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70" r:id="rId4"/>
    <p:sldId id="258" r:id="rId5"/>
    <p:sldId id="259" r:id="rId6"/>
    <p:sldId id="262" r:id="rId7"/>
    <p:sldId id="266" r:id="rId8"/>
    <p:sldId id="267" r:id="rId9"/>
    <p:sldId id="268" r:id="rId10"/>
    <p:sldId id="269" r:id="rId11"/>
    <p:sldId id="261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iOka44L34vL7GsTkGZZHmO4LKE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E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E07C668D-6E49-BDCD-0488-E005584AE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>
            <a:extLst>
              <a:ext uri="{FF2B5EF4-FFF2-40B4-BE49-F238E27FC236}">
                <a16:creationId xmlns:a16="http://schemas.microsoft.com/office/drawing/2014/main" id="{C9274699-A7AB-80BA-4993-D1BCEE3465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>
            <a:extLst>
              <a:ext uri="{FF2B5EF4-FFF2-40B4-BE49-F238E27FC236}">
                <a16:creationId xmlns:a16="http://schemas.microsoft.com/office/drawing/2014/main" id="{5333604A-4F7A-DF87-4593-9AC9A73F51D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1" name="Google Shape;121;p3:notes">
            <a:extLst>
              <a:ext uri="{FF2B5EF4-FFF2-40B4-BE49-F238E27FC236}">
                <a16:creationId xmlns:a16="http://schemas.microsoft.com/office/drawing/2014/main" id="{5F5384F5-62AC-A9F2-FBB5-87C7B70625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492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/>
              <a:t>Благодарю за внимание</a:t>
            </a:r>
            <a:endParaRPr/>
          </a:p>
        </p:txBody>
      </p:sp>
      <p:sp>
        <p:nvSpPr>
          <p:cNvPr id="142" name="Google Shape;142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11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>
          <a:extLst>
            <a:ext uri="{FF2B5EF4-FFF2-40B4-BE49-F238E27FC236}">
              <a16:creationId xmlns:a16="http://schemas.microsoft.com/office/drawing/2014/main" id="{2FF11276-A0B0-8C4D-5FD3-5A95359BE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1BB78C7C-FE55-27AA-7687-B3C796229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2:notes">
            <a:extLst>
              <a:ext uri="{FF2B5EF4-FFF2-40B4-BE49-F238E27FC236}">
                <a16:creationId xmlns:a16="http://schemas.microsoft.com/office/drawing/2014/main" id="{DD86593E-5169-8465-A904-BB7F945D0A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96" name="Google Shape;96;p2:notes">
            <a:extLst>
              <a:ext uri="{FF2B5EF4-FFF2-40B4-BE49-F238E27FC236}">
                <a16:creationId xmlns:a16="http://schemas.microsoft.com/office/drawing/2014/main" id="{A8F6C3FF-3CC8-A09C-92B2-5FDF2AF8CCE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157744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bad59ee49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g2bad59ee49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07" name="Google Shape;107;g2bad59ee494_0_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121" name="Google Shape;121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38EFF645-64C3-DF8F-DF8D-229C1D8C5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>
            <a:extLst>
              <a:ext uri="{FF2B5EF4-FFF2-40B4-BE49-F238E27FC236}">
                <a16:creationId xmlns:a16="http://schemas.microsoft.com/office/drawing/2014/main" id="{3204AABB-023D-DC8A-99BB-39F817A28A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>
            <a:extLst>
              <a:ext uri="{FF2B5EF4-FFF2-40B4-BE49-F238E27FC236}">
                <a16:creationId xmlns:a16="http://schemas.microsoft.com/office/drawing/2014/main" id="{8DF3D660-6D54-F455-D745-20A61CDBA7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1" name="Google Shape;121;p3:notes">
            <a:extLst>
              <a:ext uri="{FF2B5EF4-FFF2-40B4-BE49-F238E27FC236}">
                <a16:creationId xmlns:a16="http://schemas.microsoft.com/office/drawing/2014/main" id="{3FFAF2AD-A71A-F5DA-D55A-D1774CDFAE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42851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F154C7AB-62EF-628D-1054-76C7B03CA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>
            <a:extLst>
              <a:ext uri="{FF2B5EF4-FFF2-40B4-BE49-F238E27FC236}">
                <a16:creationId xmlns:a16="http://schemas.microsoft.com/office/drawing/2014/main" id="{81BA583D-804D-E969-E38A-50FAA076D4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>
            <a:extLst>
              <a:ext uri="{FF2B5EF4-FFF2-40B4-BE49-F238E27FC236}">
                <a16:creationId xmlns:a16="http://schemas.microsoft.com/office/drawing/2014/main" id="{473EF0E2-1354-5DDE-AB18-3601814A4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1" name="Google Shape;121;p3:notes">
            <a:extLst>
              <a:ext uri="{FF2B5EF4-FFF2-40B4-BE49-F238E27FC236}">
                <a16:creationId xmlns:a16="http://schemas.microsoft.com/office/drawing/2014/main" id="{529C991C-6390-FF7E-C745-6C4B373E7A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959792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5579C85D-4FAC-71FE-7955-004A6A251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>
            <a:extLst>
              <a:ext uri="{FF2B5EF4-FFF2-40B4-BE49-F238E27FC236}">
                <a16:creationId xmlns:a16="http://schemas.microsoft.com/office/drawing/2014/main" id="{A725606C-6454-0CF1-3689-90DF2D7930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>
            <a:extLst>
              <a:ext uri="{FF2B5EF4-FFF2-40B4-BE49-F238E27FC236}">
                <a16:creationId xmlns:a16="http://schemas.microsoft.com/office/drawing/2014/main" id="{FD08213D-CCCE-CCB0-0D02-9132961DB2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1" name="Google Shape;121;p3:notes">
            <a:extLst>
              <a:ext uri="{FF2B5EF4-FFF2-40B4-BE49-F238E27FC236}">
                <a16:creationId xmlns:a16="http://schemas.microsoft.com/office/drawing/2014/main" id="{7A9D1A46-91CF-04F5-14F6-3B520399C34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107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>
          <a:extLst>
            <a:ext uri="{FF2B5EF4-FFF2-40B4-BE49-F238E27FC236}">
              <a16:creationId xmlns:a16="http://schemas.microsoft.com/office/drawing/2014/main" id="{0F1BFDEA-E171-1EE3-1A5B-287F168D2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:notes">
            <a:extLst>
              <a:ext uri="{FF2B5EF4-FFF2-40B4-BE49-F238E27FC236}">
                <a16:creationId xmlns:a16="http://schemas.microsoft.com/office/drawing/2014/main" id="{5C1BFC3A-D30D-E301-2F0B-41E83AF80F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p3:notes">
            <a:extLst>
              <a:ext uri="{FF2B5EF4-FFF2-40B4-BE49-F238E27FC236}">
                <a16:creationId xmlns:a16="http://schemas.microsoft.com/office/drawing/2014/main" id="{606E8521-5C70-5FAA-D78B-75B0EEFF66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121" name="Google Shape;121;p3:notes">
            <a:extLst>
              <a:ext uri="{FF2B5EF4-FFF2-40B4-BE49-F238E27FC236}">
                <a16:creationId xmlns:a16="http://schemas.microsoft.com/office/drawing/2014/main" id="{165E15FB-11A8-5938-C382-BFEECB22424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44504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3259655" y="2550313"/>
            <a:ext cx="5751300" cy="1126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chemeClr val="bg1"/>
                </a:solidFill>
              </a:rPr>
              <a:t>CardioGram</a:t>
            </a:r>
            <a:r>
              <a:rPr lang="en-US" sz="2800" b="1" dirty="0">
                <a:solidFill>
                  <a:schemeClr val="bg1"/>
                </a:solidFill>
              </a:rPr>
              <a:t> – </a:t>
            </a:r>
            <a:r>
              <a:rPr lang="ru-RU" sz="2800" b="1" dirty="0">
                <a:solidFill>
                  <a:schemeClr val="bg1"/>
                </a:solidFill>
              </a:rPr>
              <a:t>изучение английского по карточкам</a:t>
            </a:r>
          </a:p>
        </p:txBody>
      </p:sp>
      <p:sp>
        <p:nvSpPr>
          <p:cNvPr id="91" name="Google Shape;91;p1"/>
          <p:cNvSpPr txBox="1"/>
          <p:nvPr/>
        </p:nvSpPr>
        <p:spPr>
          <a:xfrm>
            <a:off x="4227755" y="4560454"/>
            <a:ext cx="4783200" cy="8001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 err="1">
                <a:solidFill>
                  <a:schemeClr val="lt1"/>
                </a:solidFill>
              </a:rPr>
              <a:t>Якухин</a:t>
            </a:r>
            <a:r>
              <a:rPr lang="ru-RU" sz="1800" b="1" dirty="0">
                <a:solidFill>
                  <a:schemeClr val="lt1"/>
                </a:solidFill>
              </a:rPr>
              <a:t> Иван Владимирович</a:t>
            </a:r>
          </a:p>
          <a:p>
            <a:pPr marL="0" marR="0" lvl="0" indent="0" algn="ct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</a:rPr>
              <a:t>6303-010302</a:t>
            </a:r>
            <a:r>
              <a:rPr lang="en-US" sz="1800" b="1" dirty="0">
                <a:solidFill>
                  <a:schemeClr val="lt1"/>
                </a:solidFill>
              </a:rPr>
              <a:t>D</a:t>
            </a:r>
            <a:endParaRPr dirty="0"/>
          </a:p>
        </p:txBody>
      </p:sp>
      <p:sp>
        <p:nvSpPr>
          <p:cNvPr id="92" name="Google Shape;92;p1"/>
          <p:cNvSpPr txBox="1"/>
          <p:nvPr/>
        </p:nvSpPr>
        <p:spPr>
          <a:xfrm>
            <a:off x="4639270" y="6093311"/>
            <a:ext cx="384628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Самара, 2025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C93F4D4F-E28B-258A-0236-5CAFDF5F4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>
            <a:extLst>
              <a:ext uri="{FF2B5EF4-FFF2-40B4-BE49-F238E27FC236}">
                <a16:creationId xmlns:a16="http://schemas.microsoft.com/office/drawing/2014/main" id="{FBFF72E6-D8AC-D0A2-81A6-63EFF3B4C501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</a:rPr>
              <a:t>Стек технологий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084BF7A3-78B4-0BE2-06B6-71CCE1B46AC1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0139EA7B-14CC-D69B-8E22-98DF45BFE36C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94AFB5-FB14-5AC2-932A-C1C0C9F8B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31" y="2080344"/>
            <a:ext cx="2903604" cy="2697309"/>
          </a:xfrm>
          <a:prstGeom prst="rect">
            <a:avLst/>
          </a:prstGeom>
        </p:spPr>
      </p:pic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B2EB478-6C3E-4057-4BCB-F73E85706A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5467" y="2075561"/>
            <a:ext cx="2697309" cy="2697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379F756C-FEAD-CD87-AD6C-3F9421E09D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2875" y="3737505"/>
            <a:ext cx="3587552" cy="253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F1DD351-1684-BE38-34F8-195BB779A7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4283" y="944656"/>
            <a:ext cx="2304736" cy="226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13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 txBox="1"/>
          <p:nvPr/>
        </p:nvSpPr>
        <p:spPr>
          <a:xfrm>
            <a:off x="7836692" y="6345239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10</a:t>
            </a: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5"/>
          <p:cNvSpPr txBox="1"/>
          <p:nvPr/>
        </p:nvSpPr>
        <p:spPr>
          <a:xfrm>
            <a:off x="4646527" y="2613392"/>
            <a:ext cx="383177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БЛАГОДАРЮ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ЗА ВНИМАНИЕ</a:t>
            </a:r>
            <a:endParaRPr sz="2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6F891C-2449-3F0C-3079-C6ED3B5AC649}"/>
              </a:ext>
            </a:extLst>
          </p:cNvPr>
          <p:cNvSpPr/>
          <p:nvPr/>
        </p:nvSpPr>
        <p:spPr>
          <a:xfrm>
            <a:off x="4989250" y="5752730"/>
            <a:ext cx="3316549" cy="830997"/>
          </a:xfrm>
          <a:prstGeom prst="rect">
            <a:avLst/>
          </a:prstGeom>
          <a:solidFill>
            <a:srgbClr val="008ED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D77AB2-7EA6-BD7D-11BB-5C34FDF30D20}"/>
              </a:ext>
            </a:extLst>
          </p:cNvPr>
          <p:cNvSpPr txBox="1"/>
          <p:nvPr/>
        </p:nvSpPr>
        <p:spPr>
          <a:xfrm>
            <a:off x="4440588" y="3938016"/>
            <a:ext cx="4243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GitHub </a:t>
            </a:r>
            <a:r>
              <a:rPr lang="ru-RU" sz="1600" dirty="0">
                <a:solidFill>
                  <a:schemeClr val="bg1"/>
                </a:solidFill>
              </a:rPr>
              <a:t>проекта</a:t>
            </a:r>
            <a:r>
              <a:rPr lang="en-US" sz="1600" dirty="0">
                <a:solidFill>
                  <a:schemeClr val="bg1"/>
                </a:solidFill>
              </a:rPr>
              <a:t>: https://github.com/BruhMano/CardioGram.git</a:t>
            </a:r>
            <a:endParaRPr lang="ru-RU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</a:rPr>
              <a:t>Идея 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D40DBF-9E8A-7C07-9F06-E842A0163D7F}"/>
              </a:ext>
            </a:extLst>
          </p:cNvPr>
          <p:cNvSpPr txBox="1"/>
          <p:nvPr/>
        </p:nvSpPr>
        <p:spPr>
          <a:xfrm>
            <a:off x="479394" y="1732096"/>
            <a:ext cx="561068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CardioGram</a:t>
            </a:r>
            <a:r>
              <a:rPr lang="ru-RU" sz="1600" dirty="0"/>
              <a:t> – </a:t>
            </a:r>
            <a:r>
              <a:rPr lang="en-US" sz="1600" dirty="0"/>
              <a:t>web-</a:t>
            </a:r>
            <a:r>
              <a:rPr lang="ru-RU" sz="1600" dirty="0"/>
              <a:t>приложение, помогающее увеличить словарный запас иностранных слов</a:t>
            </a:r>
            <a:r>
              <a:rPr lang="en-US" sz="1600" dirty="0"/>
              <a:t>. 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Пользователь выбирает из предложенных наборов слова, которые хочет выучить. Далее в процессе изучения он смотрит на одну сторону карточки, делает для себя предположение о том, что на обратной стороне, и открывает её. Если пользователь угадал (запомнил) слово, карточка с ним откладывается в стопку выученных слов, если нет, продолжает изучение пока не запомнит все выбранные слова. Далее, в соответствии с методом интервальных повторений, некоторые карточки извлекаются из набора выученных слов для повторной проверки запоминания.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7963A8D-64ED-156F-7149-C8EC6963D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66" y="2563468"/>
            <a:ext cx="2257740" cy="1876687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E5E0C7B-9800-2158-420D-EFEB02C1A3C6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797AF5BA-1EBB-7B23-D344-498EF1B5F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>
            <a:extLst>
              <a:ext uri="{FF2B5EF4-FFF2-40B4-BE49-F238E27FC236}">
                <a16:creationId xmlns:a16="http://schemas.microsoft.com/office/drawing/2014/main" id="{FA9019C4-3FD5-CFCB-9D94-587A627FEF86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dirty="0">
                <a:solidFill>
                  <a:schemeClr val="lt1"/>
                </a:solidFill>
              </a:rPr>
              <a:t>Аналоги 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">
            <a:extLst>
              <a:ext uri="{FF2B5EF4-FFF2-40B4-BE49-F238E27FC236}">
                <a16:creationId xmlns:a16="http://schemas.microsoft.com/office/drawing/2014/main" id="{5E8AD766-24F6-4D8C-D72E-7BC615CD955C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3035977E-6607-6190-8F84-15314D307078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BAA6FFCA-B344-BC8C-5CE7-31E64CAB3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480" y="1808825"/>
            <a:ext cx="3240350" cy="324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292721F7-772A-36A1-DED6-5C1C12CDFC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829" y="1808825"/>
            <a:ext cx="3133817" cy="3133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8749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bad59ee494_0_20"/>
          <p:cNvSpPr txBox="1"/>
          <p:nvPr/>
        </p:nvSpPr>
        <p:spPr>
          <a:xfrm>
            <a:off x="8067539" y="6332760"/>
            <a:ext cx="469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bad59ee494_0_20"/>
          <p:cNvSpPr txBox="1"/>
          <p:nvPr/>
        </p:nvSpPr>
        <p:spPr>
          <a:xfrm>
            <a:off x="606214" y="828860"/>
            <a:ext cx="81198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b="1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1A3120-E1F1-3466-CEAB-43DFB87C52AD}"/>
              </a:ext>
            </a:extLst>
          </p:cNvPr>
          <p:cNvSpPr txBox="1"/>
          <p:nvPr/>
        </p:nvSpPr>
        <p:spPr>
          <a:xfrm>
            <a:off x="1058377" y="288675"/>
            <a:ext cx="7445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800" b="1" dirty="0">
                <a:solidFill>
                  <a:schemeClr val="bg1"/>
                </a:solidFill>
              </a:rPr>
              <a:t>Компоненты системы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F59AB3-DDBC-836B-A553-89DACC2E997B}"/>
              </a:ext>
            </a:extLst>
          </p:cNvPr>
          <p:cNvSpPr txBox="1"/>
          <p:nvPr/>
        </p:nvSpPr>
        <p:spPr>
          <a:xfrm>
            <a:off x="915326" y="3236114"/>
            <a:ext cx="195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Frontend</a:t>
            </a:r>
            <a:endParaRPr lang="ru-RU" sz="1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15B8E-9BF7-441A-FC68-33410052C38F}"/>
              </a:ext>
            </a:extLst>
          </p:cNvPr>
          <p:cNvSpPr txBox="1"/>
          <p:nvPr/>
        </p:nvSpPr>
        <p:spPr>
          <a:xfrm>
            <a:off x="3617311" y="3236114"/>
            <a:ext cx="195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Database</a:t>
            </a:r>
            <a:endParaRPr lang="ru-RU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389DC5-5BC9-9DEF-D7A5-9367F7A05866}"/>
              </a:ext>
            </a:extLst>
          </p:cNvPr>
          <p:cNvSpPr txBox="1"/>
          <p:nvPr/>
        </p:nvSpPr>
        <p:spPr>
          <a:xfrm>
            <a:off x="6451689" y="3241531"/>
            <a:ext cx="1956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Backend</a:t>
            </a:r>
            <a:endParaRPr lang="ru-RU" sz="1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57CB3A9-AB45-D8D1-8202-ABC5438C1B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078" y="1283071"/>
            <a:ext cx="1571844" cy="177189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BF2A7D8-BC28-56FB-59B7-3635E42367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521" y="1306886"/>
            <a:ext cx="1714739" cy="172426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8FA7B30-8DB1-B596-E3C0-CBE0127EA8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740" y="1264019"/>
            <a:ext cx="1914792" cy="181000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B8F5844-E5D8-4277-9739-BAAADE95ED5A}"/>
              </a:ext>
            </a:extLst>
          </p:cNvPr>
          <p:cNvSpPr txBox="1"/>
          <p:nvPr/>
        </p:nvSpPr>
        <p:spPr>
          <a:xfrm>
            <a:off x="425097" y="3605446"/>
            <a:ext cx="2936574" cy="2386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Веб-приложение, с которым взаимодействует пользователь.</a:t>
            </a:r>
          </a:p>
          <a:p>
            <a:pPr marL="742950" lvl="1" indent="-285750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Отображает интерфейс для регистрации, входа, изучения карточек, просмотра прогресса и т.д.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Отправляет запросы на сервер для получения данных или выполнения действий.</a:t>
            </a:r>
          </a:p>
          <a:p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F1C689-C4B0-E62D-A502-D5FAB4DF80F0}"/>
              </a:ext>
            </a:extLst>
          </p:cNvPr>
          <p:cNvSpPr txBox="1"/>
          <p:nvPr/>
        </p:nvSpPr>
        <p:spPr>
          <a:xfrm>
            <a:off x="5961460" y="3605446"/>
            <a:ext cx="2936574" cy="2679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Обрабатывает запросы от клиента.</a:t>
            </a:r>
          </a:p>
          <a:p>
            <a:pPr marL="742950" lvl="1" indent="-285750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Выполняет бизнес-логику (регистрация, аутентификация, управление карточками, сохранение прогресса).</a:t>
            </a:r>
          </a:p>
          <a:p>
            <a:pPr marL="742950" lvl="1" indent="-285750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Взаимодействует с базой данных для чтения и записи данных.</a:t>
            </a:r>
          </a:p>
          <a:p>
            <a:pPr marL="742950" lvl="1" indent="-285750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Возвращает результаты клиенту.</a:t>
            </a:r>
          </a:p>
          <a:p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D77C4-A89C-9F1C-5A14-9C279F307711}"/>
              </a:ext>
            </a:extLst>
          </p:cNvPr>
          <p:cNvSpPr txBox="1"/>
          <p:nvPr/>
        </p:nvSpPr>
        <p:spPr>
          <a:xfrm>
            <a:off x="3272536" y="3645471"/>
            <a:ext cx="2645666" cy="872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Хранит все данные приложения: пользователей, колоды, карточки, прогресс и т.д.</a:t>
            </a:r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EF4D76-B963-6033-E112-B2B1AC51C657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Схема </a:t>
            </a:r>
            <a:r>
              <a:rPr lang="ru-RU" sz="1800" b="1" dirty="0">
                <a:solidFill>
                  <a:schemeClr val="lt1"/>
                </a:solidFill>
              </a:rPr>
              <a:t>Базы Данных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6E4F364-6C5D-B3B2-F9CA-51C52BB9AD89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0E1C2A-EC88-3052-B24D-96E3437B622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5" t="-6" r="41474" b="30261"/>
          <a:stretch/>
        </p:blipFill>
        <p:spPr bwMode="auto">
          <a:xfrm>
            <a:off x="919970" y="1148881"/>
            <a:ext cx="7304059" cy="490796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6E965366-5BE9-0EE0-CE05-D70CF9565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>
            <a:extLst>
              <a:ext uri="{FF2B5EF4-FFF2-40B4-BE49-F238E27FC236}">
                <a16:creationId xmlns:a16="http://schemas.microsoft.com/office/drawing/2014/main" id="{6AF19A53-DA46-223F-1E5F-C1F56A40FA74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</a:rPr>
              <a:t>API </a:t>
            </a:r>
            <a:r>
              <a:rPr lang="ru-RU" sz="1800" b="1" dirty="0">
                <a:solidFill>
                  <a:schemeClr val="lt1"/>
                </a:solidFill>
              </a:rPr>
              <a:t>регистрации и аутентификации</a:t>
            </a:r>
            <a:r>
              <a:rPr lang="en-US" sz="1800" b="1" dirty="0">
                <a:solidFill>
                  <a:schemeClr val="lt1"/>
                </a:solidFill>
              </a:rPr>
              <a:t> 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D140BC82-4599-78C5-CEC4-E355536C8014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>
            <a:extLst>
              <a:ext uri="{FF2B5EF4-FFF2-40B4-BE49-F238E27FC236}">
                <a16:creationId xmlns:a16="http://schemas.microsoft.com/office/drawing/2014/main" id="{9FFB8673-94AE-8E74-6AC1-BFAF91A2040D}"/>
              </a:ext>
            </a:extLst>
          </p:cNvPr>
          <p:cNvSpPr txBox="1"/>
          <p:nvPr/>
        </p:nvSpPr>
        <p:spPr>
          <a:xfrm>
            <a:off x="763481" y="1336997"/>
            <a:ext cx="3586578" cy="366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ru-RU" b="1" dirty="0">
                <a:solidFill>
                  <a:srgbClr val="323232"/>
                </a:solidFill>
                <a:latin typeface="Calibri"/>
                <a:ea typeface="Calibri" panose="020F0502020204030204" pitchFamily="34" charset="0"/>
                <a:cs typeface="Calibri"/>
                <a:sym typeface="Calibri"/>
              </a:rPr>
              <a:t>1. </a:t>
            </a: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Регистрация пользователя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POST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/auth/register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запроса: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username": "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john_doe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"email": "john@example.com",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"password": "securepassword123"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Ответ: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status": "success",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"message": "User registered successfully"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b="1" dirty="0">
              <a:solidFill>
                <a:srgbClr val="32323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D9001E83-AFD0-2D85-D591-6C5D743EFFB8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Google Shape;125;p3">
            <a:extLst>
              <a:ext uri="{FF2B5EF4-FFF2-40B4-BE49-F238E27FC236}">
                <a16:creationId xmlns:a16="http://schemas.microsoft.com/office/drawing/2014/main" id="{5197E44D-EE26-A756-29FA-5F8F45BC21B0}"/>
              </a:ext>
            </a:extLst>
          </p:cNvPr>
          <p:cNvSpPr txBox="1"/>
          <p:nvPr/>
        </p:nvSpPr>
        <p:spPr>
          <a:xfrm>
            <a:off x="4415509" y="1336997"/>
            <a:ext cx="3586578" cy="3584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Вход в систему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POST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/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запроса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"john@example.com",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password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"securepassword123"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 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"status": "success",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"token": "eyJhbGciOiJIUzI1NiIsInR5cCI6IkpXVCJ9...",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}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473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69D4FDFF-12C6-7A8C-7CC6-98F3341D4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>
            <a:extLst>
              <a:ext uri="{FF2B5EF4-FFF2-40B4-BE49-F238E27FC236}">
                <a16:creationId xmlns:a16="http://schemas.microsoft.com/office/drawing/2014/main" id="{ACCF859A-B38C-4CC0-C2C1-22A6CF15F7F2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</a:rPr>
              <a:t>API </a:t>
            </a:r>
            <a:r>
              <a:rPr lang="ru-RU" sz="1800" b="1" dirty="0">
                <a:solidFill>
                  <a:schemeClr val="lt1"/>
                </a:solidFill>
              </a:rPr>
              <a:t>управления колодами и карточками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2C856811-640A-2F60-239E-2E3C9FEB1C50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>
            <a:extLst>
              <a:ext uri="{FF2B5EF4-FFF2-40B4-BE49-F238E27FC236}">
                <a16:creationId xmlns:a16="http://schemas.microsoft.com/office/drawing/2014/main" id="{88A3E43A-15DA-03DA-B951-319F126C99F0}"/>
              </a:ext>
            </a:extLst>
          </p:cNvPr>
          <p:cNvSpPr txBox="1"/>
          <p:nvPr/>
        </p:nvSpPr>
        <p:spPr>
          <a:xfrm>
            <a:off x="763481" y="1336997"/>
            <a:ext cx="3586578" cy="3859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ru-RU" sz="1200" b="1" kern="100" dirty="0">
                <a:solidFill>
                  <a:srgbClr val="323232"/>
                </a:solidFill>
                <a:effectLst/>
                <a:latin typeface="Calibri"/>
                <a:ea typeface="Calibri" panose="020F0502020204030204" pitchFamily="34" charset="0"/>
                <a:cs typeface="Calibri"/>
                <a:sym typeface="Calibri"/>
              </a:rPr>
              <a:t>3. </a:t>
            </a: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все колоды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GET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/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decks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</a:t>
            </a: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decks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[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deck_id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deck_name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"Основные слова",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description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"Базовые слова для начинающих",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created_by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}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11630E2-02E2-78AF-CCBE-1EBAFFB5AD7A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Google Shape;125;p3">
            <a:extLst>
              <a:ext uri="{FF2B5EF4-FFF2-40B4-BE49-F238E27FC236}">
                <a16:creationId xmlns:a16="http://schemas.microsoft.com/office/drawing/2014/main" id="{81FBEF0E-EC02-E762-E859-64CFB44B0584}"/>
              </a:ext>
            </a:extLst>
          </p:cNvPr>
          <p:cNvSpPr txBox="1"/>
          <p:nvPr/>
        </p:nvSpPr>
        <p:spPr>
          <a:xfrm>
            <a:off x="4415509" y="1336997"/>
            <a:ext cx="3586578" cy="4133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ru-RU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 </a:t>
            </a: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Получить карточки из колоды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GET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/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decks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/{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deck_id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}/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cards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  <a:tab pos="67818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[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{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card_id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front_text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"Hello",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back_text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"Привет",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example_usage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"Hello, how are you?"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]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678180">
              <a:lnSpc>
                <a:spcPct val="107000"/>
              </a:lnSpc>
              <a:spcAft>
                <a:spcPts val="600"/>
              </a:spcAft>
            </a:pP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239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2EDBBEF6-8F17-BAEB-1AC1-391CE4DE7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>
            <a:extLst>
              <a:ext uri="{FF2B5EF4-FFF2-40B4-BE49-F238E27FC236}">
                <a16:creationId xmlns:a16="http://schemas.microsoft.com/office/drawing/2014/main" id="{1394E5ED-C896-6C26-CCE0-5AC304491203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</a:rPr>
              <a:t>API </a:t>
            </a:r>
            <a:r>
              <a:rPr lang="ru-RU" sz="1800" b="1" dirty="0">
                <a:solidFill>
                  <a:schemeClr val="lt1"/>
                </a:solidFill>
              </a:rPr>
              <a:t>управления колодами и карточками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EEABC051-9638-BBBD-DB22-3C284F46EB86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>
            <a:extLst>
              <a:ext uri="{FF2B5EF4-FFF2-40B4-BE49-F238E27FC236}">
                <a16:creationId xmlns:a16="http://schemas.microsoft.com/office/drawing/2014/main" id="{E6B7B94D-98D2-C966-5953-71CF0ECB8843}"/>
              </a:ext>
            </a:extLst>
          </p:cNvPr>
          <p:cNvSpPr txBox="1"/>
          <p:nvPr/>
        </p:nvSpPr>
        <p:spPr>
          <a:xfrm>
            <a:off x="763481" y="1336997"/>
            <a:ext cx="3586578" cy="3035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en-US" sz="1200" b="1" kern="100" dirty="0">
                <a:solidFill>
                  <a:srgbClr val="323232"/>
                </a:solidFill>
                <a:latin typeface="Calibri"/>
                <a:ea typeface="Calibri" panose="020F0502020204030204" pitchFamily="34" charset="0"/>
                <a:cs typeface="Calibri"/>
                <a:sym typeface="Calibri"/>
              </a:rPr>
              <a:t>5.</a:t>
            </a:r>
            <a:r>
              <a:rPr lang="ru-RU" sz="1200" b="1" kern="100" dirty="0">
                <a:solidFill>
                  <a:srgbClr val="323232"/>
                </a:solidFill>
                <a:effectLst/>
                <a:latin typeface="Calibri"/>
                <a:ea typeface="Calibri" panose="020F0502020204030204" pitchFamily="34" charset="0"/>
                <a:cs typeface="Calibri"/>
                <a:sym typeface="Calibri"/>
              </a:rPr>
              <a:t> </a:t>
            </a: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Добавить карточку в список для изучения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POST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/users/{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}/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selected_cards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запроса (JSON):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card_id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Font typeface="Symbol" panose="05050102010706020507" pitchFamily="18" charset="2"/>
              <a:buChar char=""/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 (JSON):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4196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457200" indent="44196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"message": "Card added to selected cards successfully"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A036839-C8F0-3999-873C-8C4159E4AFF4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Google Shape;125;p3">
            <a:extLst>
              <a:ext uri="{FF2B5EF4-FFF2-40B4-BE49-F238E27FC236}">
                <a16:creationId xmlns:a16="http://schemas.microsoft.com/office/drawing/2014/main" id="{A16ABEDA-FE30-18B3-3238-9C1559E4ADF9}"/>
              </a:ext>
            </a:extLst>
          </p:cNvPr>
          <p:cNvSpPr txBox="1"/>
          <p:nvPr/>
        </p:nvSpPr>
        <p:spPr>
          <a:xfrm>
            <a:off x="4415509" y="1336997"/>
            <a:ext cx="3586578" cy="248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en-US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</a:t>
            </a:r>
            <a:r>
              <a:rPr lang="ru-RU" sz="12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Удалить карточку из списка для изучения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DELETE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/users/{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}/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selected_cards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/{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card_id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запроса: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Нет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 (JSON):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457200" indent="44196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 </a:t>
            </a:r>
          </a:p>
          <a:p>
            <a:pPr marL="457200" indent="44196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"message": "Card removed from selected cards successfully"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12916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>
          <a:extLst>
            <a:ext uri="{FF2B5EF4-FFF2-40B4-BE49-F238E27FC236}">
              <a16:creationId xmlns:a16="http://schemas.microsoft.com/office/drawing/2014/main" id="{7786BF51-D685-6241-0CFC-1DE8CB040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>
            <a:extLst>
              <a:ext uri="{FF2B5EF4-FFF2-40B4-BE49-F238E27FC236}">
                <a16:creationId xmlns:a16="http://schemas.microsoft.com/office/drawing/2014/main" id="{24CA9A50-D2E9-44B6-DED6-AB0D8E61A49A}"/>
              </a:ext>
            </a:extLst>
          </p:cNvPr>
          <p:cNvSpPr txBox="1"/>
          <p:nvPr/>
        </p:nvSpPr>
        <p:spPr>
          <a:xfrm>
            <a:off x="827314" y="301532"/>
            <a:ext cx="789867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lt1"/>
                </a:solidFill>
              </a:rPr>
              <a:t>API </a:t>
            </a:r>
            <a:r>
              <a:rPr lang="ru-RU" sz="1800" b="1" dirty="0">
                <a:solidFill>
                  <a:schemeClr val="lt1"/>
                </a:solidFill>
              </a:rPr>
              <a:t>управления прогрессом пользователя</a:t>
            </a:r>
            <a:endParaRPr sz="18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>
            <a:extLst>
              <a:ext uri="{FF2B5EF4-FFF2-40B4-BE49-F238E27FC236}">
                <a16:creationId xmlns:a16="http://schemas.microsoft.com/office/drawing/2014/main" id="{C097A734-C080-1D55-8E94-0476854DD170}"/>
              </a:ext>
            </a:extLst>
          </p:cNvPr>
          <p:cNvSpPr txBox="1"/>
          <p:nvPr/>
        </p:nvSpPr>
        <p:spPr>
          <a:xfrm>
            <a:off x="8067539" y="6332760"/>
            <a:ext cx="469107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3">
            <a:extLst>
              <a:ext uri="{FF2B5EF4-FFF2-40B4-BE49-F238E27FC236}">
                <a16:creationId xmlns:a16="http://schemas.microsoft.com/office/drawing/2014/main" id="{E47083E8-1F4B-5D7C-7A6E-A5318273389B}"/>
              </a:ext>
            </a:extLst>
          </p:cNvPr>
          <p:cNvSpPr txBox="1"/>
          <p:nvPr/>
        </p:nvSpPr>
        <p:spPr>
          <a:xfrm>
            <a:off x="763481" y="1336997"/>
            <a:ext cx="3586578" cy="3936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 Получить выбранные карточки пользователя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GET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/users/{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}/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selected_cards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запроса: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Нет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 (JSON):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457200" indent="44196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selected_cards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[</a:t>
            </a:r>
          </a:p>
          <a:p>
            <a:pPr marL="457200" indent="44196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457200" indent="44196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card_id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1,</a:t>
            </a:r>
          </a:p>
          <a:p>
            <a:pPr marL="457200" indent="44196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front_text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"Hello",</a:t>
            </a:r>
          </a:p>
          <a:p>
            <a:pPr marL="457200" indent="44196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back_text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"Привет",</a:t>
            </a:r>
          </a:p>
          <a:p>
            <a:pPr marL="457200" indent="44196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example_usage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"Hello, how are you?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4196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978D942-55BA-14EA-5662-6D1081ED2D20}"/>
              </a:ext>
            </a:extLst>
          </p:cNvPr>
          <p:cNvSpPr/>
          <p:nvPr/>
        </p:nvSpPr>
        <p:spPr>
          <a:xfrm>
            <a:off x="763480" y="6332760"/>
            <a:ext cx="7304059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Google Shape;125;p3">
            <a:extLst>
              <a:ext uri="{FF2B5EF4-FFF2-40B4-BE49-F238E27FC236}">
                <a16:creationId xmlns:a16="http://schemas.microsoft.com/office/drawing/2014/main" id="{D69211C7-96A3-4D2A-6D77-E80F2CAA8B09}"/>
              </a:ext>
            </a:extLst>
          </p:cNvPr>
          <p:cNvSpPr txBox="1"/>
          <p:nvPr/>
        </p:nvSpPr>
        <p:spPr>
          <a:xfrm>
            <a:off x="4415509" y="1336997"/>
            <a:ext cx="3586578" cy="31124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8. Сохранить результат изучения карточки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Метод: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POST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URL: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/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/{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user_id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}/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endParaRPr lang="ru-RU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Параметры запроса (JSON):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card_id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1,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confidence_level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4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marL="342900" lvl="0" indent="-342900">
              <a:lnSpc>
                <a:spcPct val="107000"/>
              </a:lnSpc>
              <a:spcAft>
                <a:spcPts val="6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Ответ (JSON): 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status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message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Progress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saved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successfully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 marL="457200">
              <a:lnSpc>
                <a:spcPct val="107000"/>
              </a:lnSpc>
              <a:spcAft>
                <a:spcPts val="6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742158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793</Words>
  <Application>Microsoft Office PowerPoint</Application>
  <PresentationFormat>Экран (4:3)</PresentationFormat>
  <Paragraphs>146</Paragraphs>
  <Slides>11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 New</vt:lpstr>
      <vt:lpstr>Symbol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Евгений Степанов</dc:creator>
  <cp:lastModifiedBy>V SS</cp:lastModifiedBy>
  <cp:revision>3</cp:revision>
  <dcterms:created xsi:type="dcterms:W3CDTF">2016-03-09T10:31:39Z</dcterms:created>
  <dcterms:modified xsi:type="dcterms:W3CDTF">2025-02-19T14:06:19Z</dcterms:modified>
</cp:coreProperties>
</file>