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1" r:id="rId4"/>
    <p:sldId id="270" r:id="rId5"/>
    <p:sldId id="272" r:id="rId6"/>
    <p:sldId id="273" r:id="rId7"/>
    <p:sldId id="274" r:id="rId8"/>
    <p:sldId id="258" r:id="rId9"/>
    <p:sldId id="259" r:id="rId10"/>
    <p:sldId id="27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iOka44L34vL7GsTkGZZHmO4LKE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ED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xmlns="" id="{568D0B60-DEB5-4491-9AD2-B40062C27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xmlns="" id="{55CB9362-620C-5210-6F39-D19977369A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xmlns="" id="{431159B1-7A70-92C9-7897-A133E19DD2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xmlns="" id="{29E8AEBF-5E0B-A67F-88F0-796D0D4EB2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57688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xmlns="" id="{2FF11276-A0B0-8C4D-5FD3-5A95359BE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xmlns="" id="{1BB78C7C-FE55-27AA-7687-B3C7962297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xmlns="" id="{DD86593E-5169-8465-A904-BB7F945D0A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xmlns="" id="{A8F6C3FF-3CC8-A09C-92B2-5FDF2AF8CCE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15774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xmlns="" id="{2FF11276-A0B0-8C4D-5FD3-5A95359BE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xmlns="" id="{1BB78C7C-FE55-27AA-7687-B3C7962297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xmlns="" id="{DD86593E-5169-8465-A904-BB7F945D0A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xmlns="" id="{A8F6C3FF-3CC8-A09C-92B2-5FDF2AF8CCE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15774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xmlns="" id="{2FF11276-A0B0-8C4D-5FD3-5A95359BE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xmlns="" id="{1BB78C7C-FE55-27AA-7687-B3C7962297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xmlns="" id="{DD86593E-5169-8465-A904-BB7F945D0A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xmlns="" id="{A8F6C3FF-3CC8-A09C-92B2-5FDF2AF8CCE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15774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xmlns="" id="{2FF11276-A0B0-8C4D-5FD3-5A95359BE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xmlns="" id="{1BB78C7C-FE55-27AA-7687-B3C7962297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xmlns="" id="{DD86593E-5169-8465-A904-BB7F945D0A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xmlns="" id="{A8F6C3FF-3CC8-A09C-92B2-5FDF2AF8CCE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15774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ad59ee49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2bad59ee49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07" name="Google Shape;107;g2bad59ee494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3259655" y="2550313"/>
            <a:ext cx="5751300" cy="60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C4rd10gr4m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227755" y="4206512"/>
            <a:ext cx="4783200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b="1" dirty="0" err="1">
                <a:solidFill>
                  <a:schemeClr val="lt1"/>
                </a:solidFill>
              </a:rPr>
              <a:t>Якухин</a:t>
            </a:r>
            <a:r>
              <a:rPr lang="ru-RU" sz="1800" b="1" dirty="0">
                <a:solidFill>
                  <a:schemeClr val="lt1"/>
                </a:solidFill>
              </a:rPr>
              <a:t> </a:t>
            </a:r>
            <a:r>
              <a:rPr lang="ru-RU" sz="1800" b="1" dirty="0" smtClean="0">
                <a:solidFill>
                  <a:schemeClr val="lt1"/>
                </a:solidFill>
              </a:rPr>
              <a:t>Иван</a:t>
            </a:r>
            <a:endParaRPr lang="en-US" sz="1800" b="1" dirty="0" smtClean="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b="1" dirty="0" smtClean="0">
              <a:solidFill>
                <a:schemeClr val="lt1"/>
              </a:solidFill>
            </a:endParaRPr>
          </a:p>
          <a:p>
            <a:pPr lvl="0" algn="ctr">
              <a:spcBef>
                <a:spcPts val="600"/>
              </a:spcBef>
            </a:pPr>
            <a:r>
              <a:rPr lang="en-US" sz="1800" b="1" dirty="0" smtClean="0">
                <a:solidFill>
                  <a:schemeClr val="lt1"/>
                </a:solidFill>
              </a:rPr>
              <a:t>https://github.com/BruhMano/CardioGram</a:t>
            </a:r>
            <a:endParaRPr lang="ru-RU" sz="1800" b="1" dirty="0">
              <a:solidFill>
                <a:schemeClr val="lt1"/>
              </a:solidFill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639270" y="6093311"/>
            <a:ext cx="38462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Самара, 2025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Функционал для работы с моделями</a:t>
            </a:r>
            <a:endParaRPr sz="18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26E4F364-6C5D-B3B2-F9CA-51C52BB9AD89}"/>
              </a:ext>
            </a:extLst>
          </p:cNvPr>
          <p:cNvSpPr/>
          <p:nvPr/>
        </p:nvSpPr>
        <p:spPr>
          <a:xfrm>
            <a:off x="763480" y="6332760"/>
            <a:ext cx="730405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3EB14B-BF4D-A26D-966B-EB09F59FF2DD}"/>
              </a:ext>
            </a:extLst>
          </p:cNvPr>
          <p:cNvSpPr txBox="1"/>
          <p:nvPr/>
        </p:nvSpPr>
        <p:spPr>
          <a:xfrm>
            <a:off x="301308" y="837736"/>
            <a:ext cx="8291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работы с данными в </a:t>
            </a:r>
            <a:r>
              <a:rPr lang="en-US" dirty="0" err="1" smtClean="0"/>
              <a:t>Django</a:t>
            </a:r>
            <a:r>
              <a:rPr lang="en-US" dirty="0" smtClean="0"/>
              <a:t> </a:t>
            </a:r>
            <a:r>
              <a:rPr lang="ru-RU" dirty="0" smtClean="0"/>
              <a:t>предусмотрена </a:t>
            </a:r>
            <a:r>
              <a:rPr lang="en-US" dirty="0" smtClean="0"/>
              <a:t>admin</a:t>
            </a:r>
            <a:r>
              <a:rPr lang="ru-RU" dirty="0" smtClean="0"/>
              <a:t> панель. Я добавил в нее таблицы с используемыми данными и немного отредактировал их вид для лучшей читаемости.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1752" y="1563624"/>
            <a:ext cx="8293608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 smtClean="0">
                <a:solidFill>
                  <a:schemeClr val="lt1"/>
                </a:solidFill>
              </a:rPr>
              <a:t>Настройка БД в </a:t>
            </a:r>
            <a:r>
              <a:rPr lang="en-US" sz="1800" b="1" dirty="0" err="1" smtClean="0">
                <a:solidFill>
                  <a:schemeClr val="lt1"/>
                </a:solidFill>
              </a:rPr>
              <a:t>Docker</a:t>
            </a:r>
            <a:r>
              <a:rPr lang="ru-RU" sz="1800" b="1" dirty="0" smtClean="0">
                <a:solidFill>
                  <a:schemeClr val="lt1"/>
                </a:solidFill>
              </a:rPr>
              <a:t> </a:t>
            </a:r>
            <a:endParaRPr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CD40DBF-9E8A-7C07-9F06-E842A0163D7F}"/>
              </a:ext>
            </a:extLst>
          </p:cNvPr>
          <p:cNvSpPr txBox="1"/>
          <p:nvPr/>
        </p:nvSpPr>
        <p:spPr>
          <a:xfrm>
            <a:off x="479394" y="1732096"/>
            <a:ext cx="77776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rgbClr val="CF8E6D"/>
                </a:solidFill>
              </a:rPr>
              <a:t>FROM</a:t>
            </a:r>
            <a:r>
              <a:rPr lang="en-US" sz="1800" dirty="0" smtClean="0">
                <a:solidFill>
                  <a:srgbClr val="BCBEC4"/>
                </a:solidFill>
              </a:rPr>
              <a:t> </a:t>
            </a:r>
            <a:r>
              <a:rPr lang="en-US" sz="1800" dirty="0" err="1" smtClean="0">
                <a:solidFill>
                  <a:srgbClr val="BCBEC4"/>
                </a:solidFill>
              </a:rPr>
              <a:t>postgres:latest</a:t>
            </a:r>
            <a:r>
              <a:rPr lang="en-US" sz="1800" dirty="0" smtClean="0">
                <a:solidFill>
                  <a:srgbClr val="BCBEC4"/>
                </a:solidFill>
              </a:rPr>
              <a:t/>
            </a:r>
            <a:br>
              <a:rPr lang="en-US" sz="1800" dirty="0" smtClean="0">
                <a:solidFill>
                  <a:srgbClr val="BCBEC4"/>
                </a:solidFill>
              </a:rPr>
            </a:br>
            <a:r>
              <a:rPr lang="en-US" sz="1800" dirty="0" smtClean="0">
                <a:solidFill>
                  <a:srgbClr val="CF8E6D"/>
                </a:solidFill>
              </a:rPr>
              <a:t>WORKDIR</a:t>
            </a:r>
            <a:r>
              <a:rPr lang="en-US" sz="1800" dirty="0" smtClean="0">
                <a:solidFill>
                  <a:srgbClr val="BCBEC4"/>
                </a:solidFill>
              </a:rPr>
              <a:t> </a:t>
            </a:r>
            <a:r>
              <a:rPr lang="en-US" sz="1800" dirty="0" err="1" smtClean="0">
                <a:solidFill>
                  <a:srgbClr val="BCBEC4"/>
                </a:solidFill>
              </a:rPr>
              <a:t>postgres</a:t>
            </a:r>
            <a:r>
              <a:rPr lang="en-US" sz="1800" dirty="0" smtClean="0">
                <a:solidFill>
                  <a:srgbClr val="BCBEC4"/>
                </a:solidFill>
              </a:rPr>
              <a:t>/</a:t>
            </a:r>
            <a:br>
              <a:rPr lang="en-US" sz="1800" dirty="0" smtClean="0">
                <a:solidFill>
                  <a:srgbClr val="BCBEC4"/>
                </a:solidFill>
              </a:rPr>
            </a:br>
            <a:r>
              <a:rPr lang="en-US" sz="1800" dirty="0" smtClean="0">
                <a:solidFill>
                  <a:srgbClr val="CF8E6D"/>
                </a:solidFill>
              </a:rPr>
              <a:t>EXPOSE</a:t>
            </a:r>
            <a:r>
              <a:rPr lang="en-US" sz="1800" dirty="0" smtClean="0">
                <a:solidFill>
                  <a:srgbClr val="BCBEC4"/>
                </a:solidFill>
              </a:rPr>
              <a:t> </a:t>
            </a:r>
            <a:r>
              <a:rPr lang="en-US" sz="1800" dirty="0" smtClean="0">
                <a:solidFill>
                  <a:srgbClr val="BCBEC4"/>
                </a:solidFill>
              </a:rPr>
              <a:t>5432</a:t>
            </a:r>
            <a:endParaRPr lang="ru-RU" sz="1800" dirty="0" smtClean="0">
              <a:solidFill>
                <a:srgbClr val="BCBEC4"/>
              </a:solidFill>
            </a:endParaRPr>
          </a:p>
          <a:p>
            <a:endParaRPr lang="ru-RU" sz="1800" dirty="0" smtClean="0">
              <a:solidFill>
                <a:srgbClr val="BCBE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Image: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/>
              <a:t>build</a:t>
            </a:r>
            <a:r>
              <a:rPr lang="ru-RU" sz="1800" dirty="0" smtClean="0"/>
              <a:t> -</a:t>
            </a:r>
            <a:r>
              <a:rPr lang="en-US" sz="1800" dirty="0" smtClean="0"/>
              <a:t>t cardiogram</a:t>
            </a:r>
            <a:r>
              <a:rPr lang="ru-RU" sz="1800" dirty="0" smtClean="0"/>
              <a:t>-</a:t>
            </a:r>
            <a:r>
              <a:rPr lang="en-US" sz="1800" dirty="0" err="1" smtClean="0"/>
              <a:t>postgres</a:t>
            </a:r>
            <a:r>
              <a:rPr lang="ru-RU" sz="1800" dirty="0" smtClean="0"/>
              <a:t> </a:t>
            </a:r>
            <a:r>
              <a:rPr lang="ru-RU" sz="1800" dirty="0" smtClean="0"/>
              <a:t>.</a:t>
            </a:r>
          </a:p>
          <a:p>
            <a:endParaRPr lang="en-US" sz="1800" dirty="0" smtClean="0"/>
          </a:p>
          <a:p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Запуск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Container: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/>
              <a:t> run --</a:t>
            </a:r>
            <a:r>
              <a:rPr lang="en-US" sz="1800" dirty="0" err="1" smtClean="0"/>
              <a:t>env</a:t>
            </a:r>
            <a:r>
              <a:rPr lang="en-US" sz="1800" dirty="0" smtClean="0"/>
              <a:t>-file cardiogram/.</a:t>
            </a:r>
            <a:r>
              <a:rPr lang="en-US" sz="1800" dirty="0" err="1" smtClean="0"/>
              <a:t>env</a:t>
            </a:r>
            <a:r>
              <a:rPr lang="en-US" sz="1800" dirty="0" smtClean="0"/>
              <a:t> --name cardiogram-</a:t>
            </a:r>
            <a:r>
              <a:rPr lang="en-US" sz="1800" dirty="0" err="1" smtClean="0"/>
              <a:t>postgres</a:t>
            </a:r>
            <a:r>
              <a:rPr lang="en-US" sz="1800" dirty="0" smtClean="0"/>
              <a:t>-container -p 5500:5432 </a:t>
            </a:r>
            <a:r>
              <a:rPr lang="en-US" sz="1800" dirty="0" smtClean="0"/>
              <a:t>cardiogram-</a:t>
            </a:r>
            <a:r>
              <a:rPr lang="en-US" sz="1800" dirty="0" err="1" smtClean="0"/>
              <a:t>postgres</a:t>
            </a:r>
            <a:endParaRPr lang="ru-RU" sz="1800" dirty="0" smtClean="0"/>
          </a:p>
          <a:p>
            <a:endParaRPr lang="ru-RU" sz="1800" dirty="0" smtClean="0"/>
          </a:p>
          <a:p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800" dirty="0" smtClean="0"/>
              <a:t>Внешний порт был </a:t>
            </a:r>
            <a:r>
              <a:rPr lang="ru-RU" sz="1800" dirty="0" smtClean="0"/>
              <a:t>изменен с 5432 на 5500, </a:t>
            </a:r>
            <a:r>
              <a:rPr lang="ru-RU" sz="1800" dirty="0" smtClean="0"/>
              <a:t>чтобы не спутать этот сервер с другим при использовании например </a:t>
            </a:r>
            <a:r>
              <a:rPr lang="en-US" sz="1800" dirty="0" err="1" smtClean="0"/>
              <a:t>psql</a:t>
            </a:r>
            <a:r>
              <a:rPr lang="ru-RU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9E5E0C7B-9800-2158-420D-EFEB02C1A3C6}"/>
              </a:ext>
            </a:extLst>
          </p:cNvPr>
          <p:cNvSpPr/>
          <p:nvPr/>
        </p:nvSpPr>
        <p:spPr>
          <a:xfrm>
            <a:off x="763480" y="6332760"/>
            <a:ext cx="730405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xmlns="" id="{15B56675-E67C-1A8F-FA3B-55EDF53CB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xmlns="" id="{AEFDF6D9-B96B-49F3-53E9-C0A0986FE8F7}"/>
              </a:ext>
            </a:extLst>
          </p:cNvPr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 smtClean="0">
                <a:solidFill>
                  <a:schemeClr val="lt1"/>
                </a:solidFill>
              </a:rPr>
              <a:t>Восстановление данных</a:t>
            </a:r>
            <a:endParaRPr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xmlns="" id="{1D80A9A3-2CA8-AACB-6CFE-EA44A22F9C48}"/>
              </a:ext>
            </a:extLst>
          </p:cNvPr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AA21867-D1B4-6B9F-9769-AFF62F8E4316}"/>
              </a:ext>
            </a:extLst>
          </p:cNvPr>
          <p:cNvSpPr txBox="1"/>
          <p:nvPr/>
        </p:nvSpPr>
        <p:spPr>
          <a:xfrm>
            <a:off x="406242" y="843949"/>
            <a:ext cx="82531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Делаем дамп базы данных на локальном сервере командой </a:t>
            </a:r>
            <a:r>
              <a:rPr lang="en-US" sz="1800" dirty="0" err="1" smtClean="0"/>
              <a:t>pg_dump</a:t>
            </a:r>
            <a:endParaRPr lang="ru-RU" sz="1800" dirty="0" smtClean="0"/>
          </a:p>
          <a:p>
            <a:endParaRPr lang="ru-RU" sz="1800" dirty="0" smtClean="0"/>
          </a:p>
          <a:p>
            <a:r>
              <a:rPr lang="ru-RU" sz="1800" dirty="0" smtClean="0"/>
              <a:t>Копируем </a:t>
            </a:r>
            <a:r>
              <a:rPr lang="ru-RU" sz="1800" dirty="0" smtClean="0"/>
              <a:t>файл дампа в </a:t>
            </a:r>
            <a:r>
              <a:rPr lang="en-US" sz="1800" dirty="0" err="1" smtClean="0"/>
              <a:t>Docker</a:t>
            </a:r>
            <a:r>
              <a:rPr lang="en-US" sz="1800" dirty="0" smtClean="0"/>
              <a:t> </a:t>
            </a:r>
            <a:r>
              <a:rPr lang="ru-RU" sz="1800" dirty="0" smtClean="0"/>
              <a:t>контейнер из системы </a:t>
            </a:r>
            <a:r>
              <a:rPr lang="ru-RU" sz="1800" dirty="0" err="1" smtClean="0"/>
              <a:t>docker</a:t>
            </a:r>
            <a:r>
              <a:rPr lang="ru-RU" sz="1800" dirty="0" smtClean="0"/>
              <a:t> </a:t>
            </a:r>
            <a:r>
              <a:rPr lang="ru-RU" sz="1800" dirty="0" err="1" smtClean="0"/>
              <a:t>cp</a:t>
            </a:r>
            <a:r>
              <a:rPr lang="ru-RU" sz="1800" dirty="0" smtClean="0"/>
              <a:t> ../</a:t>
            </a:r>
            <a:r>
              <a:rPr lang="ru-RU" sz="1800" dirty="0" err="1" smtClean="0"/>
              <a:t>cardio.sql</a:t>
            </a:r>
            <a:r>
              <a:rPr lang="ru-RU" sz="1800" dirty="0" smtClean="0"/>
              <a:t> </a:t>
            </a:r>
            <a:r>
              <a:rPr lang="ru-RU" sz="1800" dirty="0" err="1" smtClean="0"/>
              <a:t>cardiogram-postgres-container:cardio.sql</a:t>
            </a:r>
            <a:endParaRPr lang="ru-RU" sz="1800" dirty="0" smtClean="0"/>
          </a:p>
          <a:p>
            <a:endParaRPr lang="ru-RU" sz="1800" dirty="0" smtClean="0"/>
          </a:p>
          <a:p>
            <a:r>
              <a:rPr lang="ru-RU" sz="1800" dirty="0" smtClean="0"/>
              <a:t>Запускаем команду </a:t>
            </a:r>
            <a:r>
              <a:rPr lang="en-US" sz="1800" dirty="0" err="1" smtClean="0"/>
              <a:t>pg_restore</a:t>
            </a:r>
            <a:r>
              <a:rPr lang="en-US" sz="1800" dirty="0" smtClean="0"/>
              <a:t> </a:t>
            </a:r>
            <a:r>
              <a:rPr lang="ru-RU" sz="1800" dirty="0" smtClean="0"/>
              <a:t>для импорта БД</a:t>
            </a:r>
            <a:r>
              <a:rPr lang="en-US" sz="1800" dirty="0" smtClean="0"/>
              <a:t> </a:t>
            </a:r>
            <a:r>
              <a:rPr lang="en-US" sz="1800" dirty="0" err="1" smtClean="0"/>
              <a:t>docker</a:t>
            </a:r>
            <a:r>
              <a:rPr lang="en-US" sz="1800" dirty="0" smtClean="0"/>
              <a:t> exec -</a:t>
            </a:r>
            <a:r>
              <a:rPr lang="en-US" sz="1800" dirty="0" err="1" smtClean="0"/>
              <a:t>i</a:t>
            </a:r>
            <a:r>
              <a:rPr lang="en-US" sz="1800" dirty="0" smtClean="0"/>
              <a:t> cardiogram-</a:t>
            </a:r>
            <a:r>
              <a:rPr lang="en-US" sz="1800" dirty="0" err="1" smtClean="0"/>
              <a:t>postgres</a:t>
            </a:r>
            <a:r>
              <a:rPr lang="en-US" sz="1800" dirty="0" smtClean="0"/>
              <a:t>-container </a:t>
            </a:r>
            <a:r>
              <a:rPr lang="en-US" sz="1800" dirty="0" err="1" smtClean="0"/>
              <a:t>pg_restore</a:t>
            </a:r>
            <a:r>
              <a:rPr lang="en-US" sz="1800" dirty="0" smtClean="0"/>
              <a:t> -U </a:t>
            </a:r>
            <a:r>
              <a:rPr lang="en-US" sz="1800" dirty="0" err="1" smtClean="0"/>
              <a:t>postgres</a:t>
            </a:r>
            <a:r>
              <a:rPr lang="en-US" sz="1800" dirty="0" smtClean="0"/>
              <a:t> -d cardiogram ../</a:t>
            </a:r>
            <a:r>
              <a:rPr lang="en-US" sz="1800" dirty="0" smtClean="0"/>
              <a:t>cardio.sql</a:t>
            </a:r>
          </a:p>
          <a:p>
            <a:endParaRPr lang="en-US" sz="1800" dirty="0" smtClean="0"/>
          </a:p>
          <a:p>
            <a:r>
              <a:rPr lang="ru-RU" sz="1800" dirty="0" smtClean="0"/>
              <a:t>Проверяем доступ к БД и её наполнение в </a:t>
            </a:r>
            <a:r>
              <a:rPr lang="en-US" sz="1800" dirty="0" err="1" smtClean="0"/>
              <a:t>Dbeaver</a:t>
            </a:r>
            <a:endParaRPr lang="en-US" sz="1800" dirty="0" smtClean="0"/>
          </a:p>
          <a:p>
            <a:endParaRPr lang="ru-RU" sz="1800" dirty="0" smtClean="0"/>
          </a:p>
          <a:p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D89BD400-9E6E-AC9F-AE1A-B588BF17CB63}"/>
              </a:ext>
            </a:extLst>
          </p:cNvPr>
          <p:cNvSpPr/>
          <p:nvPr/>
        </p:nvSpPr>
        <p:spPr>
          <a:xfrm>
            <a:off x="763480" y="6332760"/>
            <a:ext cx="730405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9534" y="3568065"/>
            <a:ext cx="521691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7400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xmlns="" id="{797AF5BA-1EBB-7B23-D344-498EF1B5F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xmlns="" id="{FA9019C4-3FD5-CFCB-9D94-587A627FEF86}"/>
              </a:ext>
            </a:extLst>
          </p:cNvPr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lt1"/>
                </a:solidFill>
              </a:rPr>
              <a:t>ORM </a:t>
            </a:r>
            <a:r>
              <a:rPr lang="ru-RU" sz="1800" b="1" dirty="0" smtClean="0">
                <a:solidFill>
                  <a:schemeClr val="lt1"/>
                </a:solidFill>
              </a:rPr>
              <a:t>м</a:t>
            </a:r>
            <a:r>
              <a:rPr lang="ru-RU" sz="1800" b="1" dirty="0" smtClean="0">
                <a:solidFill>
                  <a:schemeClr val="lt1"/>
                </a:solidFill>
              </a:rPr>
              <a:t>одели</a:t>
            </a:r>
            <a:endParaRPr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xmlns="" id="{5E8AD766-24F6-4D8C-D72E-7BC615CD955C}"/>
              </a:ext>
            </a:extLst>
          </p:cNvPr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3035977E-6607-6190-8F84-15314D307078}"/>
              </a:ext>
            </a:extLst>
          </p:cNvPr>
          <p:cNvSpPr/>
          <p:nvPr/>
        </p:nvSpPr>
        <p:spPr>
          <a:xfrm>
            <a:off x="763480" y="6332760"/>
            <a:ext cx="730405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C2EC16F-040A-6FF9-73AE-735DAEE20B41}"/>
              </a:ext>
            </a:extLst>
          </p:cNvPr>
          <p:cNvSpPr txBox="1"/>
          <p:nvPr/>
        </p:nvSpPr>
        <p:spPr>
          <a:xfrm>
            <a:off x="470516" y="1313895"/>
            <a:ext cx="769507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</a:pPr>
            <a:r>
              <a:rPr lang="ru-RU" sz="1800" dirty="0" smtClean="0"/>
              <a:t>Для слегка доработанной схемы БД из прошлой ЛР </a:t>
            </a:r>
            <a:r>
              <a:rPr lang="ru-RU" sz="1800" dirty="0" smtClean="0"/>
              <a:t>были созданы </a:t>
            </a:r>
            <a:r>
              <a:rPr lang="ru-RU" sz="1800" dirty="0" smtClean="0"/>
              <a:t>модели описывающие все </a:t>
            </a:r>
            <a:r>
              <a:rPr lang="ru-RU" sz="1800" dirty="0" smtClean="0"/>
              <a:t>сущности, использованные </a:t>
            </a:r>
            <a:r>
              <a:rPr lang="ru-RU" sz="1800" dirty="0" smtClean="0"/>
              <a:t>в схеме</a:t>
            </a:r>
            <a:r>
              <a:rPr lang="ru-RU" sz="1800" dirty="0" smtClean="0"/>
              <a:t>.</a:t>
            </a:r>
          </a:p>
          <a:p>
            <a:pPr marL="285750" indent="-285750">
              <a:spcAft>
                <a:spcPts val="1200"/>
              </a:spcAft>
            </a:pPr>
            <a:r>
              <a:rPr lang="ru-RU" sz="1800" dirty="0" smtClean="0"/>
              <a:t>Модель сущности </a:t>
            </a:r>
            <a:r>
              <a:rPr lang="en-US" sz="1800" dirty="0" smtClean="0"/>
              <a:t>“</a:t>
            </a:r>
            <a:r>
              <a:rPr lang="ru-RU" sz="1800" dirty="0" smtClean="0"/>
              <a:t>Карт</a:t>
            </a:r>
            <a:r>
              <a:rPr lang="ru-RU" sz="1800" dirty="0" smtClean="0"/>
              <a:t>а</a:t>
            </a:r>
            <a:r>
              <a:rPr lang="en-US" sz="1800" dirty="0" smtClean="0"/>
              <a:t>”</a:t>
            </a:r>
            <a:r>
              <a:rPr lang="en-US" sz="1800" dirty="0" smtClean="0"/>
              <a:t>: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 smtClean="0"/>
              <a:t>class Card(</a:t>
            </a:r>
            <a:r>
              <a:rPr lang="en-US" sz="1800" dirty="0" err="1" smtClean="0"/>
              <a:t>models.Model</a:t>
            </a:r>
            <a:r>
              <a:rPr lang="en-US" sz="1800" dirty="0" smtClean="0"/>
              <a:t>):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card_id</a:t>
            </a:r>
            <a:r>
              <a:rPr lang="en-US" sz="1800" dirty="0" smtClean="0"/>
              <a:t> = </a:t>
            </a:r>
            <a:r>
              <a:rPr lang="en-US" sz="1800" dirty="0" err="1" smtClean="0"/>
              <a:t>models.AutoField</a:t>
            </a:r>
            <a:r>
              <a:rPr lang="en-US" sz="1800" dirty="0" smtClean="0"/>
              <a:t>(</a:t>
            </a:r>
            <a:r>
              <a:rPr lang="en-US" sz="1800" dirty="0" err="1" smtClean="0"/>
              <a:t>primary_key</a:t>
            </a:r>
            <a:r>
              <a:rPr lang="en-US" sz="1800" dirty="0" smtClean="0"/>
              <a:t>=True)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deck_id</a:t>
            </a:r>
            <a:r>
              <a:rPr lang="en-US" sz="1800" dirty="0" smtClean="0"/>
              <a:t> = </a:t>
            </a:r>
            <a:r>
              <a:rPr lang="en-US" sz="1800" dirty="0" err="1" smtClean="0"/>
              <a:t>models.ForeignKey</a:t>
            </a:r>
            <a:r>
              <a:rPr lang="en-US" sz="1800" dirty="0" smtClean="0"/>
              <a:t>(Deck, </a:t>
            </a:r>
            <a:r>
              <a:rPr lang="en-US" sz="1800" dirty="0" err="1" smtClean="0"/>
              <a:t>models.CASCADE</a:t>
            </a:r>
            <a:r>
              <a:rPr lang="en-US" sz="1800" dirty="0" smtClean="0"/>
              <a:t>, null=False)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front_text</a:t>
            </a:r>
            <a:r>
              <a:rPr lang="en-US" sz="1800" dirty="0" smtClean="0"/>
              <a:t> = </a:t>
            </a:r>
            <a:r>
              <a:rPr lang="en-US" sz="1800" dirty="0" err="1" smtClean="0"/>
              <a:t>models.CharField</a:t>
            </a:r>
            <a:r>
              <a:rPr lang="en-US" sz="1800" dirty="0" smtClean="0"/>
              <a:t>(</a:t>
            </a:r>
            <a:r>
              <a:rPr lang="en-US" sz="1800" dirty="0" err="1" smtClean="0"/>
              <a:t>max_length</a:t>
            </a:r>
            <a:r>
              <a:rPr lang="en-US" sz="1800" dirty="0" smtClean="0"/>
              <a:t>=30, unique=True, null=False)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back_text</a:t>
            </a:r>
            <a:r>
              <a:rPr lang="en-US" sz="1800" dirty="0" smtClean="0"/>
              <a:t> = </a:t>
            </a:r>
            <a:r>
              <a:rPr lang="en-US" sz="1800" dirty="0" err="1" smtClean="0"/>
              <a:t>models.CharField</a:t>
            </a:r>
            <a:r>
              <a:rPr lang="en-US" sz="1800" dirty="0" smtClean="0"/>
              <a:t>(</a:t>
            </a:r>
            <a:r>
              <a:rPr lang="en-US" sz="1800" dirty="0" err="1" smtClean="0"/>
              <a:t>max_length</a:t>
            </a:r>
            <a:r>
              <a:rPr lang="en-US" sz="1800" dirty="0" smtClean="0"/>
              <a:t>=30, unique=True, null=False)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example_usage</a:t>
            </a:r>
            <a:r>
              <a:rPr lang="en-US" sz="1800" dirty="0" smtClean="0"/>
              <a:t> = </a:t>
            </a:r>
            <a:r>
              <a:rPr lang="en-US" sz="1800" dirty="0" err="1" smtClean="0"/>
              <a:t>models.TextField</a:t>
            </a:r>
            <a:r>
              <a:rPr lang="en-US" sz="1800" dirty="0" smtClean="0"/>
              <a:t>(unique=True, null=True)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class Meta:</a:t>
            </a:r>
            <a:br>
              <a:rPr lang="en-US" sz="1800" dirty="0" smtClean="0"/>
            </a:br>
            <a:r>
              <a:rPr lang="en-US" sz="1800" dirty="0" smtClean="0"/>
              <a:t>        </a:t>
            </a:r>
            <a:r>
              <a:rPr lang="en-US" sz="1800" dirty="0" err="1" smtClean="0"/>
              <a:t>verbose_name</a:t>
            </a:r>
            <a:r>
              <a:rPr lang="en-US" sz="1800" dirty="0" smtClean="0"/>
              <a:t> = '</a:t>
            </a:r>
            <a:r>
              <a:rPr lang="ru-RU" sz="1800" dirty="0" smtClean="0"/>
              <a:t>Карта</a:t>
            </a:r>
            <a:r>
              <a:rPr lang="en-US" sz="1800" dirty="0" smtClean="0"/>
              <a:t>'</a:t>
            </a:r>
            <a:br>
              <a:rPr lang="en-US" sz="1800" dirty="0" smtClean="0"/>
            </a:br>
            <a:r>
              <a:rPr lang="en-US" sz="1800" dirty="0" smtClean="0"/>
              <a:t>        </a:t>
            </a:r>
            <a:r>
              <a:rPr lang="en-US" sz="1800" dirty="0" err="1" smtClean="0"/>
              <a:t>verbose_name_plural</a:t>
            </a:r>
            <a:r>
              <a:rPr lang="en-US" sz="1800" dirty="0" smtClean="0"/>
              <a:t> = '</a:t>
            </a:r>
            <a:r>
              <a:rPr lang="ru-RU" sz="1800" dirty="0" smtClean="0"/>
              <a:t>Карты</a:t>
            </a:r>
            <a:r>
              <a:rPr lang="en-US" sz="1800" dirty="0" smtClean="0"/>
              <a:t>'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def __</a:t>
            </a:r>
            <a:r>
              <a:rPr lang="en-US" sz="1800" dirty="0" err="1" smtClean="0"/>
              <a:t>str</a:t>
            </a:r>
            <a:r>
              <a:rPr lang="en-US" sz="1800" dirty="0" smtClean="0"/>
              <a:t>__(self):</a:t>
            </a:r>
            <a:br>
              <a:rPr lang="en-US" sz="1800" dirty="0" smtClean="0"/>
            </a:br>
            <a:r>
              <a:rPr lang="en-US" sz="1800" dirty="0" smtClean="0"/>
              <a:t>        return </a:t>
            </a:r>
            <a:r>
              <a:rPr lang="en-US" sz="1800" dirty="0" err="1" smtClean="0"/>
              <a:t>self.front_text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200874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xmlns="" id="{797AF5BA-1EBB-7B23-D344-498EF1B5F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xmlns="" id="{FA9019C4-3FD5-CFCB-9D94-587A627FEF86}"/>
              </a:ext>
            </a:extLst>
          </p:cNvPr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lt1"/>
                </a:solidFill>
              </a:rPr>
              <a:t>ORM </a:t>
            </a:r>
            <a:r>
              <a:rPr lang="ru-RU" sz="1800" b="1" dirty="0" smtClean="0">
                <a:solidFill>
                  <a:schemeClr val="lt1"/>
                </a:solidFill>
              </a:rPr>
              <a:t>м</a:t>
            </a:r>
            <a:r>
              <a:rPr lang="ru-RU" sz="1800" b="1" dirty="0" smtClean="0">
                <a:solidFill>
                  <a:schemeClr val="lt1"/>
                </a:solidFill>
              </a:rPr>
              <a:t>одели</a:t>
            </a:r>
            <a:endParaRPr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xmlns="" id="{5E8AD766-24F6-4D8C-D72E-7BC615CD955C}"/>
              </a:ext>
            </a:extLst>
          </p:cNvPr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3035977E-6607-6190-8F84-15314D307078}"/>
              </a:ext>
            </a:extLst>
          </p:cNvPr>
          <p:cNvSpPr/>
          <p:nvPr/>
        </p:nvSpPr>
        <p:spPr>
          <a:xfrm>
            <a:off x="763480" y="6332760"/>
            <a:ext cx="730405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C2EC16F-040A-6FF9-73AE-735DAEE20B41}"/>
              </a:ext>
            </a:extLst>
          </p:cNvPr>
          <p:cNvSpPr txBox="1"/>
          <p:nvPr/>
        </p:nvSpPr>
        <p:spPr>
          <a:xfrm>
            <a:off x="470516" y="1313895"/>
            <a:ext cx="769507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</a:pPr>
            <a:r>
              <a:rPr lang="ru-RU" sz="1800" dirty="0" smtClean="0"/>
              <a:t>Модель сущности </a:t>
            </a:r>
            <a:r>
              <a:rPr lang="en-US" sz="1800" dirty="0" smtClean="0"/>
              <a:t>“</a:t>
            </a:r>
            <a:r>
              <a:rPr lang="ru-RU" sz="1800" dirty="0" smtClean="0"/>
              <a:t>Колода</a:t>
            </a:r>
            <a:r>
              <a:rPr lang="en-US" sz="1800" dirty="0" smtClean="0"/>
              <a:t>”: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 smtClean="0"/>
              <a:t>class Deck(</a:t>
            </a:r>
            <a:r>
              <a:rPr lang="en-US" sz="1800" dirty="0" err="1" smtClean="0"/>
              <a:t>models.Model</a:t>
            </a:r>
            <a:r>
              <a:rPr lang="en-US" sz="1800" dirty="0" smtClean="0"/>
              <a:t>):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deck_id</a:t>
            </a:r>
            <a:r>
              <a:rPr lang="en-US" sz="1800" dirty="0" smtClean="0"/>
              <a:t> = </a:t>
            </a:r>
            <a:r>
              <a:rPr lang="en-US" sz="1800" dirty="0" err="1" smtClean="0"/>
              <a:t>models.AutoField</a:t>
            </a:r>
            <a:r>
              <a:rPr lang="en-US" sz="1800" dirty="0" smtClean="0"/>
              <a:t>(</a:t>
            </a:r>
            <a:r>
              <a:rPr lang="en-US" sz="1800" dirty="0" err="1" smtClean="0"/>
              <a:t>primary_key</a:t>
            </a:r>
            <a:r>
              <a:rPr lang="en-US" sz="1800" dirty="0" smtClean="0"/>
              <a:t>=True)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deck_name</a:t>
            </a:r>
            <a:r>
              <a:rPr lang="en-US" sz="1800" dirty="0" smtClean="0"/>
              <a:t> = </a:t>
            </a:r>
            <a:r>
              <a:rPr lang="en-US" sz="1800" dirty="0" err="1" smtClean="0"/>
              <a:t>models.CharField</a:t>
            </a:r>
            <a:r>
              <a:rPr lang="en-US" sz="1800" dirty="0" smtClean="0"/>
              <a:t>(</a:t>
            </a:r>
            <a:r>
              <a:rPr lang="en-US" sz="1800" dirty="0" err="1" smtClean="0"/>
              <a:t>max_length</a:t>
            </a:r>
            <a:r>
              <a:rPr lang="en-US" sz="1800" dirty="0" smtClean="0"/>
              <a:t>=100, unique=True, null=False)</a:t>
            </a:r>
            <a:br>
              <a:rPr lang="en-US" sz="1800" dirty="0" smtClean="0"/>
            </a:br>
            <a:r>
              <a:rPr lang="en-US" sz="1800" dirty="0" smtClean="0"/>
              <a:t>    description = </a:t>
            </a:r>
            <a:r>
              <a:rPr lang="en-US" sz="1800" dirty="0" err="1" smtClean="0"/>
              <a:t>models.TextField</a:t>
            </a:r>
            <a:r>
              <a:rPr lang="en-US" sz="1800" dirty="0" smtClean="0"/>
              <a:t>(unique=True, null=True)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class Meta:</a:t>
            </a:r>
            <a:br>
              <a:rPr lang="en-US" sz="1800" dirty="0" smtClean="0"/>
            </a:br>
            <a:r>
              <a:rPr lang="en-US" sz="1800" dirty="0" smtClean="0"/>
              <a:t>        </a:t>
            </a:r>
            <a:r>
              <a:rPr lang="en-US" sz="1800" dirty="0" err="1" smtClean="0"/>
              <a:t>verbose_name</a:t>
            </a:r>
            <a:r>
              <a:rPr lang="en-US" sz="1800" dirty="0" smtClean="0"/>
              <a:t> = '</a:t>
            </a:r>
            <a:r>
              <a:rPr lang="ru-RU" sz="1800" dirty="0" smtClean="0"/>
              <a:t>Колода</a:t>
            </a:r>
            <a:r>
              <a:rPr lang="en-US" sz="1800" dirty="0" smtClean="0"/>
              <a:t>'</a:t>
            </a:r>
            <a:br>
              <a:rPr lang="en-US" sz="1800" dirty="0" smtClean="0"/>
            </a:br>
            <a:r>
              <a:rPr lang="en-US" sz="1800" dirty="0" smtClean="0"/>
              <a:t>        </a:t>
            </a:r>
            <a:r>
              <a:rPr lang="en-US" sz="1800" dirty="0" err="1" smtClean="0"/>
              <a:t>verbose_name_plural</a:t>
            </a:r>
            <a:r>
              <a:rPr lang="en-US" sz="1800" dirty="0" smtClean="0"/>
              <a:t> = '</a:t>
            </a:r>
            <a:r>
              <a:rPr lang="ru-RU" sz="1800" dirty="0" smtClean="0"/>
              <a:t>Колоды</a:t>
            </a:r>
            <a:r>
              <a:rPr lang="en-US" sz="1800" dirty="0" smtClean="0"/>
              <a:t>'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def __</a:t>
            </a:r>
            <a:r>
              <a:rPr lang="en-US" sz="1800" dirty="0" err="1" smtClean="0"/>
              <a:t>str</a:t>
            </a:r>
            <a:r>
              <a:rPr lang="en-US" sz="1800" dirty="0" smtClean="0"/>
              <a:t>__(self):</a:t>
            </a:r>
            <a:br>
              <a:rPr lang="en-US" sz="1800" dirty="0" smtClean="0"/>
            </a:br>
            <a:r>
              <a:rPr lang="en-US" sz="1800" dirty="0" smtClean="0"/>
              <a:t>        return </a:t>
            </a:r>
            <a:r>
              <a:rPr lang="en-US" sz="1800" dirty="0" err="1" smtClean="0"/>
              <a:t>self.deck_name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200874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xmlns="" id="{797AF5BA-1EBB-7B23-D344-498EF1B5F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xmlns="" id="{FA9019C4-3FD5-CFCB-9D94-587A627FEF86}"/>
              </a:ext>
            </a:extLst>
          </p:cNvPr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lt1"/>
                </a:solidFill>
              </a:rPr>
              <a:t>ORM </a:t>
            </a:r>
            <a:r>
              <a:rPr lang="ru-RU" sz="1800" b="1" dirty="0" smtClean="0">
                <a:solidFill>
                  <a:schemeClr val="lt1"/>
                </a:solidFill>
              </a:rPr>
              <a:t>м</a:t>
            </a:r>
            <a:r>
              <a:rPr lang="ru-RU" sz="1800" b="1" dirty="0" smtClean="0">
                <a:solidFill>
                  <a:schemeClr val="lt1"/>
                </a:solidFill>
              </a:rPr>
              <a:t>одели</a:t>
            </a:r>
            <a:endParaRPr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xmlns="" id="{5E8AD766-24F6-4D8C-D72E-7BC615CD955C}"/>
              </a:ext>
            </a:extLst>
          </p:cNvPr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3035977E-6607-6190-8F84-15314D307078}"/>
              </a:ext>
            </a:extLst>
          </p:cNvPr>
          <p:cNvSpPr/>
          <p:nvPr/>
        </p:nvSpPr>
        <p:spPr>
          <a:xfrm>
            <a:off x="763480" y="6332760"/>
            <a:ext cx="730405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C2EC16F-040A-6FF9-73AE-735DAEE20B41}"/>
              </a:ext>
            </a:extLst>
          </p:cNvPr>
          <p:cNvSpPr txBox="1"/>
          <p:nvPr/>
        </p:nvSpPr>
        <p:spPr>
          <a:xfrm>
            <a:off x="470516" y="1313895"/>
            <a:ext cx="769507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</a:pPr>
            <a:r>
              <a:rPr lang="ru-RU" sz="1800" dirty="0" smtClean="0"/>
              <a:t>Модель сущности </a:t>
            </a:r>
            <a:r>
              <a:rPr lang="en-US" sz="1800" dirty="0" smtClean="0"/>
              <a:t>“</a:t>
            </a:r>
            <a:r>
              <a:rPr lang="ru-RU" sz="1800" dirty="0" smtClean="0"/>
              <a:t>Прогресс пользователя</a:t>
            </a:r>
            <a:r>
              <a:rPr lang="en-US" sz="1800" dirty="0" smtClean="0"/>
              <a:t>”</a:t>
            </a:r>
            <a:r>
              <a:rPr lang="en-US" sz="1800" dirty="0" smtClean="0"/>
              <a:t>:</a:t>
            </a:r>
            <a:endParaRPr lang="ru-RU" sz="1800" dirty="0" smtClean="0"/>
          </a:p>
          <a:p>
            <a:pPr marL="285750" indent="-285750">
              <a:spcAft>
                <a:spcPts val="1200"/>
              </a:spcAft>
            </a:pPr>
            <a:r>
              <a:rPr lang="en-US" sz="1800" dirty="0" smtClean="0"/>
              <a:t>class Progress(</a:t>
            </a:r>
            <a:r>
              <a:rPr lang="en-US" sz="1800" dirty="0" err="1" smtClean="0"/>
              <a:t>models.Model</a:t>
            </a:r>
            <a:r>
              <a:rPr lang="en-US" sz="1800" dirty="0" smtClean="0"/>
              <a:t>):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progress_id</a:t>
            </a:r>
            <a:r>
              <a:rPr lang="en-US" sz="1800" dirty="0" smtClean="0"/>
              <a:t> = </a:t>
            </a:r>
            <a:r>
              <a:rPr lang="en-US" sz="1800" dirty="0" err="1" smtClean="0"/>
              <a:t>models.AutoField</a:t>
            </a:r>
            <a:r>
              <a:rPr lang="en-US" sz="1800" dirty="0" smtClean="0"/>
              <a:t>(</a:t>
            </a:r>
            <a:r>
              <a:rPr lang="en-US" sz="1800" dirty="0" err="1" smtClean="0"/>
              <a:t>primary_key</a:t>
            </a:r>
            <a:r>
              <a:rPr lang="en-US" sz="1800" dirty="0" smtClean="0"/>
              <a:t>=True)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user_id</a:t>
            </a:r>
            <a:r>
              <a:rPr lang="en-US" sz="1800" dirty="0" smtClean="0"/>
              <a:t> = </a:t>
            </a:r>
            <a:r>
              <a:rPr lang="en-US" sz="1800" dirty="0" err="1" smtClean="0"/>
              <a:t>models.ForeignKey</a:t>
            </a:r>
            <a:r>
              <a:rPr lang="en-US" sz="1800" dirty="0" smtClean="0"/>
              <a:t>(</a:t>
            </a:r>
            <a:r>
              <a:rPr lang="en-US" sz="1800" dirty="0" err="1" smtClean="0"/>
              <a:t>get_user_model</a:t>
            </a:r>
            <a:r>
              <a:rPr lang="en-US" sz="1800" dirty="0" smtClean="0"/>
              <a:t>(), </a:t>
            </a:r>
            <a:r>
              <a:rPr lang="en-US" sz="1800" dirty="0" err="1" smtClean="0"/>
              <a:t>models.CASCADE</a:t>
            </a:r>
            <a:r>
              <a:rPr lang="en-US" sz="1800" dirty="0" smtClean="0"/>
              <a:t>, null=False)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card_id</a:t>
            </a:r>
            <a:r>
              <a:rPr lang="en-US" sz="1800" dirty="0" smtClean="0"/>
              <a:t> = </a:t>
            </a:r>
            <a:r>
              <a:rPr lang="en-US" sz="1800" dirty="0" err="1" smtClean="0"/>
              <a:t>models.ForeignKey</a:t>
            </a:r>
            <a:r>
              <a:rPr lang="en-US" sz="1800" dirty="0" smtClean="0"/>
              <a:t>(Card, </a:t>
            </a:r>
            <a:r>
              <a:rPr lang="en-US" sz="1800" dirty="0" err="1" smtClean="0"/>
              <a:t>models.CASCADE</a:t>
            </a:r>
            <a:r>
              <a:rPr lang="en-US" sz="1800" dirty="0" smtClean="0"/>
              <a:t>, null=False)</a:t>
            </a:r>
            <a:br>
              <a:rPr lang="en-US" sz="1800" dirty="0" smtClean="0"/>
            </a:br>
            <a:r>
              <a:rPr lang="en-US" sz="1800" dirty="0" smtClean="0"/>
              <a:t>    attempts = </a:t>
            </a:r>
            <a:r>
              <a:rPr lang="en-US" sz="1800" dirty="0" err="1" smtClean="0"/>
              <a:t>models.IntegerField</a:t>
            </a:r>
            <a:r>
              <a:rPr lang="en-US" sz="1800" dirty="0" smtClean="0"/>
              <a:t>()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successful_attempts</a:t>
            </a:r>
            <a:r>
              <a:rPr lang="en-US" sz="1800" dirty="0" smtClean="0"/>
              <a:t> = </a:t>
            </a:r>
            <a:r>
              <a:rPr lang="en-US" sz="1800" dirty="0" err="1" smtClean="0"/>
              <a:t>models.IntegerField</a:t>
            </a:r>
            <a:r>
              <a:rPr lang="en-US" sz="1800" dirty="0" smtClean="0"/>
              <a:t>()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class Meta:</a:t>
            </a:r>
            <a:br>
              <a:rPr lang="en-US" sz="1800" dirty="0" smtClean="0"/>
            </a:br>
            <a:r>
              <a:rPr lang="en-US" sz="1800" dirty="0" smtClean="0"/>
              <a:t>        </a:t>
            </a:r>
            <a:r>
              <a:rPr lang="en-US" sz="1800" dirty="0" err="1" smtClean="0"/>
              <a:t>verbose_name</a:t>
            </a:r>
            <a:r>
              <a:rPr lang="en-US" sz="1800" dirty="0" smtClean="0"/>
              <a:t> = '</a:t>
            </a:r>
            <a:r>
              <a:rPr lang="ru-RU" sz="1800" dirty="0" smtClean="0"/>
              <a:t>Прогресс</a:t>
            </a:r>
            <a:r>
              <a:rPr lang="en-US" sz="1800" dirty="0" smtClean="0"/>
              <a:t>'</a:t>
            </a:r>
            <a:br>
              <a:rPr lang="en-US" sz="1800" dirty="0" smtClean="0"/>
            </a:br>
            <a:r>
              <a:rPr lang="en-US" sz="1800" dirty="0" smtClean="0"/>
              <a:t>        </a:t>
            </a:r>
            <a:r>
              <a:rPr lang="en-US" sz="1800" dirty="0" err="1" smtClean="0"/>
              <a:t>verbose_name_plural</a:t>
            </a:r>
            <a:r>
              <a:rPr lang="en-US" sz="1800" dirty="0" smtClean="0"/>
              <a:t> = '</a:t>
            </a:r>
            <a:r>
              <a:rPr lang="ru-RU" sz="1800" dirty="0" smtClean="0"/>
              <a:t>Прогресс</a:t>
            </a:r>
            <a:r>
              <a:rPr lang="en-US" sz="1800" dirty="0" smtClean="0"/>
              <a:t>'</a:t>
            </a:r>
            <a:br>
              <a:rPr lang="en-US" sz="1800" dirty="0" smtClean="0"/>
            </a:br>
            <a:r>
              <a:rPr lang="en-US" sz="1800" dirty="0" smtClean="0"/>
              <a:t>        </a:t>
            </a:r>
            <a:r>
              <a:rPr lang="en-US" sz="1800" dirty="0" err="1" smtClean="0"/>
              <a:t>unique_together</a:t>
            </a:r>
            <a:r>
              <a:rPr lang="en-US" sz="1800" dirty="0" smtClean="0"/>
              <a:t> = [('</a:t>
            </a:r>
            <a:r>
              <a:rPr lang="en-US" sz="1800" dirty="0" err="1" smtClean="0"/>
              <a:t>user_id','card_id</a:t>
            </a:r>
            <a:r>
              <a:rPr lang="en-US" sz="1800" dirty="0" smtClean="0"/>
              <a:t>')]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200874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xmlns="" id="{797AF5BA-1EBB-7B23-D344-498EF1B5F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xmlns="" id="{FA9019C4-3FD5-CFCB-9D94-587A627FEF86}"/>
              </a:ext>
            </a:extLst>
          </p:cNvPr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lt1"/>
                </a:solidFill>
              </a:rPr>
              <a:t>ORM </a:t>
            </a:r>
            <a:r>
              <a:rPr lang="ru-RU" sz="1800" b="1" dirty="0" smtClean="0">
                <a:solidFill>
                  <a:schemeClr val="lt1"/>
                </a:solidFill>
              </a:rPr>
              <a:t>м</a:t>
            </a:r>
            <a:r>
              <a:rPr lang="ru-RU" sz="1800" b="1" dirty="0" smtClean="0">
                <a:solidFill>
                  <a:schemeClr val="lt1"/>
                </a:solidFill>
              </a:rPr>
              <a:t>одели</a:t>
            </a:r>
            <a:endParaRPr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xmlns="" id="{5E8AD766-24F6-4D8C-D72E-7BC615CD955C}"/>
              </a:ext>
            </a:extLst>
          </p:cNvPr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3035977E-6607-6190-8F84-15314D307078}"/>
              </a:ext>
            </a:extLst>
          </p:cNvPr>
          <p:cNvSpPr/>
          <p:nvPr/>
        </p:nvSpPr>
        <p:spPr>
          <a:xfrm>
            <a:off x="763480" y="6332760"/>
            <a:ext cx="730405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C2EC16F-040A-6FF9-73AE-735DAEE20B41}"/>
              </a:ext>
            </a:extLst>
          </p:cNvPr>
          <p:cNvSpPr txBox="1"/>
          <p:nvPr/>
        </p:nvSpPr>
        <p:spPr>
          <a:xfrm>
            <a:off x="470516" y="1313895"/>
            <a:ext cx="76950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</a:pPr>
            <a:r>
              <a:rPr lang="ru-RU" sz="1800" dirty="0" smtClean="0"/>
              <a:t>Модель сущности </a:t>
            </a:r>
            <a:r>
              <a:rPr lang="en-US" sz="1800" dirty="0" smtClean="0"/>
              <a:t>“</a:t>
            </a:r>
            <a:r>
              <a:rPr lang="ru-RU" sz="1800" dirty="0" smtClean="0"/>
              <a:t>Пользователь</a:t>
            </a:r>
            <a:r>
              <a:rPr lang="en-US" sz="1800" dirty="0" smtClean="0"/>
              <a:t>”</a:t>
            </a:r>
            <a:r>
              <a:rPr lang="ru-RU" sz="1800" dirty="0" smtClean="0"/>
              <a:t> реализованная в </a:t>
            </a:r>
            <a:r>
              <a:rPr lang="en-US" sz="1800" dirty="0" err="1" smtClean="0"/>
              <a:t>Django</a:t>
            </a:r>
            <a:r>
              <a:rPr lang="en-US" sz="1800" dirty="0" smtClean="0"/>
              <a:t>:</a:t>
            </a:r>
            <a:endParaRPr lang="ru-RU" sz="1800" dirty="0" smtClean="0"/>
          </a:p>
          <a:p>
            <a:r>
              <a:rPr lang="en-US" sz="1800" dirty="0" smtClean="0"/>
              <a:t>class </a:t>
            </a:r>
            <a:r>
              <a:rPr lang="en-US" sz="1800" dirty="0" err="1" smtClean="0"/>
              <a:t>AbstractUser</a:t>
            </a:r>
            <a:r>
              <a:rPr lang="en-US" sz="1800" dirty="0" smtClean="0"/>
              <a:t>(</a:t>
            </a:r>
            <a:r>
              <a:rPr lang="en-US" sz="1800" dirty="0" err="1" smtClean="0"/>
              <a:t>AbstractBaseUser</a:t>
            </a:r>
            <a:r>
              <a:rPr lang="en-US" sz="1800" dirty="0" smtClean="0"/>
              <a:t>, </a:t>
            </a:r>
            <a:r>
              <a:rPr lang="en-US" sz="1800" dirty="0" err="1" smtClean="0"/>
              <a:t>PermissionsMixin</a:t>
            </a:r>
            <a:r>
              <a:rPr lang="en-US" sz="1800" dirty="0" smtClean="0"/>
              <a:t>):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i="1" dirty="0" smtClean="0"/>
              <a:t>"""</a:t>
            </a:r>
            <a:br>
              <a:rPr lang="en-US" sz="1800" i="1" dirty="0" smtClean="0"/>
            </a:br>
            <a:r>
              <a:rPr lang="en-US" sz="1800" i="1" dirty="0" smtClean="0"/>
              <a:t>    </a:t>
            </a:r>
            <a:r>
              <a:rPr lang="ru-RU" sz="1800" i="1" dirty="0" smtClean="0"/>
              <a:t>…</a:t>
            </a:r>
            <a:r>
              <a:rPr lang="en-US" sz="1800" i="1" dirty="0" smtClean="0"/>
              <a:t/>
            </a:r>
            <a:br>
              <a:rPr lang="en-US" sz="1800" i="1" dirty="0" smtClean="0"/>
            </a:br>
            <a:r>
              <a:rPr lang="en-US" sz="1800" i="1" dirty="0" smtClean="0"/>
              <a:t>    </a:t>
            </a:r>
            <a:r>
              <a:rPr lang="en-US" sz="1800" i="1" dirty="0" smtClean="0"/>
              <a:t>"""</a:t>
            </a:r>
            <a:r>
              <a:rPr lang="en-US" sz="1800" i="1" dirty="0" smtClean="0"/>
              <a:t/>
            </a:r>
            <a:br>
              <a:rPr lang="en-US" sz="1800" i="1" dirty="0" smtClean="0"/>
            </a:br>
            <a:r>
              <a:rPr lang="en-US" sz="1800" i="1" dirty="0" smtClean="0"/>
              <a:t>    </a:t>
            </a:r>
            <a:r>
              <a:rPr lang="en-US" sz="1800" dirty="0" err="1" smtClean="0"/>
              <a:t>username_validator</a:t>
            </a:r>
            <a:r>
              <a:rPr lang="en-US" sz="1800" dirty="0" smtClean="0"/>
              <a:t> = </a:t>
            </a:r>
            <a:r>
              <a:rPr lang="en-US" sz="1800" dirty="0" err="1" smtClean="0"/>
              <a:t>UnicodeUsernameValidator</a:t>
            </a:r>
            <a:r>
              <a:rPr lang="en-US" sz="1800" dirty="0" smtClean="0"/>
              <a:t>()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username = </a:t>
            </a:r>
            <a:r>
              <a:rPr lang="en-US" sz="1800" dirty="0" err="1" smtClean="0"/>
              <a:t>models.CharField</a:t>
            </a:r>
            <a:r>
              <a:rPr lang="en-US" sz="1800" dirty="0" smtClean="0"/>
              <a:t>(_("</a:t>
            </a:r>
            <a:r>
              <a:rPr lang="en-US" sz="1800" dirty="0" smtClean="0"/>
              <a:t>username</a:t>
            </a:r>
            <a:r>
              <a:rPr lang="en-US" sz="1800" dirty="0" smtClean="0"/>
              <a:t>"),</a:t>
            </a:r>
            <a:r>
              <a:rPr lang="en-US" sz="1800" dirty="0" err="1" smtClean="0"/>
              <a:t>max_length</a:t>
            </a:r>
            <a:r>
              <a:rPr lang="en-US" sz="1800" dirty="0" smtClean="0"/>
              <a:t>=150,</a:t>
            </a:r>
            <a:r>
              <a:rPr lang="ru-RU" sz="1800" dirty="0" smtClean="0"/>
              <a:t> </a:t>
            </a:r>
            <a:r>
              <a:rPr lang="en-US" sz="1800" dirty="0" smtClean="0"/>
              <a:t>unique=True, …)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first_name</a:t>
            </a:r>
            <a:r>
              <a:rPr lang="en-US" sz="1800" dirty="0" smtClean="0"/>
              <a:t> = </a:t>
            </a:r>
            <a:r>
              <a:rPr lang="en-US" sz="1800" dirty="0" err="1" smtClean="0"/>
              <a:t>models.CharField</a:t>
            </a:r>
            <a:r>
              <a:rPr lang="en-US" sz="1800" dirty="0" smtClean="0"/>
              <a:t>(_("first name"), </a:t>
            </a:r>
            <a:r>
              <a:rPr lang="en-US" sz="1800" dirty="0" err="1" smtClean="0"/>
              <a:t>max_length</a:t>
            </a:r>
            <a:r>
              <a:rPr lang="en-US" sz="1800" dirty="0" smtClean="0"/>
              <a:t>=150, blank=True</a:t>
            </a:r>
            <a:r>
              <a:rPr lang="en-US" sz="1800" dirty="0" smtClean="0"/>
              <a:t>)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last_name</a:t>
            </a:r>
            <a:r>
              <a:rPr lang="en-US" sz="1800" dirty="0" smtClean="0"/>
              <a:t> = </a:t>
            </a:r>
            <a:r>
              <a:rPr lang="en-US" sz="1800" dirty="0" err="1" smtClean="0"/>
              <a:t>models.CharField</a:t>
            </a:r>
            <a:r>
              <a:rPr lang="en-US" sz="1800" dirty="0" smtClean="0"/>
              <a:t>(_("last name"), </a:t>
            </a:r>
            <a:r>
              <a:rPr lang="en-US" sz="1800" dirty="0" err="1" smtClean="0"/>
              <a:t>max_length</a:t>
            </a:r>
            <a:r>
              <a:rPr lang="en-US" sz="1800" dirty="0" smtClean="0"/>
              <a:t>=150, blank=True)</a:t>
            </a:r>
            <a:br>
              <a:rPr lang="en-US" sz="1800" dirty="0" smtClean="0"/>
            </a:br>
            <a:r>
              <a:rPr lang="en-US" sz="1800" dirty="0" smtClean="0"/>
              <a:t>    email = </a:t>
            </a:r>
            <a:r>
              <a:rPr lang="en-US" sz="1800" dirty="0" err="1" smtClean="0"/>
              <a:t>models.EmailField</a:t>
            </a:r>
            <a:r>
              <a:rPr lang="en-US" sz="1800" dirty="0" smtClean="0"/>
              <a:t>(_("email address"), blank=True)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is_staff</a:t>
            </a:r>
            <a:r>
              <a:rPr lang="en-US" sz="1800" dirty="0" smtClean="0"/>
              <a:t> = </a:t>
            </a:r>
            <a:r>
              <a:rPr lang="en-US" sz="1800" dirty="0" err="1" smtClean="0"/>
              <a:t>models.BooleanField</a:t>
            </a:r>
            <a:r>
              <a:rPr lang="en-US" sz="1800" dirty="0" smtClean="0"/>
              <a:t>(_("</a:t>
            </a:r>
            <a:r>
              <a:rPr lang="en-US" sz="1800" dirty="0" smtClean="0"/>
              <a:t>staff status</a:t>
            </a:r>
            <a:r>
              <a:rPr lang="en-US" sz="1800" dirty="0" smtClean="0"/>
              <a:t>"),default=False,…)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is_active</a:t>
            </a:r>
            <a:r>
              <a:rPr lang="en-US" sz="1800" dirty="0" smtClean="0"/>
              <a:t> = </a:t>
            </a:r>
            <a:r>
              <a:rPr lang="en-US" sz="1800" dirty="0" err="1" smtClean="0"/>
              <a:t>models.BooleanField</a:t>
            </a:r>
            <a:r>
              <a:rPr lang="en-US" sz="1800" dirty="0" smtClean="0"/>
              <a:t>( </a:t>
            </a:r>
            <a:r>
              <a:rPr lang="en-US" sz="1800" dirty="0" smtClean="0"/>
              <a:t>_("active</a:t>
            </a:r>
            <a:r>
              <a:rPr lang="en-US" sz="1800" dirty="0" smtClean="0"/>
              <a:t>"), default=True,…)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date_joined</a:t>
            </a:r>
            <a:r>
              <a:rPr lang="en-US" sz="1800" dirty="0" smtClean="0"/>
              <a:t> = </a:t>
            </a:r>
            <a:r>
              <a:rPr lang="en-US" sz="1800" dirty="0" err="1" smtClean="0"/>
              <a:t>models.DateTimeField</a:t>
            </a:r>
            <a:r>
              <a:rPr lang="en-US" sz="1800" dirty="0" smtClean="0"/>
              <a:t>(_("date joined</a:t>
            </a:r>
            <a:r>
              <a:rPr lang="en-US" sz="1800" dirty="0" smtClean="0"/>
              <a:t>"), default=</a:t>
            </a:r>
            <a:r>
              <a:rPr lang="en-US" sz="1800" dirty="0" err="1" smtClean="0"/>
              <a:t>timezone.now</a:t>
            </a:r>
            <a:r>
              <a:rPr lang="en-US" sz="1800" dirty="0" smtClean="0"/>
              <a:t>)</a:t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00874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ad59ee494_0_20"/>
          <p:cNvSpPr txBox="1"/>
          <p:nvPr/>
        </p:nvSpPr>
        <p:spPr>
          <a:xfrm>
            <a:off x="8067539" y="6332760"/>
            <a:ext cx="46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bad59ee494_0_20"/>
          <p:cNvSpPr txBox="1"/>
          <p:nvPr/>
        </p:nvSpPr>
        <p:spPr>
          <a:xfrm>
            <a:off x="606214" y="828860"/>
            <a:ext cx="811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B1A3120-E1F1-3466-CEAB-43DFB87C52AD}"/>
              </a:ext>
            </a:extLst>
          </p:cNvPr>
          <p:cNvSpPr txBox="1"/>
          <p:nvPr/>
        </p:nvSpPr>
        <p:spPr>
          <a:xfrm>
            <a:off x="1058377" y="288675"/>
            <a:ext cx="744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 smtClean="0">
                <a:solidFill>
                  <a:schemeClr val="bg1"/>
                </a:solidFill>
              </a:rPr>
              <a:t>Хеширование паролей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CBEF4D76-B963-6033-E112-B2B1AC51C657}"/>
              </a:ext>
            </a:extLst>
          </p:cNvPr>
          <p:cNvSpPr/>
          <p:nvPr/>
        </p:nvSpPr>
        <p:spPr>
          <a:xfrm>
            <a:off x="763480" y="6332760"/>
            <a:ext cx="730405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74904" y="868680"/>
            <a:ext cx="8394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М</a:t>
            </a:r>
            <a:r>
              <a:rPr lang="ru-RU" sz="1800" dirty="0" smtClean="0"/>
              <a:t>одель пользователя в </a:t>
            </a:r>
            <a:r>
              <a:rPr lang="en-US" sz="1800" dirty="0" err="1" smtClean="0"/>
              <a:t>Django</a:t>
            </a:r>
            <a:r>
              <a:rPr lang="en-US" sz="1800" dirty="0" smtClean="0"/>
              <a:t> </a:t>
            </a:r>
            <a:r>
              <a:rPr lang="ru-RU" sz="1800" dirty="0" smtClean="0"/>
              <a:t>уже реализована и хеширование паролей также встроено в нее изначально. </a:t>
            </a:r>
            <a:r>
              <a:rPr lang="en-US" sz="1800" dirty="0" err="1" smtClean="0"/>
              <a:t>Django</a:t>
            </a:r>
            <a:r>
              <a:rPr lang="en-US" sz="1800" dirty="0" smtClean="0"/>
              <a:t> </a:t>
            </a:r>
            <a:r>
              <a:rPr lang="ru-RU" sz="1800" dirty="0" smtClean="0"/>
              <a:t>использует функцию </a:t>
            </a:r>
            <a:r>
              <a:rPr lang="en-US" sz="1800" dirty="0" smtClean="0"/>
              <a:t>PBKDF</a:t>
            </a:r>
            <a:r>
              <a:rPr lang="ru-RU" sz="1800" dirty="0" smtClean="0"/>
              <a:t>2, которая в свою очередь использует </a:t>
            </a:r>
            <a:r>
              <a:rPr lang="ru-RU" sz="1800" dirty="0" err="1" smtClean="0"/>
              <a:t>хеш</a:t>
            </a:r>
            <a:r>
              <a:rPr lang="ru-RU" sz="1800" dirty="0" smtClean="0"/>
              <a:t> функцию </a:t>
            </a:r>
            <a:r>
              <a:rPr lang="en-US" sz="1800" dirty="0" err="1" smtClean="0"/>
              <a:t>sha</a:t>
            </a:r>
            <a:r>
              <a:rPr lang="ru-RU" sz="1800" dirty="0" smtClean="0"/>
              <a:t>256. Также </a:t>
            </a:r>
            <a:r>
              <a:rPr lang="en-US" sz="1800" dirty="0" err="1" smtClean="0"/>
              <a:t>Django</a:t>
            </a:r>
            <a:r>
              <a:rPr lang="en-US" sz="1800" dirty="0" smtClean="0"/>
              <a:t> </a:t>
            </a:r>
            <a:r>
              <a:rPr lang="ru-RU" sz="1800" dirty="0" smtClean="0"/>
              <a:t>предоставляет возможность сменить функцию хеширования, но меня устроила и эта.</a:t>
            </a:r>
          </a:p>
          <a:p>
            <a:r>
              <a:rPr lang="ru-RU" sz="1800" dirty="0" smtClean="0"/>
              <a:t>Чтобы продемонстрировать что пароль </a:t>
            </a:r>
            <a:r>
              <a:rPr lang="ru-RU" sz="1800" dirty="0" err="1" smtClean="0"/>
              <a:t>хешируется</a:t>
            </a:r>
            <a:r>
              <a:rPr lang="ru-RU" sz="1800" dirty="0" smtClean="0"/>
              <a:t> </a:t>
            </a:r>
            <a:r>
              <a:rPr lang="ru-RU" sz="1800" dirty="0" smtClean="0"/>
              <a:t>я</a:t>
            </a:r>
            <a:r>
              <a:rPr lang="ru-RU" sz="1800" dirty="0" smtClean="0"/>
              <a:t> вывожу в </a:t>
            </a:r>
            <a:r>
              <a:rPr lang="en-US" sz="1800" dirty="0" smtClean="0"/>
              <a:t>admin </a:t>
            </a:r>
            <a:r>
              <a:rPr lang="ru-RU" sz="1800" dirty="0" smtClean="0"/>
              <a:t>панель в таблицу с данными пользователей  </a:t>
            </a:r>
            <a:r>
              <a:rPr lang="ru-RU" sz="1800" dirty="0" err="1" smtClean="0"/>
              <a:t>хеш</a:t>
            </a:r>
            <a:r>
              <a:rPr lang="ru-RU" sz="1800" dirty="0" smtClean="0"/>
              <a:t> пароля в том виде, в котором он хранится в БД.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3008" y="2933090"/>
            <a:ext cx="5259393" cy="3028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Заполнение БД с помощью миграций</a:t>
            </a:r>
            <a:endParaRPr sz="18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26E4F364-6C5D-B3B2-F9CA-51C52BB9AD89}"/>
              </a:ext>
            </a:extLst>
          </p:cNvPr>
          <p:cNvSpPr/>
          <p:nvPr/>
        </p:nvSpPr>
        <p:spPr>
          <a:xfrm>
            <a:off x="763480" y="6332760"/>
            <a:ext cx="730405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3EB14B-BF4D-A26D-966B-EB09F59FF2DD}"/>
              </a:ext>
            </a:extLst>
          </p:cNvPr>
          <p:cNvSpPr txBox="1"/>
          <p:nvPr/>
        </p:nvSpPr>
        <p:spPr>
          <a:xfrm>
            <a:off x="301308" y="837736"/>
            <a:ext cx="829128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заполнения БД я попросил </a:t>
            </a:r>
            <a:r>
              <a:rPr lang="en-US" dirty="0" err="1" smtClean="0"/>
              <a:t>deepseek</a:t>
            </a:r>
            <a:r>
              <a:rPr lang="en-US" dirty="0" smtClean="0"/>
              <a:t> </a:t>
            </a:r>
            <a:r>
              <a:rPr lang="ru-RU" dirty="0" smtClean="0"/>
              <a:t>сформировать для меня 2 </a:t>
            </a:r>
            <a:r>
              <a:rPr lang="en-US" dirty="0" smtClean="0"/>
              <a:t>txt </a:t>
            </a:r>
            <a:r>
              <a:rPr lang="ru-RU" dirty="0" smtClean="0"/>
              <a:t>фала с английскими словами и их переводами, а также файл с тестовыми данными пользователей.</a:t>
            </a:r>
          </a:p>
          <a:p>
            <a:r>
              <a:rPr lang="ru-RU" dirty="0" smtClean="0"/>
              <a:t>После этого я создал файл миграции и поместил в него код для заполнения БД тестовыми данными. Пример файла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def </a:t>
            </a:r>
            <a:r>
              <a:rPr lang="en-US" dirty="0" err="1" smtClean="0"/>
              <a:t>fill_db</a:t>
            </a:r>
            <a:r>
              <a:rPr lang="en-US" dirty="0" smtClean="0"/>
              <a:t>(apps, </a:t>
            </a:r>
            <a:r>
              <a:rPr lang="en-US" dirty="0" err="1" smtClean="0"/>
              <a:t>schema_editor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    cards = </a:t>
            </a:r>
            <a:r>
              <a:rPr lang="en-US" dirty="0" err="1" smtClean="0"/>
              <a:t>apps.get_model</a:t>
            </a:r>
            <a:r>
              <a:rPr lang="en-US" dirty="0" smtClean="0"/>
              <a:t>('cards', 'Card')</a:t>
            </a:r>
            <a:br>
              <a:rPr lang="en-US" dirty="0" smtClean="0"/>
            </a:br>
            <a:r>
              <a:rPr lang="en-US" dirty="0" smtClean="0"/>
              <a:t>    decks = </a:t>
            </a:r>
            <a:r>
              <a:rPr lang="en-US" dirty="0" err="1" smtClean="0"/>
              <a:t>apps.get_model</a:t>
            </a:r>
            <a:r>
              <a:rPr lang="en-US" dirty="0" smtClean="0"/>
              <a:t>('decks', 'Deck')</a:t>
            </a:r>
            <a:br>
              <a:rPr lang="en-US" dirty="0" smtClean="0"/>
            </a:br>
            <a:r>
              <a:rPr lang="en-US" dirty="0" smtClean="0"/>
              <a:t>    path = </a:t>
            </a:r>
            <a:r>
              <a:rPr lang="en-US" dirty="0" err="1" smtClean="0"/>
              <a:t>os.path.dirname</a:t>
            </a:r>
            <a:r>
              <a:rPr lang="en-US" dirty="0" smtClean="0"/>
              <a:t>(__file__)</a:t>
            </a:r>
            <a:br>
              <a:rPr lang="en-US" dirty="0" smtClean="0"/>
            </a:br>
            <a:r>
              <a:rPr lang="en-US" dirty="0" smtClean="0"/>
              <a:t>    eng = open(path+'/nature_eng.txt', 'r')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ru</a:t>
            </a:r>
            <a:r>
              <a:rPr lang="en-US" dirty="0" smtClean="0"/>
              <a:t> = open(path+'/nature_ru.txt', 'r', encoding='utf-8')</a:t>
            </a:r>
            <a:br>
              <a:rPr lang="en-US" dirty="0" smtClean="0"/>
            </a:br>
            <a:r>
              <a:rPr lang="en-US" dirty="0" smtClean="0"/>
              <a:t>    length =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eng.readlines</a:t>
            </a:r>
            <a:r>
              <a:rPr lang="en-US" dirty="0" smtClean="0"/>
              <a:t>())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eng.seek</a:t>
            </a:r>
            <a:r>
              <a:rPr lang="en-US" dirty="0" smtClean="0"/>
              <a:t>(0)</a:t>
            </a:r>
            <a:br>
              <a:rPr lang="en-US" dirty="0" smtClean="0"/>
            </a:br>
            <a:r>
              <a:rPr lang="en-US" dirty="0" smtClean="0"/>
              <a:t>    for </a:t>
            </a:r>
            <a:r>
              <a:rPr lang="en-US" dirty="0" err="1" smtClean="0"/>
              <a:t>i</a:t>
            </a:r>
            <a:r>
              <a:rPr lang="en-US" dirty="0" smtClean="0"/>
              <a:t> in range(length):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b_text</a:t>
            </a:r>
            <a:r>
              <a:rPr lang="en-US" dirty="0" smtClean="0"/>
              <a:t>, </a:t>
            </a:r>
            <a:r>
              <a:rPr lang="en-US" dirty="0" err="1" smtClean="0"/>
              <a:t>desc</a:t>
            </a:r>
            <a:r>
              <a:rPr lang="en-US" dirty="0" smtClean="0"/>
              <a:t> = </a:t>
            </a:r>
            <a:r>
              <a:rPr lang="en-US" dirty="0" err="1" smtClean="0"/>
              <a:t>ru.readline</a:t>
            </a:r>
            <a:r>
              <a:rPr lang="en-US" dirty="0" smtClean="0"/>
              <a:t>().split(" - ")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cards.objects.create</a:t>
            </a:r>
            <a:r>
              <a:rPr lang="en-US" dirty="0" smtClean="0"/>
              <a:t>(</a:t>
            </a:r>
            <a:r>
              <a:rPr lang="en-US" dirty="0" err="1" smtClean="0"/>
              <a:t>deck_id</a:t>
            </a:r>
            <a:r>
              <a:rPr lang="en-US" dirty="0" smtClean="0"/>
              <a:t> = </a:t>
            </a:r>
            <a:r>
              <a:rPr lang="en-US" dirty="0" err="1" smtClean="0"/>
              <a:t>decks.objects.get</a:t>
            </a:r>
            <a:r>
              <a:rPr lang="en-US" dirty="0" smtClean="0"/>
              <a:t>(</a:t>
            </a:r>
            <a:r>
              <a:rPr lang="en-US" dirty="0" err="1" smtClean="0"/>
              <a:t>deck_name</a:t>
            </a:r>
            <a:r>
              <a:rPr lang="en-US" dirty="0" smtClean="0"/>
              <a:t> = "Nature"), </a:t>
            </a:r>
            <a:r>
              <a:rPr lang="en-US" dirty="0" err="1" smtClean="0"/>
              <a:t>front_text</a:t>
            </a:r>
            <a:r>
              <a:rPr lang="en-US" dirty="0" smtClean="0"/>
              <a:t> = </a:t>
            </a:r>
            <a:r>
              <a:rPr lang="en-US" dirty="0" err="1" smtClean="0"/>
              <a:t>eng.readline</a:t>
            </a:r>
            <a:r>
              <a:rPr lang="en-US" dirty="0" smtClean="0"/>
              <a:t>(),</a:t>
            </a:r>
            <a:br>
              <a:rPr lang="en-US" dirty="0" smtClean="0"/>
            </a:br>
            <a:r>
              <a:rPr lang="en-US" dirty="0" smtClean="0"/>
              <a:t>                             </a:t>
            </a:r>
            <a:r>
              <a:rPr lang="en-US" dirty="0" err="1" smtClean="0"/>
              <a:t>back_text</a:t>
            </a:r>
            <a:r>
              <a:rPr lang="en-US" dirty="0" smtClean="0"/>
              <a:t> = </a:t>
            </a:r>
            <a:r>
              <a:rPr lang="en-US" dirty="0" err="1" smtClean="0"/>
              <a:t>b_text</a:t>
            </a:r>
            <a:r>
              <a:rPr lang="en-US" dirty="0" smtClean="0"/>
              <a:t>, </a:t>
            </a:r>
            <a:r>
              <a:rPr lang="en-US" dirty="0" err="1" smtClean="0"/>
              <a:t>example_usage</a:t>
            </a:r>
            <a:r>
              <a:rPr lang="en-US" dirty="0" smtClean="0"/>
              <a:t> = </a:t>
            </a:r>
            <a:r>
              <a:rPr lang="en-US" dirty="0" err="1" smtClean="0"/>
              <a:t>desc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eng.close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ru.close</a:t>
            </a:r>
            <a:r>
              <a:rPr lang="en-US" dirty="0" smtClean="0"/>
              <a:t>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Migration(</a:t>
            </a:r>
            <a:r>
              <a:rPr lang="en-US" dirty="0" err="1" smtClean="0"/>
              <a:t>migrations.Migration</a:t>
            </a:r>
            <a:r>
              <a:rPr lang="en-US" dirty="0" smtClean="0"/>
              <a:t>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dependencies = [</a:t>
            </a:r>
            <a:br>
              <a:rPr lang="en-US" dirty="0" smtClean="0"/>
            </a:br>
            <a:r>
              <a:rPr lang="en-US" dirty="0" smtClean="0"/>
              <a:t>        ('cards', '0004_auto_20250308_1933'),</a:t>
            </a:r>
            <a:br>
              <a:rPr lang="en-US" dirty="0" smtClean="0"/>
            </a:br>
            <a:r>
              <a:rPr lang="en-US" dirty="0" smtClean="0"/>
              <a:t>        ('decks', '0003_alter_deck_deck_id')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/>
              <a:t>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operations = [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migrations.RunPython</a:t>
            </a:r>
            <a:r>
              <a:rPr lang="en-US" dirty="0" smtClean="0"/>
              <a:t>(</a:t>
            </a:r>
            <a:r>
              <a:rPr lang="en-US" dirty="0" err="1" smtClean="0"/>
              <a:t>fill_db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]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319</Words>
  <Application>Microsoft Office PowerPoint</Application>
  <PresentationFormat>Экран (4:3)</PresentationFormat>
  <Paragraphs>63</Paragraphs>
  <Slides>10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Leonardo Werb</cp:lastModifiedBy>
  <cp:revision>16</cp:revision>
  <dcterms:created xsi:type="dcterms:W3CDTF">2016-03-09T10:31:39Z</dcterms:created>
  <dcterms:modified xsi:type="dcterms:W3CDTF">2025-03-21T08:56:08Z</dcterms:modified>
</cp:coreProperties>
</file>