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8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Класс </a:t>
            </a:r>
            <a:r>
              <a:rPr lang="en-US" sz="6600" dirty="0" smtClean="0"/>
              <a:t>Executors </a:t>
            </a:r>
            <a:r>
              <a:rPr lang="ru-RU" sz="6600" dirty="0" smtClean="0"/>
              <a:t>в </a:t>
            </a:r>
            <a:r>
              <a:rPr lang="en-US" sz="6600" dirty="0" smtClean="0"/>
              <a:t>Java</a:t>
            </a:r>
            <a:endParaRPr lang="ru-RU" sz="6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96696"/>
            <a:ext cx="6840760" cy="5187577"/>
          </a:xfrm>
        </p:spPr>
      </p:pic>
    </p:spTree>
    <p:extLst>
      <p:ext uri="{BB962C8B-B14F-4D97-AF65-F5344CB8AC3E}">
        <p14:creationId xmlns:p14="http://schemas.microsoft.com/office/powerpoint/2010/main" val="104968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8332354" cy="5832648"/>
          </a:xfr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80497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Методы интерфейса </a:t>
            </a:r>
            <a:r>
              <a:rPr lang="en-US" b="1" dirty="0" err="1"/>
              <a:t>ExecutorService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69969"/>
              </p:ext>
            </p:extLst>
          </p:nvPr>
        </p:nvGraphicFramePr>
        <p:xfrm>
          <a:off x="467544" y="908720"/>
          <a:ext cx="8352928" cy="5736763"/>
        </p:xfrm>
        <a:graphic>
          <a:graphicData uri="http://schemas.openxmlformats.org/drawingml/2006/table">
            <a:tbl>
              <a:tblPr/>
              <a:tblGrid>
                <a:gridCol w="2956789"/>
                <a:gridCol w="5396139"/>
              </a:tblGrid>
              <a:tr h="140430"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Метод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Описание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1526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/>
                        <a:t>boolean</a:t>
                      </a:r>
                      <a:r>
                        <a:rPr lang="en-US" sz="1200" dirty="0"/>
                        <a:t> </a:t>
                      </a:r>
                      <a:r>
                        <a:rPr lang="en-US" sz="1200" b="1" dirty="0" err="1"/>
                        <a:t>awaitTermination</a:t>
                      </a:r>
                      <a:r>
                        <a:rPr lang="en-US" sz="1200" dirty="0"/>
                        <a:t>(long timeout, </a:t>
                      </a:r>
                      <a:r>
                        <a:rPr lang="en-US" sz="1200" dirty="0" err="1"/>
                        <a:t>TimeUnit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Блокировка до тех пор, пока все задачи не завершат выполнение после запроса на завершение работы или пока не наступит тайм-аут или не будет прерван текущий поток, в зависимости от того, что произойдет раньше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List&lt;Future&lt;T&gt;&gt; </a:t>
                      </a:r>
                      <a:r>
                        <a:rPr lang="en-US" sz="1200" b="1" dirty="0" err="1"/>
                        <a:t>invokeAll</a:t>
                      </a:r>
                      <a:r>
                        <a:rPr lang="en-US" sz="1200" dirty="0"/>
                        <a:t> (Collection&lt;? extends Callable&lt;T&gt;&gt; tasks)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Выполнение задач с возвращением списка задач с их статусом и результатами завершения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List&lt;Future&lt;T&gt;&gt; </a:t>
                      </a:r>
                      <a:r>
                        <a:rPr lang="en-US" sz="1200" b="1" dirty="0" err="1"/>
                        <a:t>invokeAll</a:t>
                      </a:r>
                      <a:r>
                        <a:rPr lang="en-US" sz="1200" dirty="0"/>
                        <a:t> (Collection&lt;? extends Callable&lt;T&gt;&gt; tasks, long timeout, </a:t>
                      </a:r>
                      <a:r>
                        <a:rPr lang="en-US" sz="1200" dirty="0" err="1"/>
                        <a:t>TimeUnit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Выполнение задач с возвращением списка задач с их статусом и результатами завершения в течение заданного времени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T </a:t>
                      </a:r>
                      <a:r>
                        <a:rPr lang="en-US" sz="1200" b="1" dirty="0" err="1"/>
                        <a:t>invokeAny</a:t>
                      </a:r>
                      <a:r>
                        <a:rPr lang="en-US" sz="1200" dirty="0"/>
                        <a:t>(Collection&lt;? extends Callable&lt;T&gt;&gt; tasks)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/>
                        <a:t>Выполнение задач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53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T </a:t>
                      </a:r>
                      <a:r>
                        <a:rPr lang="en-US" sz="1200" b="1" dirty="0" err="1"/>
                        <a:t>invokeAny</a:t>
                      </a:r>
                      <a:r>
                        <a:rPr lang="en-US" sz="1200" dirty="0"/>
                        <a:t>(Collection&lt;? extends Callable&lt;T&gt;&gt; tasks, long timeout, </a:t>
                      </a:r>
                      <a:r>
                        <a:rPr lang="en-US" sz="1200" dirty="0" err="1"/>
                        <a:t>TimeUnit</a:t>
                      </a:r>
                      <a:r>
                        <a:rPr lang="en-US" sz="1200" dirty="0"/>
                        <a:t> unit)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Выполнение задач в течение заданного времени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51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boolean </a:t>
                      </a:r>
                      <a:r>
                        <a:rPr lang="en-US" sz="1200" b="1"/>
                        <a:t>isShutdown()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Возвращает </a:t>
                      </a:r>
                      <a:r>
                        <a:rPr lang="ru-RU" sz="1200" dirty="0" err="1"/>
                        <a:t>true</a:t>
                      </a:r>
                      <a:r>
                        <a:rPr lang="ru-RU" sz="1200" dirty="0"/>
                        <a:t>, если исполнитель сервиса остановлен (</a:t>
                      </a:r>
                      <a:r>
                        <a:rPr lang="ru-RU" sz="1200" dirty="0" err="1"/>
                        <a:t>shutdown</a:t>
                      </a:r>
                      <a:r>
                        <a:rPr lang="ru-RU" sz="1200" dirty="0"/>
                        <a:t>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boolean </a:t>
                      </a:r>
                      <a:r>
                        <a:rPr lang="en-US" sz="1200" b="1"/>
                        <a:t>isTerminated()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Возвращает </a:t>
                      </a:r>
                      <a:r>
                        <a:rPr lang="ru-RU" sz="1200" dirty="0" err="1"/>
                        <a:t>true</a:t>
                      </a:r>
                      <a:r>
                        <a:rPr lang="ru-RU" sz="1200" dirty="0"/>
                        <a:t>, если все задачи исполнителя сервиса завершены по команде остановки (</a:t>
                      </a:r>
                      <a:r>
                        <a:rPr lang="ru-RU" sz="1200" dirty="0" err="1"/>
                        <a:t>shutdown</a:t>
                      </a:r>
                      <a:r>
                        <a:rPr lang="ru-RU" sz="1200" dirty="0"/>
                        <a:t>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void </a:t>
                      </a:r>
                      <a:r>
                        <a:rPr lang="en-US" sz="1200" b="1"/>
                        <a:t>shutdown()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Упорядоченное завершение работы, при котором ранее отправленные задачи выполняются, а новые задачи не принимаются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088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List&lt;Runnable&gt; </a:t>
                      </a:r>
                      <a:r>
                        <a:rPr lang="en-US" sz="1200" b="1"/>
                        <a:t>shutdownNow()</a:t>
                      </a:r>
                      <a:endParaRPr lang="en-US" sz="120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/>
                        <a:t>Остановка всех активно выполняемых задач, остановка обработки ожидающих задач, возвращение списка задач, ожидающих выполнения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Future&lt;T&gt; </a:t>
                      </a:r>
                      <a:r>
                        <a:rPr lang="en-US" sz="1200" b="1"/>
                        <a:t>submit</a:t>
                      </a:r>
                      <a:r>
                        <a:rPr lang="en-US" sz="1200"/>
                        <a:t>(Callable&lt;T&gt; task)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Завершение выполнения задачи, возвращающей результат в виде объекта </a:t>
                      </a:r>
                      <a:r>
                        <a:rPr lang="ru-RU" sz="1200" dirty="0" err="1"/>
                        <a:t>Future</a:t>
                      </a:r>
                      <a:endParaRPr lang="ru-RU" sz="1200" dirty="0"/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/>
                        <a:t>Future&lt;?&gt; </a:t>
                      </a:r>
                      <a:r>
                        <a:rPr lang="en-US" sz="1200" b="1"/>
                        <a:t>submit</a:t>
                      </a:r>
                      <a:r>
                        <a:rPr lang="en-US" sz="1200"/>
                        <a:t>(Runnable task)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Завершение выполнения задачи, возвращающей объект </a:t>
                      </a:r>
                      <a:r>
                        <a:rPr lang="ru-RU" sz="1200" dirty="0" err="1"/>
                        <a:t>Future</a:t>
                      </a:r>
                      <a:r>
                        <a:rPr lang="ru-RU" sz="1200" dirty="0"/>
                        <a:t>, представляющий данную задачу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8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Future&lt;T&gt; </a:t>
                      </a:r>
                      <a:r>
                        <a:rPr lang="en-US" sz="1200" b="1" dirty="0"/>
                        <a:t>submit</a:t>
                      </a:r>
                      <a:r>
                        <a:rPr lang="en-US" sz="1200" dirty="0"/>
                        <a:t>(Runnable task, T result)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/>
                        <a:t>Завершение выполнения задачи, возвращающей объект </a:t>
                      </a:r>
                      <a:r>
                        <a:rPr lang="ru-RU" sz="1200" dirty="0" err="1"/>
                        <a:t>Future</a:t>
                      </a:r>
                      <a:r>
                        <a:rPr lang="ru-RU" sz="1200" dirty="0"/>
                        <a:t>, представляющий данную задачу</a:t>
                      </a:r>
                    </a:p>
                  </a:txBody>
                  <a:tcPr marL="9882" marR="9882" marT="9882" marB="9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3419872" y="908720"/>
            <a:ext cx="0" cy="5760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5536" y="908720"/>
            <a:ext cx="849694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1196752"/>
            <a:ext cx="84969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95536" y="2276872"/>
            <a:ext cx="84969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3317420"/>
            <a:ext cx="8496944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4149080"/>
            <a:ext cx="84969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95536" y="4941168"/>
            <a:ext cx="84969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17418" y="5805264"/>
            <a:ext cx="84969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6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Презентация\queue-smal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949">
            <a:off x="2752403" y="1585907"/>
            <a:ext cx="6674795" cy="47648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translucentPowder"/>
        </p:spPr>
      </p:pic>
      <p:sp>
        <p:nvSpPr>
          <p:cNvPr id="3" name="TextBox 2"/>
          <p:cNvSpPr txBox="1"/>
          <p:nvPr/>
        </p:nvSpPr>
        <p:spPr>
          <a:xfrm>
            <a:off x="467544" y="260648"/>
            <a:ext cx="835292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Синтаксис:</a:t>
            </a:r>
            <a:br>
              <a:rPr lang="ru-RU" sz="2800" dirty="0"/>
            </a:br>
            <a:r>
              <a:rPr lang="ru-RU" b="1" dirty="0"/>
              <a:t>Фиксированный пул потоков 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Executors.newFixedThreadPool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/>
              <a:t>Пул из одного потока: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executor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Executors.newSingleThreadExecutor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/>
              <a:t>ул с кэшированием: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Executors.newCachedThreadPool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Пример: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Callable&lt;String&gt; task = ()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Executors.newFixedThreadPool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Future result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service.submit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service.shutdown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8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фабричных методов: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72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newFixedThreadPool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nThreads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TimeUnit.MILLISECONDS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LinkedBlockingQueue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&lt;Runnable&gt;());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newCachedThreadPool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Integer.MAX_VALUE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60L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SynchronousQueue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&lt;Runnable&gt;());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050" dirty="0"/>
          </a:p>
        </p:txBody>
      </p:sp>
      <p:pic>
        <p:nvPicPr>
          <p:cNvPr id="2050" name="Picture 2" descr="D:\Презентация\Thread_p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221088"/>
            <a:ext cx="485899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3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java.util.concurrent.BlockingQueue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9" y="836712"/>
            <a:ext cx="8064896" cy="2448272"/>
          </a:xfrm>
        </p:spPr>
      </p:pic>
      <p:sp>
        <p:nvSpPr>
          <p:cNvPr id="5" name="TextBox 4"/>
          <p:cNvSpPr txBox="1"/>
          <p:nvPr/>
        </p:nvSpPr>
        <p:spPr>
          <a:xfrm>
            <a:off x="434799" y="3501008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threadBound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threadBound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0L,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SynchronousQueue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&lt;&gt;());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Callable&lt;String&gt; task = () -&gt;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threadBound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threadPoolExecutor.submit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(task);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threadPoolExecutor.shutdown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9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RejectedExecution</a:t>
            </a:r>
            <a:r>
              <a:rPr lang="en-US" dirty="0" err="1"/>
              <a:t>Handler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3" y="1268760"/>
            <a:ext cx="2621485" cy="4824536"/>
          </a:xfrm>
        </p:spPr>
      </p:pic>
      <p:sp>
        <p:nvSpPr>
          <p:cNvPr id="10" name="TextBox 9"/>
          <p:cNvSpPr txBox="1"/>
          <p:nvPr/>
        </p:nvSpPr>
        <p:spPr>
          <a:xfrm>
            <a:off x="2843808" y="1484784"/>
            <a:ext cx="6300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1, 0L,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TimeUnit.SECONDS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new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SynchronousQueue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Callable&lt;String&gt; task = () -&gt;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threadPoolExecutor.setRejectedExecutionHandler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((runnable, executor)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("Rejected"));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threadPoolExecutor.submit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threadPoolExecutor.shutdown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5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640960" cy="6480720"/>
          </a:xfr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107504" y="6037730"/>
            <a:ext cx="8856984" cy="703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1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ScheduledThreadPoolExecutor</a:t>
            </a:r>
            <a:r>
              <a:rPr lang="ru-RU" sz="2400" dirty="0" smtClean="0"/>
              <a:t> </a:t>
            </a:r>
            <a:r>
              <a:rPr lang="ru-RU" sz="2400" dirty="0"/>
              <a:t>позволяют запускать задачи по расписанию (</a:t>
            </a:r>
            <a:r>
              <a:rPr lang="ru-RU" sz="2400" dirty="0" err="1"/>
              <a:t>schedule</a:t>
            </a:r>
            <a:r>
              <a:rPr lang="ru-RU" sz="2400" dirty="0"/>
              <a:t>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09" y="2140406"/>
            <a:ext cx="3483741" cy="2771510"/>
          </a:xfrm>
        </p:spPr>
      </p:pic>
      <p:sp>
        <p:nvSpPr>
          <p:cNvPr id="5" name="TextBox 4"/>
          <p:cNvSpPr txBox="1"/>
          <p:nvPr/>
        </p:nvSpPr>
        <p:spPr>
          <a:xfrm>
            <a:off x="107504" y="908720"/>
            <a:ext cx="89289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b="1" dirty="0"/>
              <a:t>:</a:t>
            </a:r>
            <a:endParaRPr lang="en-US" b="1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ScheduledExecutorService</a:t>
            </a:r>
            <a:r>
              <a:rPr lang="en-US" dirty="0" smtClean="0"/>
              <a:t> </a:t>
            </a:r>
            <a:r>
              <a:rPr lang="en-US" dirty="0" err="1"/>
              <a:t>scheduledExecutorService</a:t>
            </a:r>
            <a:r>
              <a:rPr lang="en-US" dirty="0"/>
              <a:t> = </a:t>
            </a:r>
            <a:r>
              <a:rPr lang="en-US" dirty="0" err="1"/>
              <a:t>Executors.newScheduledThreadPool</a:t>
            </a:r>
            <a:r>
              <a:rPr lang="en-US" dirty="0"/>
              <a:t>(4);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Callable&lt;String</a:t>
            </a:r>
            <a:r>
              <a:rPr lang="en-US" dirty="0"/>
              <a:t>&gt; task = () -&gt;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return</a:t>
            </a:r>
            <a:r>
              <a:rPr lang="en-US" dirty="0" smtClean="0"/>
              <a:t> 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 </a:t>
            </a:r>
            <a:r>
              <a:rPr lang="en-US" dirty="0" err="1"/>
              <a:t>scheduledExecutorService.schedule</a:t>
            </a:r>
            <a:r>
              <a:rPr lang="en-US" dirty="0"/>
              <a:t>(task, 1, </a:t>
            </a:r>
            <a:r>
              <a:rPr lang="en-US" dirty="0" err="1"/>
              <a:t>TimeUnit.MINUTES</a:t>
            </a:r>
            <a:r>
              <a:rPr lang="en-US" dirty="0"/>
              <a:t>); </a:t>
            </a:r>
            <a:r>
              <a:rPr lang="en-US" dirty="0" err="1"/>
              <a:t>scheduledExecutorService.shutdown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расписанием может быть полезен также и следующий случай: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r>
              <a:rPr lang="en-US" dirty="0" err="1" smtClean="0"/>
              <a:t>ScheduledExecutorService</a:t>
            </a:r>
            <a:r>
              <a:rPr lang="en-US" dirty="0" smtClean="0"/>
              <a:t> </a:t>
            </a:r>
            <a:r>
              <a:rPr lang="en-US" dirty="0" err="1"/>
              <a:t>scheduledExecutorService</a:t>
            </a:r>
            <a:r>
              <a:rPr lang="en-US" dirty="0"/>
              <a:t> = </a:t>
            </a:r>
            <a:r>
              <a:rPr lang="en-US" dirty="0" err="1"/>
              <a:t>Executors.newScheduledThreadPool</a:t>
            </a:r>
            <a:r>
              <a:rPr lang="en-US" dirty="0"/>
              <a:t>(4); Runnable task = () -&gt; { </a:t>
            </a:r>
            <a:r>
              <a:rPr lang="ru-RU" dirty="0" smtClean="0"/>
              <a:t>   </a:t>
            </a:r>
          </a:p>
          <a:p>
            <a:r>
              <a:rPr lang="ru-RU" dirty="0"/>
              <a:t> </a:t>
            </a:r>
            <a:r>
              <a:rPr lang="ru-RU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 </a:t>
            </a:r>
            <a:endParaRPr lang="ru-RU" dirty="0" smtClean="0"/>
          </a:p>
          <a:p>
            <a:r>
              <a:rPr lang="en-US" dirty="0" smtClean="0"/>
              <a:t>}; </a:t>
            </a:r>
            <a:endParaRPr lang="ru-RU" dirty="0" smtClean="0"/>
          </a:p>
          <a:p>
            <a:r>
              <a:rPr lang="en-US" dirty="0" err="1" smtClean="0"/>
              <a:t>scheduledExecutorService.scheduleAtFixedRate</a:t>
            </a:r>
            <a:r>
              <a:rPr lang="en-US" dirty="0" smtClean="0"/>
              <a:t>(task</a:t>
            </a:r>
            <a:r>
              <a:rPr lang="en-US" dirty="0"/>
              <a:t>, 1, 2, </a:t>
            </a:r>
            <a:r>
              <a:rPr lang="en-US" dirty="0" err="1"/>
              <a:t>TimeUnit.SECONDS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332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   Вывод:</a:t>
            </a:r>
            <a:endParaRPr lang="ru-RU" dirty="0"/>
          </a:p>
        </p:txBody>
      </p:sp>
      <p:pic>
        <p:nvPicPr>
          <p:cNvPr id="6146" name="Picture 2" descr="D:\Презентация\java-concurrenc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0" y="1844825"/>
            <a:ext cx="8803329" cy="3527592"/>
          </a:xfrm>
          <a:prstGeom prst="rect">
            <a:avLst/>
          </a:prstGeom>
          <a:noFill/>
          <a:effectLst>
            <a:softEdge rad="317500"/>
          </a:effectLst>
          <a:scene3d>
            <a:camera prst="orthographicFront"/>
            <a:lightRig rig="threePt" dir="t"/>
          </a:scene3d>
          <a:sp3d prstMaterial="powder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Executor</a:t>
            </a:r>
            <a:r>
              <a:rPr lang="ru-RU" dirty="0" smtClean="0"/>
              <a:t> существует для выполнения потоков. </a:t>
            </a:r>
          </a:p>
          <a:p>
            <a:r>
              <a:rPr lang="ru-RU" dirty="0" err="1" smtClean="0"/>
              <a:t>ExecutorService</a:t>
            </a:r>
            <a:r>
              <a:rPr lang="ru-RU" dirty="0" smtClean="0"/>
              <a:t> позволяет отправлять задачи на выполнение при помощи </a:t>
            </a:r>
            <a:r>
              <a:rPr lang="ru-RU" dirty="0" err="1" smtClean="0"/>
              <a:t>submit</a:t>
            </a:r>
            <a:r>
              <a:rPr lang="ru-RU" dirty="0" smtClean="0"/>
              <a:t> и </a:t>
            </a:r>
            <a:r>
              <a:rPr lang="ru-RU" dirty="0" err="1" smtClean="0"/>
              <a:t>invoke</a:t>
            </a:r>
            <a:r>
              <a:rPr lang="ru-RU" dirty="0" smtClean="0"/>
              <a:t>, а также управлять сервисом, выключая его. </a:t>
            </a:r>
          </a:p>
          <a:p>
            <a:r>
              <a:rPr lang="ru-RU" dirty="0" smtClean="0"/>
              <a:t>Т.к. </a:t>
            </a:r>
            <a:r>
              <a:rPr lang="ru-RU" dirty="0" err="1" smtClean="0"/>
              <a:t>ExecutorService'у</a:t>
            </a:r>
            <a:r>
              <a:rPr lang="ru-RU" dirty="0" smtClean="0"/>
              <a:t> нужны реализации, существует класс с фабричными методами </a:t>
            </a:r>
            <a:r>
              <a:rPr lang="ru-RU" dirty="0" err="1" smtClean="0"/>
              <a:t>Executors</a:t>
            </a:r>
            <a:r>
              <a:rPr lang="ru-RU" dirty="0" smtClean="0"/>
              <a:t>. Он позволяет создавать пулы потоков </a:t>
            </a:r>
            <a:r>
              <a:rPr lang="ru-RU" dirty="0" err="1" smtClean="0"/>
              <a:t>ThreadPoolExecutor'ы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 этом существуют такие пулы потоков, которые позволяют  указать расписание для выполнения.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38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590</Words>
  <Application>Microsoft Office PowerPoint</Application>
  <PresentationFormat>Экран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Класс Executors в Java</vt:lpstr>
      <vt:lpstr>Методы интерфейса ExecutorService </vt:lpstr>
      <vt:lpstr>Презентация PowerPoint</vt:lpstr>
      <vt:lpstr>Реализация фабричных методов:</vt:lpstr>
      <vt:lpstr>java.util.concurrent.BlockingQueue.</vt:lpstr>
      <vt:lpstr>RejectedExecutionHandler</vt:lpstr>
      <vt:lpstr>Презентация PowerPoint</vt:lpstr>
      <vt:lpstr>ScheduledThreadPoolExecutor позволяют запускать задачи по расписанию (schedule)</vt:lpstr>
      <vt:lpstr>   Вывод: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 Executors в Java</dc:title>
  <dc:creator>Администратор</dc:creator>
  <cp:lastModifiedBy>XTreme.ws</cp:lastModifiedBy>
  <cp:revision>18</cp:revision>
  <dcterms:created xsi:type="dcterms:W3CDTF">2020-03-29T15:51:15Z</dcterms:created>
  <dcterms:modified xsi:type="dcterms:W3CDTF">2020-04-01T13:04:25Z</dcterms:modified>
</cp:coreProperties>
</file>