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O FONTANELLI" initials="LF" lastIdx="2" clrIdx="0">
    <p:extLst>
      <p:ext uri="{19B8F6BF-5375-455C-9EA6-DF929625EA0E}">
        <p15:presenceInfo xmlns:p15="http://schemas.microsoft.com/office/powerpoint/2012/main" userId="S::l.fontanelli2@studenti.unipi.it::428c79c1-191a-44d0-908f-289d2075c9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0"/>
    <p:restoredTop sz="94707"/>
  </p:normalViewPr>
  <p:slideViewPr>
    <p:cSldViewPr snapToGrid="0" snapToObjects="1">
      <p:cViewPr varScale="1">
        <p:scale>
          <a:sx n="94" d="100"/>
          <a:sy n="94" d="100"/>
        </p:scale>
        <p:origin x="2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03T21:29:42.469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03T23:05:28.779" idx="2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032F5-13EA-8C45-AE8A-17CFDD5D418D}" type="datetimeFigureOut">
              <a:rPr lang="it-IT" smtClean="0"/>
              <a:t>04/02/2019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4A192-4627-D54A-B664-3D3FD66A5E8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210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4A192-4627-D54A-B664-3D3FD66A5E83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4671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1FCCF7-B9D0-594E-BF08-4E0C25167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489606C-D9D4-CE45-B6A8-44522D766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D33E3B-5B40-E84A-8BC1-D8D4A7D4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481A-02BC-FD41-847F-D855A173EB2D}" type="datetime1">
              <a:rPr lang="it-IT" smtClean="0"/>
              <a:t>04/02/2019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5FDEBF-072C-2B49-A8F8-1E7A1FEA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Merry Go Round - Performance Evaluation of Computer Systems and Networks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0776E8-15AE-A04B-B10B-E2F42EC5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B9D6-EB26-8D46-A058-55A88FCC410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36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7A58AD-33C7-2E43-8D2E-4F18D371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46F8EFB-39D5-8B4D-A57C-A792B26BC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68CBF8-150F-EF4F-BE7B-95D5ECE3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1A53-8100-F14D-B0FB-E2B1FCB10949}" type="datetime1">
              <a:rPr lang="it-IT" smtClean="0"/>
              <a:t>04/02/2019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D3B21D-1BEF-4E4C-8B21-E2906E3D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Merry Go Round - Performance Evaluation of Computer Systems and Networks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671848-3301-DF48-9804-71EC6ECD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B9D6-EB26-8D46-A058-55A88FCC410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882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267ADDD-ACE8-634E-96B7-2495053E4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0F96606-1397-B94E-8A68-202F563F5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F73D45-4A28-B244-9223-0CADFFC4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775B-62F5-8E4E-BABA-FE48737F5722}" type="datetime1">
              <a:rPr lang="it-IT" smtClean="0"/>
              <a:t>04/02/2019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CAA8F6-D820-D447-BFA0-D2F0AFEF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Merry Go Round - Performance Evaluation of Computer Systems and Networks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A3A9CF-66BD-C24E-9F61-D8B537B9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B9D6-EB26-8D46-A058-55A88FCC410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943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08AC49-17BB-144B-BA9D-0EBA844B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FB733A-8D64-704C-AA0E-4560BBA67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AAE63A-C4EE-7C40-9B55-B94427CE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4965-907C-7743-BDBA-8597C490DB6B}" type="datetime1">
              <a:rPr lang="it-IT" smtClean="0"/>
              <a:t>04/02/2019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DAA87F-E4C2-DA43-80AE-DBC4570A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Merry Go Round - Performance Evaluation of Computer Systems and Networks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3F1737-694D-E447-A805-450486C7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B9D6-EB26-8D46-A058-55A88FCC410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746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425FFD-E756-BF43-AB71-87A5293A8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E2B867-DB60-EC4B-9457-41C172D2C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3A6B99-7314-874A-A26E-91E1C3BC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7C7F-3736-7046-A97A-C62845257677}" type="datetime1">
              <a:rPr lang="it-IT" smtClean="0"/>
              <a:t>04/02/2019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34466E-718A-2643-BFB4-327ABA12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Merry Go Round - Performance Evaluation of Computer Systems and Networks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31C0C3-EE39-2444-A8E4-2B099593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B9D6-EB26-8D46-A058-55A88FCC410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655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7E5781-2ED8-2E4F-9A74-51EAC36E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616F38-0178-A041-BE3A-A055467FE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783393D-BEF4-B041-BF68-2C9B51642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8B60A78-2403-A843-9700-22B6F639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A80F-022A-DE49-A48B-3E68C856FF4D}" type="datetime1">
              <a:rPr lang="it-IT" smtClean="0"/>
              <a:t>04/02/2019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B6A03C-C293-8447-8D28-EF18620E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Merry Go Round - Performance Evaluation of Computer Systems and Networks</a:t>
            </a: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4DA223-E3B5-6A4E-AB80-5FA8BF71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B9D6-EB26-8D46-A058-55A88FCC410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370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24392E-71CF-5547-AB40-4CE4EB7B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0DDDB60-16A8-B448-BDB3-9285881A4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9E3F00-DB4D-CE40-888E-86ED7C046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F12CC69-26E8-1643-9EE1-B38DC9A49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D0D0031-08BF-A741-8969-DF6D7FB33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2BD6D3B-7BD9-D14A-B916-4E5B1854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28B1-32DE-B44A-94C8-7ED71EE14363}" type="datetime1">
              <a:rPr lang="it-IT" smtClean="0"/>
              <a:t>04/02/2019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15B77D7-C7DC-6243-AA03-0EA0A4513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Merry Go Round - Performance Evaluation of Computer Systems and Networks</a:t>
            </a:r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79CC648-363D-B441-9981-11BA9456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B9D6-EB26-8D46-A058-55A88FCC410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245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877B35-2F4F-414D-911A-8E1DFF17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5562DA8-AF3F-B040-B383-17A77922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9338-CD1F-F940-ADC7-B14AE4D831E1}" type="datetime1">
              <a:rPr lang="it-IT" smtClean="0"/>
              <a:t>04/02/2019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EE0C95F-9893-C14C-956F-2B38012B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Merry Go Round - Performance Evaluation of Computer Systems and Networks</a:t>
            </a: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A89314E-E2C1-C74E-B638-531F433F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B9D6-EB26-8D46-A058-55A88FCC410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825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4B8EC08-096E-134C-AA65-360F262E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A818-362E-A64C-82B6-A65F6B8408A2}" type="datetime1">
              <a:rPr lang="it-IT" smtClean="0"/>
              <a:t>04/02/2019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8CB4E72-0AEB-5A45-A781-4582095A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Merry Go Round - Performance Evaluation of Computer Systems and Networks</a:t>
            </a:r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837702-28C2-5849-A00B-1C64F8F7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B9D6-EB26-8D46-A058-55A88FCC410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115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D437BC-DADC-0D45-9278-CA2CD6A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DA3BE4-1F7B-C441-8B4C-F0A28F94F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3DB97C-50C2-184A-9BCF-ED8016F39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C141D5-7DC7-0046-AEFA-288B2C32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3DC2-2CC6-DE40-9D58-5753CB247E88}" type="datetime1">
              <a:rPr lang="it-IT" smtClean="0"/>
              <a:t>04/02/2019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C517C6F-F90A-5B43-A615-E6428BE7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Merry Go Round - Performance Evaluation of Computer Systems and Networks</a:t>
            </a: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58B3E6-2A35-B040-93F8-B2139690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B9D6-EB26-8D46-A058-55A88FCC410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559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658FBD-4858-C44C-B4BE-0D95798C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DC7EFCF-3FA6-4143-877B-4159438F8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57417A2-B8C2-BB45-81AE-E2A10677F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81F7472-50BE-0942-B428-381FBFC1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8557-4F2A-B743-9E82-06CF70AA38EA}" type="datetime1">
              <a:rPr lang="it-IT" smtClean="0"/>
              <a:t>04/02/2019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38F49AB-DD60-9349-9A71-F360996C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Merry Go Round - Performance Evaluation of Computer Systems and Networks</a:t>
            </a: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55EC19-2B3C-DC4C-8E33-0C25F43D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B9D6-EB26-8D46-A058-55A88FCC410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76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369B617-72AC-B941-9039-783B0A62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1FB137-8554-9749-9DF8-3CAFA19C4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3AAA79-FCA3-8A46-9317-38542AD46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EAE5A-9A32-974D-863C-3FD7F7A33AD9}" type="datetime1">
              <a:rPr lang="it-IT" smtClean="0"/>
              <a:t>04/02/2019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31EFDD-1783-0348-98F8-6C3628248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"/>
              <a:t>Merry Go Round - Performance Evaluation of Computer Systems and Networks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FAFFE6-8E9A-A846-A621-EC3C5AD30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2B9D6-EB26-8D46-A058-55A88FCC410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888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D923EA-F5A9-D244-AF28-022FE0174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810023"/>
          </a:xfrm>
        </p:spPr>
        <p:txBody>
          <a:bodyPr/>
          <a:lstStyle/>
          <a:p>
            <a:r>
              <a:rPr lang="en-US" dirty="0"/>
              <a:t>Merry Go Round Project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A9626FC-41DA-C14F-90E3-091D136F4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55962"/>
            <a:ext cx="9144000" cy="2001838"/>
          </a:xfrm>
        </p:spPr>
        <p:txBody>
          <a:bodyPr/>
          <a:lstStyle/>
          <a:p>
            <a:r>
              <a:rPr lang="en-US" dirty="0" err="1"/>
              <a:t>Bruk</a:t>
            </a:r>
            <a:r>
              <a:rPr lang="en-US" dirty="0"/>
              <a:t> </a:t>
            </a:r>
            <a:r>
              <a:rPr lang="en-US" dirty="0" err="1"/>
              <a:t>Tekalgne</a:t>
            </a:r>
            <a:r>
              <a:rPr lang="en-US" dirty="0"/>
              <a:t>, Leonardo </a:t>
            </a:r>
            <a:r>
              <a:rPr lang="en-US" dirty="0" err="1"/>
              <a:t>Fontanelli</a:t>
            </a:r>
            <a:r>
              <a:rPr lang="it-IT" dirty="0">
                <a:effectLst/>
              </a:rPr>
              <a:t> 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7B574F1-8494-044F-AEDC-E6AE00D996B0}"/>
              </a:ext>
            </a:extLst>
          </p:cNvPr>
          <p:cNvSpPr txBox="1"/>
          <p:nvPr/>
        </p:nvSpPr>
        <p:spPr>
          <a:xfrm>
            <a:off x="2690648" y="2886630"/>
            <a:ext cx="6810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PERFORMANCE EVALUATION OF COMPUTER SYSTEMS AND NETWORKS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A55E3A5-C953-1245-923C-66A8033CEF1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178" y="4170363"/>
            <a:ext cx="2263643" cy="14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17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46D8E0-9CBD-4646-8742-700E0855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Burst</a:t>
            </a:r>
            <a:r>
              <a:rPr lang="it-IT" dirty="0"/>
              <a:t> </a:t>
            </a:r>
            <a:r>
              <a:rPr lang="it-IT" dirty="0" err="1"/>
              <a:t>InterArrival</a:t>
            </a:r>
            <a:r>
              <a:rPr lang="it-IT" dirty="0"/>
              <a:t> Analysis (2)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E82E02A-EB94-6C44-90B8-7D78A02F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B9D6-EB26-8D46-A058-55A88FCC4102}" type="slidenum">
              <a:rPr lang="it-IT" smtClean="0"/>
              <a:t>10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CA7C4F-ECAC-5849-BF05-5F3051B7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Merry Go Round - Performance Evaluation of Computer Systems and Networks</a:t>
            </a:r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C84B94D-7E68-2B4F-9BD5-67AC23720420}"/>
              </a:ext>
            </a:extLst>
          </p:cNvPr>
          <p:cNvSpPr txBox="1"/>
          <p:nvPr/>
        </p:nvSpPr>
        <p:spPr>
          <a:xfrm>
            <a:off x="2661920" y="1422400"/>
            <a:ext cx="69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Plots for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of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children’s</a:t>
            </a:r>
            <a:r>
              <a:rPr lang="it-IT" dirty="0"/>
              <a:t> </a:t>
            </a:r>
            <a:r>
              <a:rPr lang="it-IT" dirty="0" err="1"/>
              <a:t>patience</a:t>
            </a:r>
            <a:r>
              <a:rPr lang="it-IT" dirty="0"/>
              <a:t> and </a:t>
            </a:r>
            <a:r>
              <a:rPr lang="it-IT" dirty="0" err="1"/>
              <a:t>owner’s</a:t>
            </a:r>
            <a:r>
              <a:rPr lang="it-IT" dirty="0"/>
              <a:t> </a:t>
            </a:r>
            <a:r>
              <a:rPr lang="it-IT" dirty="0" err="1"/>
              <a:t>threshold</a:t>
            </a:r>
            <a:endParaRPr lang="it-IT" dirty="0"/>
          </a:p>
        </p:txBody>
      </p:sp>
      <p:pic>
        <p:nvPicPr>
          <p:cNvPr id="10" name="Immagine 9" descr="Immagine che contiene testo&#10;&#10;&#10;&#10;Descrizione generata automaticamente">
            <a:extLst>
              <a:ext uri="{FF2B5EF4-FFF2-40B4-BE49-F238E27FC236}">
                <a16:creationId xmlns:a16="http://schemas.microsoft.com/office/drawing/2014/main" id="{DAC5B2C2-E375-DB44-803E-568BC743C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320" y="1934351"/>
            <a:ext cx="5740915" cy="298929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06BECE-F98F-6C44-A0D4-0FF6DE529454}"/>
              </a:ext>
            </a:extLst>
          </p:cNvPr>
          <p:cNvSpPr txBox="1"/>
          <p:nvPr/>
        </p:nvSpPr>
        <p:spPr>
          <a:xfrm>
            <a:off x="711200" y="5092700"/>
            <a:ext cx="146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Owner</a:t>
            </a:r>
            <a:r>
              <a:rPr lang="it-IT" b="1" dirty="0"/>
              <a:t> </a:t>
            </a:r>
            <a:r>
              <a:rPr lang="it-IT" b="1" dirty="0" err="1"/>
              <a:t>has</a:t>
            </a:r>
            <a:r>
              <a:rPr lang="it-IT" b="1" dirty="0"/>
              <a:t> </a:t>
            </a:r>
            <a:r>
              <a:rPr lang="it-IT" b="1" dirty="0" err="1"/>
              <a:t>slight</a:t>
            </a:r>
            <a:r>
              <a:rPr lang="it-IT" b="1" dirty="0"/>
              <a:t> impact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6536E05-3E25-1C4F-A73C-D32E099DC4C8}"/>
              </a:ext>
            </a:extLst>
          </p:cNvPr>
          <p:cNvCxnSpPr>
            <a:stCxn id="11" idx="3"/>
          </p:cNvCxnSpPr>
          <p:nvPr/>
        </p:nvCxnSpPr>
        <p:spPr>
          <a:xfrm flipV="1">
            <a:off x="2171700" y="5410201"/>
            <a:ext cx="800100" cy="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58DCD0F-324A-8D43-882E-39240E0C5CAD}"/>
              </a:ext>
            </a:extLst>
          </p:cNvPr>
          <p:cNvSpPr txBox="1"/>
          <p:nvPr/>
        </p:nvSpPr>
        <p:spPr>
          <a:xfrm>
            <a:off x="3168650" y="4963886"/>
            <a:ext cx="2444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Q</a:t>
            </a:r>
            <a:r>
              <a:rPr lang="it-IT" dirty="0"/>
              <a:t>=2. </a:t>
            </a:r>
            <a:br>
              <a:rPr lang="it-IT" dirty="0"/>
            </a:br>
            <a:r>
              <a:rPr lang="it-IT" dirty="0"/>
              <a:t>The earning decreases when th increases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D0EB2E9-5C60-3C46-8BA2-47E79FB71B11}"/>
              </a:ext>
            </a:extLst>
          </p:cNvPr>
          <p:cNvSpPr txBox="1"/>
          <p:nvPr/>
        </p:nvSpPr>
        <p:spPr>
          <a:xfrm>
            <a:off x="711200" y="5887216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Owner</a:t>
            </a:r>
            <a:r>
              <a:rPr lang="it-IT" b="1" dirty="0"/>
              <a:t> </a:t>
            </a:r>
            <a:r>
              <a:rPr lang="it-IT" b="1" dirty="0" err="1"/>
              <a:t>has</a:t>
            </a:r>
            <a:r>
              <a:rPr lang="it-IT" b="1" dirty="0"/>
              <a:t> no </a:t>
            </a:r>
            <a:r>
              <a:rPr lang="it-IT" b="1" dirty="0" err="1"/>
              <a:t>consequence</a:t>
            </a:r>
            <a:endParaRPr lang="it-IT" b="1" dirty="0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8AD6FAE7-ABA0-9E45-8467-C8DE6F47A07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311400" y="6210382"/>
            <a:ext cx="857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E444E1E-D1BD-9045-A4E3-007B87D4F4B2}"/>
              </a:ext>
            </a:extLst>
          </p:cNvPr>
          <p:cNvSpPr txBox="1"/>
          <p:nvPr/>
        </p:nvSpPr>
        <p:spPr>
          <a:xfrm>
            <a:off x="3289300" y="598701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Q</a:t>
            </a:r>
            <a:r>
              <a:rPr lang="it-IT" dirty="0"/>
              <a:t>=10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C33552B-9A7B-1246-8249-9D57768BDE5D}"/>
              </a:ext>
            </a:extLst>
          </p:cNvPr>
          <p:cNvSpPr txBox="1"/>
          <p:nvPr/>
        </p:nvSpPr>
        <p:spPr>
          <a:xfrm>
            <a:off x="6407150" y="4936898"/>
            <a:ext cx="1427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Earning</a:t>
            </a:r>
            <a:r>
              <a:rPr lang="it-IT" b="1" dirty="0"/>
              <a:t> </a:t>
            </a:r>
            <a:r>
              <a:rPr lang="it-IT" b="1" dirty="0" err="1"/>
              <a:t>almost</a:t>
            </a:r>
            <a:r>
              <a:rPr lang="it-IT" b="1" dirty="0"/>
              <a:t> </a:t>
            </a:r>
            <a:r>
              <a:rPr lang="it-IT" b="1" dirty="0" err="1"/>
              <a:t>equal</a:t>
            </a:r>
            <a:endParaRPr lang="it-IT" b="1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D6B45BE-D901-D942-8027-20B42A32E768}"/>
              </a:ext>
            </a:extLst>
          </p:cNvPr>
          <p:cNvSpPr txBox="1"/>
          <p:nvPr/>
        </p:nvSpPr>
        <p:spPr>
          <a:xfrm>
            <a:off x="6407150" y="5754163"/>
            <a:ext cx="1318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Earning</a:t>
            </a:r>
            <a:r>
              <a:rPr lang="it-IT" b="1" dirty="0"/>
              <a:t> </a:t>
            </a:r>
            <a:r>
              <a:rPr lang="it-IT" b="1" dirty="0" err="1"/>
              <a:t>diverges</a:t>
            </a:r>
            <a:endParaRPr lang="it-IT" b="1" dirty="0"/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F1068B9-9A69-F14B-A0F8-01196E6C5449}"/>
              </a:ext>
            </a:extLst>
          </p:cNvPr>
          <p:cNvCxnSpPr>
            <a:stCxn id="20" idx="3"/>
          </p:cNvCxnSpPr>
          <p:nvPr/>
        </p:nvCxnSpPr>
        <p:spPr>
          <a:xfrm flipV="1">
            <a:off x="7834343" y="5260063"/>
            <a:ext cx="6887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CA44FE52-D92E-0944-9733-713C08A41A2C}"/>
              </a:ext>
            </a:extLst>
          </p:cNvPr>
          <p:cNvCxnSpPr>
            <a:cxnSpLocks/>
          </p:cNvCxnSpPr>
          <p:nvPr/>
        </p:nvCxnSpPr>
        <p:spPr>
          <a:xfrm>
            <a:off x="7762102" y="6074749"/>
            <a:ext cx="7610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3F93117-4FC8-A64B-A08B-7B7582E12406}"/>
              </a:ext>
            </a:extLst>
          </p:cNvPr>
          <p:cNvSpPr txBox="1"/>
          <p:nvPr/>
        </p:nvSpPr>
        <p:spPr>
          <a:xfrm>
            <a:off x="8607229" y="4936898"/>
            <a:ext cx="2822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Ow th fixed to 10 and 1 and Q = 10 at high patience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07658F1-A25E-8746-BF3B-172BA5D34384}"/>
              </a:ext>
            </a:extLst>
          </p:cNvPr>
          <p:cNvSpPr txBox="1"/>
          <p:nvPr/>
        </p:nvSpPr>
        <p:spPr>
          <a:xfrm>
            <a:off x="8607228" y="5754163"/>
            <a:ext cx="2659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children’s</a:t>
            </a:r>
            <a:r>
              <a:rPr lang="it-IT" dirty="0"/>
              <a:t> </a:t>
            </a:r>
            <a:r>
              <a:rPr lang="it-IT" dirty="0" err="1"/>
              <a:t>patience</a:t>
            </a:r>
            <a:r>
              <a:rPr lang="it-IT" dirty="0"/>
              <a:t> </a:t>
            </a:r>
            <a:r>
              <a:rPr lang="it-IT" dirty="0" err="1"/>
              <a:t>decreases</a:t>
            </a:r>
            <a:r>
              <a:rPr lang="it-IT" dirty="0"/>
              <a:t> to 2s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67" y="1962242"/>
            <a:ext cx="5505433" cy="296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12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D5B727-34BC-EB4A-9DFA-4EA7B039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381" y="345608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Comparison and Conclusion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8E654C-6A10-B74F-9751-74FAA1E8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B9D6-EB26-8D46-A058-55A88FCC4102}" type="slidenum">
              <a:rPr lang="it-IT" smtClean="0"/>
              <a:t>11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EC4F93-0348-174B-BECA-8A6B7118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Merry Go Round - Performance Evaluation of Computer Systems and Networks</a:t>
            </a:r>
            <a:endParaRPr lang="it-IT"/>
          </a:p>
        </p:txBody>
      </p:sp>
      <p:pic>
        <p:nvPicPr>
          <p:cNvPr id="7" name="Immagine 6" descr="Immagine che contiene screenshot&#10;&#10;&#10;&#10;Descrizione generata automaticamente">
            <a:extLst>
              <a:ext uri="{FF2B5EF4-FFF2-40B4-BE49-F238E27FC236}">
                <a16:creationId xmlns:a16="http://schemas.microsoft.com/office/drawing/2014/main" id="{C836F73D-AB55-B64F-80DC-AF0876ABE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91" y="1671171"/>
            <a:ext cx="5997690" cy="349614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08B310F3-579A-DF4C-A357-AA7E45F5892B}"/>
              </a:ext>
            </a:extLst>
          </p:cNvPr>
          <p:cNvSpPr txBox="1"/>
          <p:nvPr/>
        </p:nvSpPr>
        <p:spPr>
          <a:xfrm>
            <a:off x="6519554" y="1552187"/>
            <a:ext cx="1531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Low</a:t>
            </a:r>
            <a:r>
              <a:rPr lang="it-IT" b="1" dirty="0"/>
              <a:t> </a:t>
            </a:r>
            <a:r>
              <a:rPr lang="it-IT" b="1" dirty="0" err="1"/>
              <a:t>owner</a:t>
            </a:r>
            <a:r>
              <a:rPr lang="it-IT" b="1" dirty="0"/>
              <a:t> </a:t>
            </a:r>
            <a:r>
              <a:rPr lang="it-IT" b="1" dirty="0" err="1"/>
              <a:t>sit</a:t>
            </a:r>
            <a:r>
              <a:rPr lang="it-IT" b="1" dirty="0"/>
              <a:t> </a:t>
            </a:r>
            <a:r>
              <a:rPr lang="it-IT" b="1" dirty="0" err="1"/>
              <a:t>threshold</a:t>
            </a:r>
            <a:endParaRPr lang="it-IT" b="1" dirty="0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131D92D-40CF-564D-9405-71C39A04A588}"/>
              </a:ext>
            </a:extLst>
          </p:cNvPr>
          <p:cNvCxnSpPr>
            <a:cxnSpLocks/>
          </p:cNvCxnSpPr>
          <p:nvPr/>
        </p:nvCxnSpPr>
        <p:spPr>
          <a:xfrm>
            <a:off x="8153400" y="1875352"/>
            <a:ext cx="966849" cy="22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83AEA3B-D15F-8E4C-9A07-EE17FA70BA2D}"/>
              </a:ext>
            </a:extLst>
          </p:cNvPr>
          <p:cNvSpPr txBox="1"/>
          <p:nvPr/>
        </p:nvSpPr>
        <p:spPr>
          <a:xfrm>
            <a:off x="8894618" y="1917881"/>
            <a:ext cx="2743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“individual &gt; burst”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from the earnings </a:t>
            </a:r>
          </a:p>
          <a:p>
            <a:pPr algn="ctr"/>
            <a:r>
              <a:rPr lang="en-US" dirty="0"/>
              <a:t>point of view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ADF18E5-D922-F446-9F0A-B265BD74E64F}"/>
              </a:ext>
            </a:extLst>
          </p:cNvPr>
          <p:cNvSpPr txBox="1"/>
          <p:nvPr/>
        </p:nvSpPr>
        <p:spPr>
          <a:xfrm>
            <a:off x="6519554" y="2270068"/>
            <a:ext cx="1769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High </a:t>
            </a:r>
            <a:r>
              <a:rPr lang="it-IT" b="1" dirty="0" err="1"/>
              <a:t>sit</a:t>
            </a:r>
            <a:r>
              <a:rPr lang="it-IT" b="1" dirty="0"/>
              <a:t> </a:t>
            </a:r>
            <a:r>
              <a:rPr lang="it-IT" b="1" dirty="0" err="1"/>
              <a:t>number</a:t>
            </a:r>
            <a:r>
              <a:rPr lang="it-IT" b="1" dirty="0"/>
              <a:t> and </a:t>
            </a:r>
            <a:r>
              <a:rPr lang="it-IT" b="1" dirty="0" err="1"/>
              <a:t>patience</a:t>
            </a:r>
            <a:r>
              <a:rPr lang="it-IT" b="1" dirty="0"/>
              <a:t> </a:t>
            </a:r>
            <a:r>
              <a:rPr lang="it-IT" b="1" dirty="0" err="1"/>
              <a:t>threshold</a:t>
            </a:r>
            <a:endParaRPr lang="it-IT" b="1" dirty="0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C0380A0E-34F2-2745-A1E4-7653DAFAF082}"/>
              </a:ext>
            </a:extLst>
          </p:cNvPr>
          <p:cNvCxnSpPr>
            <a:cxnSpLocks/>
          </p:cNvCxnSpPr>
          <p:nvPr/>
        </p:nvCxnSpPr>
        <p:spPr>
          <a:xfrm flipV="1">
            <a:off x="8236527" y="2434442"/>
            <a:ext cx="883722" cy="29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6E91961-5E0F-9940-8BED-6D35634A060E}"/>
              </a:ext>
            </a:extLst>
          </p:cNvPr>
          <p:cNvSpPr txBox="1"/>
          <p:nvPr/>
        </p:nvSpPr>
        <p:spPr>
          <a:xfrm>
            <a:off x="6514605" y="3273854"/>
            <a:ext cx="1531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Low</a:t>
            </a:r>
            <a:r>
              <a:rPr lang="it-IT" b="1" dirty="0"/>
              <a:t> </a:t>
            </a:r>
            <a:r>
              <a:rPr lang="it-IT" b="1" dirty="0" err="1"/>
              <a:t>children</a:t>
            </a:r>
            <a:r>
              <a:rPr lang="it-IT" b="1" dirty="0"/>
              <a:t> </a:t>
            </a:r>
            <a:r>
              <a:rPr lang="it-IT" b="1" dirty="0" err="1"/>
              <a:t>patience</a:t>
            </a:r>
            <a:r>
              <a:rPr lang="it-IT" b="1" dirty="0"/>
              <a:t> and </a:t>
            </a:r>
            <a:r>
              <a:rPr lang="it-IT" b="1" dirty="0" err="1"/>
              <a:t>higher</a:t>
            </a:r>
            <a:r>
              <a:rPr lang="it-IT" b="1" dirty="0"/>
              <a:t> </a:t>
            </a:r>
            <a:r>
              <a:rPr lang="it-IT" b="1" dirty="0" err="1"/>
              <a:t>sit</a:t>
            </a:r>
            <a:r>
              <a:rPr lang="it-IT" b="1" dirty="0"/>
              <a:t> </a:t>
            </a:r>
            <a:r>
              <a:rPr lang="it-IT" b="1" dirty="0" err="1"/>
              <a:t>threshold</a:t>
            </a:r>
            <a:endParaRPr lang="it-IT" b="1" dirty="0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4217013B-0B1D-E248-AEE0-C93595610844}"/>
              </a:ext>
            </a:extLst>
          </p:cNvPr>
          <p:cNvCxnSpPr>
            <a:stCxn id="15" idx="3"/>
          </p:cNvCxnSpPr>
          <p:nvPr/>
        </p:nvCxnSpPr>
        <p:spPr>
          <a:xfrm>
            <a:off x="8046522" y="3874019"/>
            <a:ext cx="848096" cy="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EA9B2E1-E15F-A74A-9D5E-90A7A7F3AC6D}"/>
              </a:ext>
            </a:extLst>
          </p:cNvPr>
          <p:cNvSpPr txBox="1"/>
          <p:nvPr/>
        </p:nvSpPr>
        <p:spPr>
          <a:xfrm>
            <a:off x="9057411" y="3016587"/>
            <a:ext cx="28869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“burst &gt; individual” </a:t>
            </a:r>
            <a:r>
              <a:rPr lang="en-US" dirty="0"/>
              <a:t>in earning. </a:t>
            </a:r>
          </a:p>
          <a:p>
            <a:r>
              <a:rPr lang="en-US" i="1" dirty="0"/>
              <a:t>Burst arrival = exponential arrival with some arrivals with </a:t>
            </a:r>
            <a:r>
              <a:rPr lang="en-US" i="1" dirty="0" err="1"/>
              <a:t>interarrival</a:t>
            </a:r>
            <a:r>
              <a:rPr lang="en-US" i="1" dirty="0"/>
              <a:t> time of 0sec. =&gt; small waiting time for a child in the queue</a:t>
            </a:r>
          </a:p>
          <a:p>
            <a:endParaRPr lang="en-US" i="1" dirty="0"/>
          </a:p>
        </p:txBody>
      </p:sp>
      <p:sp>
        <p:nvSpPr>
          <p:cNvPr id="21" name="Freccia giù 20">
            <a:extLst>
              <a:ext uri="{FF2B5EF4-FFF2-40B4-BE49-F238E27FC236}">
                <a16:creationId xmlns:a16="http://schemas.microsoft.com/office/drawing/2014/main" id="{CBEEBD8B-ECA6-5247-8F8E-4A893F9E9E05}"/>
              </a:ext>
            </a:extLst>
          </p:cNvPr>
          <p:cNvSpPr/>
          <p:nvPr/>
        </p:nvSpPr>
        <p:spPr>
          <a:xfrm>
            <a:off x="8339942" y="4447464"/>
            <a:ext cx="717468" cy="7198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0B9D2E9-2AFD-A049-97DA-B9110C5F884E}"/>
              </a:ext>
            </a:extLst>
          </p:cNvPr>
          <p:cNvSpPr txBox="1"/>
          <p:nvPr/>
        </p:nvSpPr>
        <p:spPr>
          <a:xfrm>
            <a:off x="6497782" y="5297846"/>
            <a:ext cx="1935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For </a:t>
            </a:r>
            <a:r>
              <a:rPr lang="it-IT" dirty="0" err="1"/>
              <a:t>lower</a:t>
            </a:r>
            <a:r>
              <a:rPr lang="it-IT" dirty="0"/>
              <a:t> </a:t>
            </a:r>
            <a:r>
              <a:rPr lang="it-IT" dirty="0" err="1"/>
              <a:t>patience</a:t>
            </a:r>
            <a:r>
              <a:rPr lang="it-IT" dirty="0"/>
              <a:t> of </a:t>
            </a:r>
            <a:r>
              <a:rPr lang="it-IT" dirty="0" err="1"/>
              <a:t>children</a:t>
            </a:r>
            <a:endParaRPr lang="it-IT" dirty="0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4EBC8AB5-873B-7048-B23E-BE037B0A651C}"/>
              </a:ext>
            </a:extLst>
          </p:cNvPr>
          <p:cNvCxnSpPr/>
          <p:nvPr/>
        </p:nvCxnSpPr>
        <p:spPr>
          <a:xfrm>
            <a:off x="8462158" y="5580538"/>
            <a:ext cx="848096" cy="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3119F98-A6CC-374B-96E0-B2C4CBE485E8}"/>
              </a:ext>
            </a:extLst>
          </p:cNvPr>
          <p:cNvSpPr txBox="1"/>
          <p:nvPr/>
        </p:nvSpPr>
        <p:spPr>
          <a:xfrm>
            <a:off x="9379526" y="5297846"/>
            <a:ext cx="2493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Recommended to decrease the minimum sit number threshold for either cases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40A1E12-CF0C-CF4D-8D29-1B3A85C11F52}"/>
              </a:ext>
            </a:extLst>
          </p:cNvPr>
          <p:cNvSpPr txBox="1"/>
          <p:nvPr/>
        </p:nvSpPr>
        <p:spPr>
          <a:xfrm>
            <a:off x="344384" y="5167312"/>
            <a:ext cx="590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above plot shows the range of values for the four test cases become narrower in burst arrival cases in comparison to individual arrival </a:t>
            </a:r>
          </a:p>
        </p:txBody>
      </p:sp>
    </p:spTree>
    <p:extLst>
      <p:ext uri="{BB962C8B-B14F-4D97-AF65-F5344CB8AC3E}">
        <p14:creationId xmlns:p14="http://schemas.microsoft.com/office/powerpoint/2010/main" val="3578436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the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808333">
            <a:off x="1875064" y="4140882"/>
            <a:ext cx="9144000" cy="165576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1280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18D278-C0C2-9340-AC06-80FA7D12D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Merry Go Round: </a:t>
            </a:r>
            <a:br>
              <a:rPr lang="en-US" dirty="0"/>
            </a:br>
            <a:r>
              <a:rPr lang="en-US" dirty="0"/>
              <a:t>introduction of the problem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F45E9B0-5BD8-B24E-8489-26FC73B9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B9D6-EB26-8D46-A058-55A88FCC4102}" type="slidenum">
              <a:rPr lang="it-IT" smtClean="0"/>
              <a:t>2</a:t>
            </a:fld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48A3E3-A8E3-CA45-A0C8-9104A983087D}"/>
              </a:ext>
            </a:extLst>
          </p:cNvPr>
          <p:cNvSpPr txBox="1"/>
          <p:nvPr/>
        </p:nvSpPr>
        <p:spPr>
          <a:xfrm>
            <a:off x="725213" y="1932426"/>
            <a:ext cx="125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MERRY GO</a:t>
            </a:r>
          </a:p>
          <a:p>
            <a:pPr algn="ctr"/>
            <a:r>
              <a:rPr lang="it-IT" b="1" dirty="0"/>
              <a:t>ROUND 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D3C76C21-12A1-334E-903F-2ACF4340D79F}"/>
              </a:ext>
            </a:extLst>
          </p:cNvPr>
          <p:cNvCxnSpPr>
            <a:stCxn id="5" idx="3"/>
          </p:cNvCxnSpPr>
          <p:nvPr/>
        </p:nvCxnSpPr>
        <p:spPr>
          <a:xfrm flipV="1">
            <a:off x="1975944" y="2255591"/>
            <a:ext cx="6621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36006FA-A0D7-F84B-B400-E3BA1DB2515F}"/>
              </a:ext>
            </a:extLst>
          </p:cNvPr>
          <p:cNvSpPr txBox="1"/>
          <p:nvPr/>
        </p:nvSpPr>
        <p:spPr>
          <a:xfrm>
            <a:off x="2732690" y="1932426"/>
            <a:ext cx="1198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b="1" dirty="0" err="1"/>
              <a:t>N</a:t>
            </a:r>
            <a:r>
              <a:rPr lang="it-IT" b="1" dirty="0"/>
              <a:t> </a:t>
            </a:r>
            <a:r>
              <a:rPr lang="it-IT" dirty="0" err="1"/>
              <a:t>seats</a:t>
            </a:r>
            <a:endParaRPr lang="it-IT" b="1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E849E11-2196-3244-AA34-66E86E4EE245}"/>
              </a:ext>
            </a:extLst>
          </p:cNvPr>
          <p:cNvCxnSpPr>
            <a:stCxn id="5" idx="2"/>
          </p:cNvCxnSpPr>
          <p:nvPr/>
        </p:nvCxnSpPr>
        <p:spPr>
          <a:xfrm flipH="1">
            <a:off x="1350578" y="2578757"/>
            <a:ext cx="1" cy="56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84AF13F-C068-9D4B-A505-16CB333F3C40}"/>
              </a:ext>
            </a:extLst>
          </p:cNvPr>
          <p:cNvSpPr txBox="1"/>
          <p:nvPr/>
        </p:nvSpPr>
        <p:spPr>
          <a:xfrm>
            <a:off x="588579" y="3188759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Children</a:t>
            </a:r>
            <a:r>
              <a:rPr lang="it-IT" dirty="0"/>
              <a:t> </a:t>
            </a:r>
            <a:r>
              <a:rPr lang="it-IT" dirty="0" err="1"/>
              <a:t>pay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coin</a:t>
            </a:r>
            <a:r>
              <a:rPr lang="it-IT" dirty="0"/>
              <a:t> for a ride, and </a:t>
            </a:r>
            <a:r>
              <a:rPr lang="it-IT" dirty="0" err="1"/>
              <a:t>occupy</a:t>
            </a:r>
            <a:r>
              <a:rPr lang="it-IT" dirty="0"/>
              <a:t> a </a:t>
            </a:r>
            <a:r>
              <a:rPr lang="it-IT" dirty="0" err="1"/>
              <a:t>seat</a:t>
            </a:r>
            <a:endParaRPr lang="it-IT" dirty="0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F29814A2-94E8-7B49-9964-081D1D3A03B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350579" y="4389088"/>
            <a:ext cx="0" cy="61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egnaposto piè di pagina 16">
            <a:extLst>
              <a:ext uri="{FF2B5EF4-FFF2-40B4-BE49-F238E27FC236}">
                <a16:creationId xmlns:a16="http://schemas.microsoft.com/office/drawing/2014/main" id="{9D91C737-DC6F-2C4A-9D8E-7F4EA315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Merry Go Round - Performance Evaluation of Computer Systems and Networks</a:t>
            </a:r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E5593CF-32F1-8341-AC5D-2736B05914AA}"/>
              </a:ext>
            </a:extLst>
          </p:cNvPr>
          <p:cNvSpPr txBox="1"/>
          <p:nvPr/>
        </p:nvSpPr>
        <p:spPr>
          <a:xfrm>
            <a:off x="515007" y="4999090"/>
            <a:ext cx="1671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ride </a:t>
            </a:r>
            <a:r>
              <a:rPr lang="it-IT" dirty="0" err="1"/>
              <a:t>takes</a:t>
            </a:r>
            <a:r>
              <a:rPr lang="it-IT" dirty="0"/>
              <a:t> </a:t>
            </a:r>
            <a:r>
              <a:rPr lang="it-IT" b="1" dirty="0"/>
              <a:t>T</a:t>
            </a:r>
            <a:r>
              <a:rPr lang="it-IT" dirty="0"/>
              <a:t> </a:t>
            </a:r>
            <a:r>
              <a:rPr lang="it-IT" dirty="0" err="1"/>
              <a:t>units</a:t>
            </a:r>
            <a:r>
              <a:rPr lang="it-IT" dirty="0"/>
              <a:t> of time, </a:t>
            </a:r>
            <a:r>
              <a:rPr lang="it-IT" dirty="0" err="1"/>
              <a:t>meanwhile</a:t>
            </a:r>
            <a:r>
              <a:rPr lang="it-IT" dirty="0"/>
              <a:t> </a:t>
            </a:r>
            <a:r>
              <a:rPr lang="it-IT" dirty="0" err="1"/>
              <a:t>anyone</a:t>
            </a:r>
            <a:r>
              <a:rPr lang="it-IT" dirty="0"/>
              <a:t> else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taken</a:t>
            </a:r>
            <a:r>
              <a:rPr lang="it-IT" dirty="0"/>
              <a:t> </a:t>
            </a:r>
            <a:r>
              <a:rPr lang="it-IT" dirty="0" err="1"/>
              <a:t>onboard</a:t>
            </a:r>
            <a:endParaRPr lang="it-IT" b="1" dirty="0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F6172E7-48F3-4349-AFEA-79503C9F164C}"/>
              </a:ext>
            </a:extLst>
          </p:cNvPr>
          <p:cNvCxnSpPr/>
          <p:nvPr/>
        </p:nvCxnSpPr>
        <p:spPr>
          <a:xfrm>
            <a:off x="2017985" y="3429000"/>
            <a:ext cx="620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733325C-E3C9-8243-B9E8-22D8F6F73B5D}"/>
              </a:ext>
            </a:extLst>
          </p:cNvPr>
          <p:cNvSpPr txBox="1"/>
          <p:nvPr/>
        </p:nvSpPr>
        <p:spPr>
          <a:xfrm>
            <a:off x="2690646" y="3244764"/>
            <a:ext cx="16711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Children</a:t>
            </a:r>
            <a:r>
              <a:rPr lang="it-IT" dirty="0"/>
              <a:t> </a:t>
            </a:r>
            <a:r>
              <a:rPr lang="it-IT" dirty="0" err="1"/>
              <a:t>arrive</a:t>
            </a:r>
            <a:r>
              <a:rPr lang="it-IT" dirty="0"/>
              <a:t> to the MGR with some </a:t>
            </a:r>
            <a:r>
              <a:rPr lang="it-IT" dirty="0" err="1"/>
              <a:t>interarrival</a:t>
            </a:r>
            <a:r>
              <a:rPr lang="it-IT" dirty="0"/>
              <a:t> time and </a:t>
            </a:r>
            <a:r>
              <a:rPr lang="it-IT" dirty="0" err="1"/>
              <a:t>queue</a:t>
            </a:r>
            <a:r>
              <a:rPr lang="it-IT" dirty="0"/>
              <a:t> up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B21ABA32-BE61-FE47-902F-18812DCAA3A5}"/>
              </a:ext>
            </a:extLst>
          </p:cNvPr>
          <p:cNvCxnSpPr>
            <a:cxnSpLocks/>
          </p:cNvCxnSpPr>
          <p:nvPr/>
        </p:nvCxnSpPr>
        <p:spPr>
          <a:xfrm>
            <a:off x="3463155" y="4999090"/>
            <a:ext cx="0" cy="413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8DC1181-839E-374C-9A09-40004B28F7AB}"/>
              </a:ext>
            </a:extLst>
          </p:cNvPr>
          <p:cNvSpPr txBox="1"/>
          <p:nvPr/>
        </p:nvSpPr>
        <p:spPr>
          <a:xfrm>
            <a:off x="2582917" y="5412828"/>
            <a:ext cx="199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decide to </a:t>
            </a:r>
            <a:r>
              <a:rPr lang="it-IT" dirty="0" err="1"/>
              <a:t>drop</a:t>
            </a:r>
            <a:r>
              <a:rPr lang="it-IT" dirty="0"/>
              <a:t> out from the </a:t>
            </a:r>
            <a:r>
              <a:rPr lang="it-IT" dirty="0" err="1"/>
              <a:t>queue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some </a:t>
            </a:r>
            <a:r>
              <a:rPr lang="it-IT" dirty="0" err="1"/>
              <a:t>threshold</a:t>
            </a:r>
            <a:r>
              <a:rPr lang="it-IT" dirty="0"/>
              <a:t> </a:t>
            </a:r>
            <a:r>
              <a:rPr lang="it-IT" b="1" dirty="0" err="1"/>
              <a:t>Q</a:t>
            </a:r>
            <a:endParaRPr lang="it-IT" b="1" dirty="0"/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F0268598-4DD9-9848-B84E-FC938C0DEC83}"/>
              </a:ext>
            </a:extLst>
          </p:cNvPr>
          <p:cNvCxnSpPr/>
          <p:nvPr/>
        </p:nvCxnSpPr>
        <p:spPr>
          <a:xfrm>
            <a:off x="4309236" y="3429000"/>
            <a:ext cx="525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42B2F66-F60D-DA41-8F18-D6708805EEF8}"/>
              </a:ext>
            </a:extLst>
          </p:cNvPr>
          <p:cNvSpPr txBox="1"/>
          <p:nvPr/>
        </p:nvSpPr>
        <p:spPr>
          <a:xfrm>
            <a:off x="4887303" y="3253100"/>
            <a:ext cx="1418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owner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decides</a:t>
            </a:r>
            <a:r>
              <a:rPr lang="it-IT" dirty="0"/>
              <a:t> to start a ride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MGR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full</a:t>
            </a:r>
          </a:p>
        </p:txBody>
      </p:sp>
      <p:sp>
        <p:nvSpPr>
          <p:cNvPr id="30" name="Freccia destra 29">
            <a:extLst>
              <a:ext uri="{FF2B5EF4-FFF2-40B4-BE49-F238E27FC236}">
                <a16:creationId xmlns:a16="http://schemas.microsoft.com/office/drawing/2014/main" id="{24C5786A-BB4E-6749-97C7-92C32470B51B}"/>
              </a:ext>
            </a:extLst>
          </p:cNvPr>
          <p:cNvSpPr/>
          <p:nvPr/>
        </p:nvSpPr>
        <p:spPr>
          <a:xfrm>
            <a:off x="5213131" y="2175641"/>
            <a:ext cx="2060028" cy="685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6B71843-57F6-5B49-BD4F-8DFB25D3CC2D}"/>
              </a:ext>
            </a:extLst>
          </p:cNvPr>
          <p:cNvSpPr txBox="1"/>
          <p:nvPr/>
        </p:nvSpPr>
        <p:spPr>
          <a:xfrm>
            <a:off x="7793421" y="193242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OBJECTIVES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96F54E92-4094-2948-AEF0-0B82977E096D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9317421" y="2301758"/>
            <a:ext cx="0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CB231F16-6C5C-C241-9B6A-8AC2ABA89310}"/>
              </a:ext>
            </a:extLst>
          </p:cNvPr>
          <p:cNvSpPr txBox="1"/>
          <p:nvPr/>
        </p:nvSpPr>
        <p:spPr>
          <a:xfrm>
            <a:off x="8240110" y="2544087"/>
            <a:ext cx="2354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Evaluate</a:t>
            </a:r>
            <a:r>
              <a:rPr lang="it-IT" dirty="0"/>
              <a:t> the </a:t>
            </a:r>
            <a:r>
              <a:rPr lang="it-IT" dirty="0" err="1"/>
              <a:t>earnings</a:t>
            </a:r>
            <a:r>
              <a:rPr lang="it-IT" dirty="0"/>
              <a:t> per </a:t>
            </a:r>
            <a:r>
              <a:rPr lang="it-IT" dirty="0" err="1"/>
              <a:t>unit</a:t>
            </a:r>
            <a:r>
              <a:rPr lang="it-IT" dirty="0"/>
              <a:t> of time</a:t>
            </a:r>
          </a:p>
          <a:p>
            <a:endParaRPr lang="it-IT" dirty="0"/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307D63BA-0DC7-974D-86EB-FF4E1F41350A}"/>
              </a:ext>
            </a:extLst>
          </p:cNvPr>
          <p:cNvCxnSpPr>
            <a:cxnSpLocks/>
          </p:cNvCxnSpPr>
          <p:nvPr/>
        </p:nvCxnSpPr>
        <p:spPr>
          <a:xfrm>
            <a:off x="9312169" y="3142593"/>
            <a:ext cx="0" cy="324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9601B62-5CA2-7E4B-9654-F3BE9D2D9032}"/>
              </a:ext>
            </a:extLst>
          </p:cNvPr>
          <p:cNvSpPr txBox="1"/>
          <p:nvPr/>
        </p:nvSpPr>
        <p:spPr>
          <a:xfrm>
            <a:off x="8240110" y="3381598"/>
            <a:ext cx="2039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Depending</a:t>
            </a:r>
            <a:r>
              <a:rPr lang="it-IT" dirty="0"/>
              <a:t> on the </a:t>
            </a:r>
            <a:r>
              <a:rPr lang="it-IT" dirty="0" err="1"/>
              <a:t>owner’s</a:t>
            </a:r>
            <a:r>
              <a:rPr lang="it-IT" dirty="0"/>
              <a:t> </a:t>
            </a:r>
            <a:r>
              <a:rPr lang="it-IT" dirty="0" err="1"/>
              <a:t>threshold</a:t>
            </a:r>
            <a:r>
              <a:rPr lang="it-IT" dirty="0"/>
              <a:t> and the </a:t>
            </a:r>
            <a:r>
              <a:rPr lang="it-IT" dirty="0" err="1"/>
              <a:t>children’s</a:t>
            </a:r>
            <a:r>
              <a:rPr lang="it-IT" dirty="0"/>
              <a:t> </a:t>
            </a:r>
            <a:r>
              <a:rPr lang="it-IT" dirty="0" err="1"/>
              <a:t>patience</a:t>
            </a:r>
            <a:r>
              <a:rPr lang="it-IT" dirty="0"/>
              <a:t> (</a:t>
            </a:r>
            <a:r>
              <a:rPr lang="it-IT" b="1" dirty="0" err="1"/>
              <a:t>Q</a:t>
            </a:r>
            <a:r>
              <a:rPr lang="it-IT" dirty="0"/>
              <a:t>).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DFFD9DDF-1152-2240-BFCD-3D30B6AFC80D}"/>
              </a:ext>
            </a:extLst>
          </p:cNvPr>
          <p:cNvCxnSpPr>
            <a:cxnSpLocks/>
          </p:cNvCxnSpPr>
          <p:nvPr/>
        </p:nvCxnSpPr>
        <p:spPr>
          <a:xfrm>
            <a:off x="9312169" y="4581927"/>
            <a:ext cx="0" cy="31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288AE182-6F8D-1046-8741-70C596058E2D}"/>
              </a:ext>
            </a:extLst>
          </p:cNvPr>
          <p:cNvSpPr txBox="1"/>
          <p:nvPr/>
        </p:nvSpPr>
        <p:spPr>
          <a:xfrm>
            <a:off x="8237487" y="4925946"/>
            <a:ext cx="27431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statistic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to be </a:t>
            </a:r>
            <a:r>
              <a:rPr lang="it-IT" dirty="0" err="1"/>
              <a:t>evaluated</a:t>
            </a:r>
            <a:r>
              <a:rPr lang="it-IT" dirty="0"/>
              <a:t> in a </a:t>
            </a:r>
            <a:r>
              <a:rPr lang="it-IT" dirty="0" err="1"/>
              <a:t>exponential</a:t>
            </a:r>
            <a:r>
              <a:rPr lang="it-IT" dirty="0"/>
              <a:t> </a:t>
            </a:r>
            <a:r>
              <a:rPr lang="it-IT" dirty="0" err="1"/>
              <a:t>interarrival</a:t>
            </a:r>
            <a:r>
              <a:rPr lang="it-IT" dirty="0"/>
              <a:t> and </a:t>
            </a:r>
            <a:r>
              <a:rPr lang="it-IT" dirty="0" err="1"/>
              <a:t>burst</a:t>
            </a:r>
            <a:r>
              <a:rPr lang="it-IT" dirty="0"/>
              <a:t> (</a:t>
            </a:r>
            <a:r>
              <a:rPr lang="it-IT" dirty="0" err="1"/>
              <a:t>geometrical</a:t>
            </a:r>
            <a:r>
              <a:rPr lang="it-IT" dirty="0"/>
              <a:t>) </a:t>
            </a:r>
            <a:r>
              <a:rPr lang="it-IT" dirty="0" err="1"/>
              <a:t>interarrival</a:t>
            </a:r>
            <a:r>
              <a:rPr lang="it-IT" dirty="0"/>
              <a:t> </a:t>
            </a:r>
            <a:r>
              <a:rPr lang="it-IT" dirty="0" err="1"/>
              <a:t>scenarios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364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F08CB7-6310-EC47-AB60-DE79D58B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Modelling in Omnet++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A3DD94-216B-CD41-9166-71623EDB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B9D6-EB26-8D46-A058-55A88FCC4102}" type="slidenum">
              <a:rPr lang="it-IT" smtClean="0"/>
              <a:t>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2649BC-4D75-3D45-AE67-359C042A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Merry Go Round - Performance Evaluation of Computer Systems and Networks</a:t>
            </a:r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DAB33C9-2F6A-754F-88D4-C0C2DCE150C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21" y="1472257"/>
            <a:ext cx="4623486" cy="195674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FAD8305-15F1-BD43-8643-A6C35F8D1F0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995" y="1472257"/>
            <a:ext cx="1763979" cy="237468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8676A0A-84EA-9341-9E12-D485DF865880}"/>
              </a:ext>
            </a:extLst>
          </p:cNvPr>
          <p:cNvSpPr txBox="1"/>
          <p:nvPr/>
        </p:nvSpPr>
        <p:spPr>
          <a:xfrm>
            <a:off x="2204102" y="3482286"/>
            <a:ext cx="80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ENTRY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A78BBB26-D4F4-464A-9036-7E7456C7F3A3}"/>
              </a:ext>
            </a:extLst>
          </p:cNvPr>
          <p:cNvCxnSpPr>
            <a:cxnSpLocks/>
          </p:cNvCxnSpPr>
          <p:nvPr/>
        </p:nvCxnSpPr>
        <p:spPr>
          <a:xfrm>
            <a:off x="2592985" y="3846942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66E2D4D-9DBF-2F4E-A461-48B01B2C253E}"/>
              </a:ext>
            </a:extLst>
          </p:cNvPr>
          <p:cNvSpPr txBox="1"/>
          <p:nvPr/>
        </p:nvSpPr>
        <p:spPr>
          <a:xfrm>
            <a:off x="1282271" y="4285509"/>
            <a:ext cx="2555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Responsible of generating and sending the children to the MGR both with exponential and burst interarrivals</a:t>
            </a:r>
            <a:r>
              <a:rPr lang="it-IT" dirty="0"/>
              <a:t>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C00FCBC-C4AD-5444-B197-8FDD6FE8BED4}"/>
              </a:ext>
            </a:extLst>
          </p:cNvPr>
          <p:cNvSpPr txBox="1"/>
          <p:nvPr/>
        </p:nvSpPr>
        <p:spPr>
          <a:xfrm>
            <a:off x="7122695" y="1497485"/>
            <a:ext cx="7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MGR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5BD8AB3B-7239-BA45-AB38-471AC8B4773F}"/>
              </a:ext>
            </a:extLst>
          </p:cNvPr>
          <p:cNvCxnSpPr>
            <a:stCxn id="21" idx="2"/>
          </p:cNvCxnSpPr>
          <p:nvPr/>
        </p:nvCxnSpPr>
        <p:spPr>
          <a:xfrm>
            <a:off x="7478200" y="1866817"/>
            <a:ext cx="0" cy="498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4738DA7-C5CA-6042-8856-B6C4BD3D50F4}"/>
              </a:ext>
            </a:extLst>
          </p:cNvPr>
          <p:cNvSpPr txBox="1"/>
          <p:nvPr/>
        </p:nvSpPr>
        <p:spPr>
          <a:xfrm>
            <a:off x="6756355" y="2364828"/>
            <a:ext cx="1443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Compound </a:t>
            </a:r>
            <a:r>
              <a:rPr lang="it-IT" dirty="0" err="1"/>
              <a:t>module</a:t>
            </a:r>
            <a:endParaRPr lang="it-IT" dirty="0"/>
          </a:p>
        </p:txBody>
      </p:sp>
      <p:sp>
        <p:nvSpPr>
          <p:cNvPr id="25" name="Freccia destra 24">
            <a:extLst>
              <a:ext uri="{FF2B5EF4-FFF2-40B4-BE49-F238E27FC236}">
                <a16:creationId xmlns:a16="http://schemas.microsoft.com/office/drawing/2014/main" id="{533A048F-07AE-B741-8D98-DE4029CDCB9F}"/>
              </a:ext>
            </a:extLst>
          </p:cNvPr>
          <p:cNvSpPr/>
          <p:nvPr/>
        </p:nvSpPr>
        <p:spPr>
          <a:xfrm>
            <a:off x="8347190" y="2481713"/>
            <a:ext cx="1017527" cy="412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5FC10A0C-E21E-764C-BE82-A133AD645C56}"/>
              </a:ext>
            </a:extLst>
          </p:cNvPr>
          <p:cNvCxnSpPr>
            <a:stCxn id="24" idx="2"/>
          </p:cNvCxnSpPr>
          <p:nvPr/>
        </p:nvCxnSpPr>
        <p:spPr>
          <a:xfrm flipH="1">
            <a:off x="6421821" y="3011159"/>
            <a:ext cx="1056379" cy="655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2D644BF-5D9E-6149-8AB6-1B9537C2AA19}"/>
              </a:ext>
            </a:extLst>
          </p:cNvPr>
          <p:cNvSpPr txBox="1"/>
          <p:nvPr/>
        </p:nvSpPr>
        <p:spPr>
          <a:xfrm>
            <a:off x="5893643" y="3685299"/>
            <a:ext cx="105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IN_MGR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325E0A7B-5D3B-354C-9FB5-3E3BAE51A83D}"/>
              </a:ext>
            </a:extLst>
          </p:cNvPr>
          <p:cNvCxnSpPr>
            <a:stCxn id="28" idx="2"/>
          </p:cNvCxnSpPr>
          <p:nvPr/>
        </p:nvCxnSpPr>
        <p:spPr>
          <a:xfrm flipH="1">
            <a:off x="6421821" y="4054631"/>
            <a:ext cx="6" cy="47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7FC7C4D5-DE94-0549-8778-60E5C6298A26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7478200" y="3011159"/>
            <a:ext cx="1158858" cy="68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F886721-3FD0-5B42-88C9-CED761E915F1}"/>
              </a:ext>
            </a:extLst>
          </p:cNvPr>
          <p:cNvSpPr txBox="1"/>
          <p:nvPr/>
        </p:nvSpPr>
        <p:spPr>
          <a:xfrm>
            <a:off x="8200045" y="3685299"/>
            <a:ext cx="98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OWNER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F9F88967-9595-7848-BF55-D893AD6176FC}"/>
              </a:ext>
            </a:extLst>
          </p:cNvPr>
          <p:cNvCxnSpPr>
            <a:stCxn id="35" idx="2"/>
          </p:cNvCxnSpPr>
          <p:nvPr/>
        </p:nvCxnSpPr>
        <p:spPr>
          <a:xfrm>
            <a:off x="8693043" y="4054631"/>
            <a:ext cx="0" cy="47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9010923-4155-7C41-88C8-4E47021115A4}"/>
              </a:ext>
            </a:extLst>
          </p:cNvPr>
          <p:cNvSpPr txBox="1"/>
          <p:nvPr/>
        </p:nvSpPr>
        <p:spPr>
          <a:xfrm>
            <a:off x="5069307" y="4553444"/>
            <a:ext cx="2764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Queues</a:t>
            </a:r>
            <a:r>
              <a:rPr lang="it-IT" dirty="0"/>
              <a:t> up the </a:t>
            </a:r>
            <a:r>
              <a:rPr lang="it-IT" dirty="0" err="1"/>
              <a:t>children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are </a:t>
            </a:r>
            <a:r>
              <a:rPr lang="it-IT" dirty="0" err="1"/>
              <a:t>waiting</a:t>
            </a:r>
            <a:r>
              <a:rPr lang="it-IT" dirty="0"/>
              <a:t> for the MGR and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who</a:t>
            </a:r>
            <a:r>
              <a:rPr lang="it-IT" dirty="0"/>
              <a:t> are </a:t>
            </a:r>
            <a:r>
              <a:rPr lang="it-IT" dirty="0" err="1"/>
              <a:t>enjoying</a:t>
            </a:r>
            <a:r>
              <a:rPr lang="it-IT" dirty="0"/>
              <a:t> a ride, </a:t>
            </a:r>
            <a:r>
              <a:rPr lang="it-IT" dirty="0" err="1"/>
              <a:t>send</a:t>
            </a:r>
            <a:r>
              <a:rPr lang="it-IT" dirty="0"/>
              <a:t> </a:t>
            </a:r>
            <a:r>
              <a:rPr lang="it-IT" dirty="0" err="1"/>
              <a:t>notification</a:t>
            </a:r>
            <a:r>
              <a:rPr lang="it-IT" dirty="0"/>
              <a:t> to the </a:t>
            </a:r>
            <a:r>
              <a:rPr lang="it-IT" dirty="0" err="1"/>
              <a:t>Owner’s</a:t>
            </a:r>
            <a:r>
              <a:rPr lang="it-IT" dirty="0"/>
              <a:t> </a:t>
            </a:r>
            <a:r>
              <a:rPr lang="it-IT" dirty="0" err="1"/>
              <a:t>module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event</a:t>
            </a:r>
            <a:endParaRPr lang="it-IT" dirty="0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2F43113-3F08-104D-92BC-F921FB97C7CA}"/>
              </a:ext>
            </a:extLst>
          </p:cNvPr>
          <p:cNvSpPr txBox="1"/>
          <p:nvPr/>
        </p:nvSpPr>
        <p:spPr>
          <a:xfrm>
            <a:off x="8019393" y="4635062"/>
            <a:ext cx="1860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module</a:t>
            </a:r>
            <a:r>
              <a:rPr lang="it-IT" dirty="0"/>
              <a:t> </a:t>
            </a:r>
            <a:r>
              <a:rPr lang="it-IT" dirty="0" err="1"/>
              <a:t>responsible</a:t>
            </a:r>
            <a:r>
              <a:rPr lang="it-IT" dirty="0"/>
              <a:t> of </a:t>
            </a:r>
            <a:r>
              <a:rPr lang="it-IT" dirty="0" err="1"/>
              <a:t>taking</a:t>
            </a:r>
            <a:r>
              <a:rPr lang="it-IT" dirty="0"/>
              <a:t> the </a:t>
            </a:r>
            <a:r>
              <a:rPr lang="it-IT" dirty="0" err="1"/>
              <a:t>decision</a:t>
            </a:r>
            <a:r>
              <a:rPr lang="it-IT" dirty="0"/>
              <a:t> of the ride of the MGR, and </a:t>
            </a:r>
            <a:r>
              <a:rPr lang="it-IT" dirty="0" err="1"/>
              <a:t>collects</a:t>
            </a:r>
            <a:r>
              <a:rPr lang="it-IT" dirty="0"/>
              <a:t> the </a:t>
            </a:r>
            <a:r>
              <a:rPr lang="it-IT" dirty="0" err="1"/>
              <a:t>money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46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C25571-1407-E949-A7FB-AB22437F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Code </a:t>
            </a:r>
            <a:r>
              <a:rPr lang="it-IT" dirty="0" err="1"/>
              <a:t>analysis</a:t>
            </a:r>
            <a:r>
              <a:rPr lang="it-IT" dirty="0"/>
              <a:t> and </a:t>
            </a:r>
            <a:r>
              <a:rPr lang="it-IT" dirty="0" err="1"/>
              <a:t>factors</a:t>
            </a:r>
            <a:r>
              <a:rPr lang="it-IT" dirty="0"/>
              <a:t> </a:t>
            </a:r>
            <a:r>
              <a:rPr lang="it-IT" dirty="0" err="1"/>
              <a:t>definition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671CE1E-9CCF-9840-9980-B4977D29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B9D6-EB26-8D46-A058-55A88FCC4102}" type="slidenum">
              <a:rPr lang="it-IT" smtClean="0"/>
              <a:t>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BCE175-186F-5B4D-8B7F-FDFB0ADF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Merry Go Round - Performance Evaluation of Computer Systems and Networks</a:t>
            </a:r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5354FF-2C65-AC4B-AD76-395E4C5098F3}"/>
              </a:ext>
            </a:extLst>
          </p:cNvPr>
          <p:cNvSpPr txBox="1"/>
          <p:nvPr/>
        </p:nvSpPr>
        <p:spPr>
          <a:xfrm>
            <a:off x="167270" y="1367522"/>
            <a:ext cx="108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ENTRY MODULE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AD3C7DD0-0CD9-BA44-A47A-AF4AD7422D4E}"/>
              </a:ext>
            </a:extLst>
          </p:cNvPr>
          <p:cNvCxnSpPr>
            <a:stCxn id="6" idx="3"/>
          </p:cNvCxnSpPr>
          <p:nvPr/>
        </p:nvCxnSpPr>
        <p:spPr>
          <a:xfrm flipV="1">
            <a:off x="1248938" y="1690687"/>
            <a:ext cx="4795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86D06CA-50D0-CB46-9D55-53E84D46B0A4}"/>
              </a:ext>
            </a:extLst>
          </p:cNvPr>
          <p:cNvSpPr txBox="1"/>
          <p:nvPr/>
        </p:nvSpPr>
        <p:spPr>
          <a:xfrm>
            <a:off x="1728439" y="1367522"/>
            <a:ext cx="2310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Children modelled as an extension of </a:t>
            </a:r>
            <a:r>
              <a:rPr lang="en-US" dirty="0" err="1"/>
              <a:t>cMessage</a:t>
            </a:r>
            <a:r>
              <a:rPr lang="en-US" dirty="0"/>
              <a:t> structure with a “patience” field for the threshold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0C9C367-1707-694A-AD54-B910F7E3050C}"/>
              </a:ext>
            </a:extLst>
          </p:cNvPr>
          <p:cNvSpPr txBox="1"/>
          <p:nvPr/>
        </p:nvSpPr>
        <p:spPr>
          <a:xfrm>
            <a:off x="167271" y="4616187"/>
            <a:ext cx="108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IN_MGR MODULE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C50F39F6-F63D-E644-9091-BD8521073BC3}"/>
              </a:ext>
            </a:extLst>
          </p:cNvPr>
          <p:cNvCxnSpPr>
            <a:stCxn id="14" idx="3"/>
          </p:cNvCxnSpPr>
          <p:nvPr/>
        </p:nvCxnSpPr>
        <p:spPr>
          <a:xfrm>
            <a:off x="1248939" y="4939353"/>
            <a:ext cx="509234" cy="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C0C9FAAA-A2EA-1D4F-B6F2-2CFBAEE286DA}"/>
              </a:ext>
            </a:extLst>
          </p:cNvPr>
          <p:cNvSpPr txBox="1"/>
          <p:nvPr/>
        </p:nvSpPr>
        <p:spPr>
          <a:xfrm>
            <a:off x="1758173" y="4616187"/>
            <a:ext cx="1932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Queues</a:t>
            </a:r>
            <a:r>
              <a:rPr lang="it-IT" dirty="0"/>
              <a:t> up </a:t>
            </a:r>
            <a:r>
              <a:rPr lang="it-IT" dirty="0" err="1"/>
              <a:t>children</a:t>
            </a:r>
            <a:r>
              <a:rPr lang="it-IT" dirty="0"/>
              <a:t> in a </a:t>
            </a:r>
            <a:r>
              <a:rPr lang="it-IT" dirty="0" err="1"/>
              <a:t>cQueue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.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F15E26D2-1273-AD47-A024-436F13F04385}"/>
              </a:ext>
            </a:extLst>
          </p:cNvPr>
          <p:cNvCxnSpPr>
            <a:stCxn id="6" idx="2"/>
          </p:cNvCxnSpPr>
          <p:nvPr/>
        </p:nvCxnSpPr>
        <p:spPr>
          <a:xfrm>
            <a:off x="708104" y="2013853"/>
            <a:ext cx="0" cy="83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0AFCBE3-C16A-8844-AE7E-E52EA83F7EA6}"/>
              </a:ext>
            </a:extLst>
          </p:cNvPr>
          <p:cNvSpPr txBox="1"/>
          <p:nvPr/>
        </p:nvSpPr>
        <p:spPr>
          <a:xfrm>
            <a:off x="100359" y="2861588"/>
            <a:ext cx="1310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Exponential</a:t>
            </a:r>
            <a:r>
              <a:rPr lang="it-IT" dirty="0"/>
              <a:t> </a:t>
            </a:r>
            <a:r>
              <a:rPr lang="it-IT" dirty="0" err="1"/>
              <a:t>interarrival</a:t>
            </a:r>
            <a:endParaRPr lang="it-IT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27F6732D-CDCA-C84E-A5D7-A2C94CF27AC8}"/>
              </a:ext>
            </a:extLst>
          </p:cNvPr>
          <p:cNvSpPr txBox="1"/>
          <p:nvPr/>
        </p:nvSpPr>
        <p:spPr>
          <a:xfrm>
            <a:off x="133813" y="3876614"/>
            <a:ext cx="133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Burst</a:t>
            </a:r>
            <a:r>
              <a:rPr lang="it-IT" dirty="0"/>
              <a:t> </a:t>
            </a:r>
            <a:r>
              <a:rPr lang="it-IT" dirty="0" err="1"/>
              <a:t>arrival</a:t>
            </a:r>
            <a:endParaRPr lang="it-IT" dirty="0"/>
          </a:p>
        </p:txBody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5D51103D-2AF2-9442-9392-E840C9731EC0}"/>
              </a:ext>
            </a:extLst>
          </p:cNvPr>
          <p:cNvCxnSpPr>
            <a:stCxn id="37" idx="3"/>
          </p:cNvCxnSpPr>
          <p:nvPr/>
        </p:nvCxnSpPr>
        <p:spPr>
          <a:xfrm flipV="1">
            <a:off x="1410621" y="3184753"/>
            <a:ext cx="4739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454E433-FC0A-1243-A7B6-8FD4E71DA438}"/>
              </a:ext>
            </a:extLst>
          </p:cNvPr>
          <p:cNvSpPr txBox="1"/>
          <p:nvPr/>
        </p:nvSpPr>
        <p:spPr>
          <a:xfrm>
            <a:off x="1957960" y="2873808"/>
            <a:ext cx="240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exponential</a:t>
            </a:r>
            <a:r>
              <a:rPr lang="it-IT" dirty="0"/>
              <a:t>(</a:t>
            </a:r>
            <a:r>
              <a:rPr lang="it-IT" dirty="0" err="1"/>
              <a:t>mean,rng</a:t>
            </a:r>
            <a:r>
              <a:rPr lang="it-IT" dirty="0"/>
              <a:t>)</a:t>
            </a:r>
          </a:p>
          <a:p>
            <a:r>
              <a:rPr lang="it-IT" dirty="0" err="1"/>
              <a:t>rng</a:t>
            </a:r>
            <a:r>
              <a:rPr lang="it-IT" dirty="0"/>
              <a:t> = 2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F4517B28-2116-4945-A28D-02504E8DE1D4}"/>
              </a:ext>
            </a:extLst>
          </p:cNvPr>
          <p:cNvCxnSpPr>
            <a:stCxn id="38" idx="3"/>
          </p:cNvCxnSpPr>
          <p:nvPr/>
        </p:nvCxnSpPr>
        <p:spPr>
          <a:xfrm flipV="1">
            <a:off x="1470099" y="4059044"/>
            <a:ext cx="487861" cy="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0BAD4A13-2C67-6949-9791-F3ADFEEFDC21}"/>
              </a:ext>
            </a:extLst>
          </p:cNvPr>
          <p:cNvSpPr txBox="1"/>
          <p:nvPr/>
        </p:nvSpPr>
        <p:spPr>
          <a:xfrm>
            <a:off x="1957960" y="3791415"/>
            <a:ext cx="2167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geometric</a:t>
            </a:r>
            <a:r>
              <a:rPr lang="it-IT" dirty="0"/>
              <a:t>(</a:t>
            </a:r>
            <a:r>
              <a:rPr lang="it-IT" dirty="0" err="1"/>
              <a:t>p</a:t>
            </a:r>
            <a:r>
              <a:rPr lang="it-IT" dirty="0"/>
              <a:t>, </a:t>
            </a:r>
            <a:r>
              <a:rPr lang="it-IT" dirty="0" err="1"/>
              <a:t>rng</a:t>
            </a:r>
            <a:r>
              <a:rPr lang="it-IT" dirty="0"/>
              <a:t>)</a:t>
            </a:r>
          </a:p>
          <a:p>
            <a:r>
              <a:rPr lang="it-IT" dirty="0" err="1"/>
              <a:t>rng</a:t>
            </a:r>
            <a:r>
              <a:rPr lang="it-IT" dirty="0"/>
              <a:t> = 3</a:t>
            </a:r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7B4D427C-AEA3-D84C-8DD0-8B514EA67594}"/>
              </a:ext>
            </a:extLst>
          </p:cNvPr>
          <p:cNvCxnSpPr>
            <a:stCxn id="14" idx="2"/>
          </p:cNvCxnSpPr>
          <p:nvPr/>
        </p:nvCxnSpPr>
        <p:spPr>
          <a:xfrm flipH="1">
            <a:off x="708104" y="5262518"/>
            <a:ext cx="1" cy="40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4ACA0E18-2B1C-9541-91B5-170E17C69D9A}"/>
              </a:ext>
            </a:extLst>
          </p:cNvPr>
          <p:cNvSpPr txBox="1"/>
          <p:nvPr/>
        </p:nvSpPr>
        <p:spPr>
          <a:xfrm>
            <a:off x="167269" y="5698273"/>
            <a:ext cx="3523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Periodically decrements and check for the children’s threshold. If less than 0 </a:t>
            </a:r>
            <a:r>
              <a:rPr lang="it-IT" dirty="0" err="1"/>
              <a:t>drops</a:t>
            </a:r>
            <a:r>
              <a:rPr lang="it-IT" dirty="0"/>
              <a:t> the child. </a:t>
            </a:r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FF96F4E4-17C4-B147-83FB-96259A08E804}"/>
              </a:ext>
            </a:extLst>
          </p:cNvPr>
          <p:cNvCxnSpPr/>
          <p:nvPr/>
        </p:nvCxnSpPr>
        <p:spPr>
          <a:xfrm>
            <a:off x="3166946" y="4795025"/>
            <a:ext cx="604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B822FED5-9828-1C49-BA80-6B0548138419}"/>
              </a:ext>
            </a:extLst>
          </p:cNvPr>
          <p:cNvSpPr txBox="1"/>
          <p:nvPr/>
        </p:nvSpPr>
        <p:spPr>
          <a:xfrm>
            <a:off x="3770955" y="4609114"/>
            <a:ext cx="3477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Notify the owner for every event and receives commands from him with  </a:t>
            </a:r>
            <a:r>
              <a:rPr lang="en-US" dirty="0" err="1"/>
              <a:t>cMessage</a:t>
            </a:r>
            <a:endParaRPr lang="en-US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3F078930-758E-9841-9E1B-F79960519DE2}"/>
              </a:ext>
            </a:extLst>
          </p:cNvPr>
          <p:cNvSpPr txBox="1"/>
          <p:nvPr/>
        </p:nvSpPr>
        <p:spPr>
          <a:xfrm>
            <a:off x="5278213" y="1337579"/>
            <a:ext cx="197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OWNER MODULE</a:t>
            </a: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9CCBCD36-8615-0A4E-908F-CB74D0DF7DCF}"/>
              </a:ext>
            </a:extLst>
          </p:cNvPr>
          <p:cNvCxnSpPr>
            <a:cxnSpLocks/>
          </p:cNvCxnSpPr>
          <p:nvPr/>
        </p:nvCxnSpPr>
        <p:spPr>
          <a:xfrm>
            <a:off x="5703834" y="1706911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95167E1D-1DCA-234C-9F66-A5ECDEA2FEBA}"/>
              </a:ext>
            </a:extLst>
          </p:cNvPr>
          <p:cNvSpPr txBox="1"/>
          <p:nvPr/>
        </p:nvSpPr>
        <p:spPr>
          <a:xfrm>
            <a:off x="4737394" y="2122924"/>
            <a:ext cx="21335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the notification from the IN_MGR, decides whether to start a ride with a </a:t>
            </a:r>
            <a:r>
              <a:rPr lang="en-US" dirty="0" err="1"/>
              <a:t>cMessage</a:t>
            </a:r>
            <a:r>
              <a:rPr lang="en-US" dirty="0"/>
              <a:t> notification back to IN_MGR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F16EDF1E-B9A6-C74D-AFAD-BD4BC9730D24}"/>
              </a:ext>
            </a:extLst>
          </p:cNvPr>
          <p:cNvSpPr txBox="1"/>
          <p:nvPr/>
        </p:nvSpPr>
        <p:spPr>
          <a:xfrm>
            <a:off x="8610600" y="1351827"/>
            <a:ext cx="2133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Periodically</a:t>
            </a:r>
            <a:r>
              <a:rPr lang="it-IT" dirty="0"/>
              <a:t> </a:t>
            </a:r>
            <a:r>
              <a:rPr lang="it-IT" dirty="0" err="1"/>
              <a:t>collects</a:t>
            </a:r>
            <a:r>
              <a:rPr lang="it-IT" dirty="0"/>
              <a:t> the </a:t>
            </a:r>
            <a:r>
              <a:rPr lang="it-IT" dirty="0" err="1"/>
              <a:t>earning</a:t>
            </a:r>
            <a:r>
              <a:rPr lang="it-IT" dirty="0"/>
              <a:t> </a:t>
            </a:r>
            <a:r>
              <a:rPr lang="it-IT" dirty="0" err="1"/>
              <a:t>statistic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Money – </a:t>
            </a:r>
            <a:r>
              <a:rPr lang="it-IT" dirty="0" err="1"/>
              <a:t>lastmoney</a:t>
            </a:r>
            <a:endParaRPr lang="it-IT" dirty="0"/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59B0BF0-964E-7448-8C62-A4E51D13E7B1}"/>
              </a:ext>
            </a:extLst>
          </p:cNvPr>
          <p:cNvSpPr txBox="1"/>
          <p:nvPr/>
        </p:nvSpPr>
        <p:spPr>
          <a:xfrm>
            <a:off x="7154881" y="2910292"/>
            <a:ext cx="325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FACTORS</a:t>
            </a: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37D64AD7-FC4C-D34A-BF03-4192A3D577D6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8792693" y="3184753"/>
            <a:ext cx="16724" cy="936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2CDB97E4-97C5-AC4C-A1FE-E62860F5FBC3}"/>
              </a:ext>
            </a:extLst>
          </p:cNvPr>
          <p:cNvSpPr txBox="1"/>
          <p:nvPr/>
        </p:nvSpPr>
        <p:spPr>
          <a:xfrm>
            <a:off x="7248249" y="4121584"/>
            <a:ext cx="3088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seats</a:t>
            </a:r>
            <a:r>
              <a:rPr lang="it-IT" dirty="0"/>
              <a:t> (</a:t>
            </a:r>
            <a:r>
              <a:rPr lang="it-IT" dirty="0" err="1"/>
              <a:t>N</a:t>
            </a:r>
            <a:r>
              <a:rPr lang="it-IT" dirty="0"/>
              <a:t>) (</a:t>
            </a:r>
            <a:r>
              <a:rPr lang="it-IT" dirty="0" err="1"/>
              <a:t>N</a:t>
            </a:r>
            <a:r>
              <a:rPr lang="it-IT" dirty="0"/>
              <a:t>=10)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Ride time (T)  (T=5s)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Children’s</a:t>
            </a:r>
            <a:r>
              <a:rPr lang="it-IT" dirty="0"/>
              <a:t> </a:t>
            </a:r>
            <a:r>
              <a:rPr lang="it-IT" dirty="0" err="1"/>
              <a:t>Threshold</a:t>
            </a:r>
            <a:r>
              <a:rPr lang="it-IT" dirty="0"/>
              <a:t> (</a:t>
            </a:r>
            <a:r>
              <a:rPr lang="it-IT" dirty="0" err="1"/>
              <a:t>Q</a:t>
            </a:r>
            <a:r>
              <a:rPr lang="it-IT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Owner’s Threshold (th)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Interarrival</a:t>
            </a:r>
            <a:endParaRPr lang="it-IT" dirty="0"/>
          </a:p>
        </p:txBody>
      </p: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9F59B128-7183-7E4B-AB9A-8ABAAC9EE0C6}"/>
              </a:ext>
            </a:extLst>
          </p:cNvPr>
          <p:cNvCxnSpPr>
            <a:cxnSpLocks/>
          </p:cNvCxnSpPr>
          <p:nvPr/>
        </p:nvCxnSpPr>
        <p:spPr>
          <a:xfrm>
            <a:off x="7205106" y="1522245"/>
            <a:ext cx="1160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93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9435C5-0491-7843-8F89-F0C0113C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Validating</a:t>
            </a:r>
            <a:r>
              <a:rPr lang="it-IT" dirty="0"/>
              <a:t> the code and </a:t>
            </a:r>
            <a:r>
              <a:rPr lang="it-IT" dirty="0" err="1"/>
              <a:t>calibrating</a:t>
            </a:r>
            <a:r>
              <a:rPr lang="it-IT" dirty="0"/>
              <a:t> the simulator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ABF0EE-3F42-644D-9572-1DDC9D13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B9D6-EB26-8D46-A058-55A88FCC4102}" type="slidenum">
              <a:rPr lang="it-IT" smtClean="0"/>
              <a:t>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EDC9F8-7CE6-7D48-9848-6129274E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Merry Go Round - Performance Evaluation of Computer Systems and Networks</a:t>
            </a:r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7F610CC-A62D-944E-981B-EA6083B9F6C6}"/>
              </a:ext>
            </a:extLst>
          </p:cNvPr>
          <p:cNvSpPr txBox="1"/>
          <p:nvPr/>
        </p:nvSpPr>
        <p:spPr>
          <a:xfrm>
            <a:off x="1280462" y="1180821"/>
            <a:ext cx="143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VALIDATION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CA3A5991-117A-444A-8A7F-8DD97F07701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999716" y="1550153"/>
            <a:ext cx="0" cy="370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7B514BF-16C7-A348-9DAA-A9D218F17E3A}"/>
              </a:ext>
            </a:extLst>
          </p:cNvPr>
          <p:cNvSpPr txBox="1"/>
          <p:nvPr/>
        </p:nvSpPr>
        <p:spPr>
          <a:xfrm>
            <a:off x="628116" y="1920879"/>
            <a:ext cx="27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order to validate our code we put some «stress» values in the factors to check the behavior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2FD224D-6A75-D74E-83AC-9DF7998BC69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990425" y="3069455"/>
            <a:ext cx="0" cy="56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AEEB7ED-558F-474B-AC56-B5B55FBA9678}"/>
              </a:ext>
            </a:extLst>
          </p:cNvPr>
          <p:cNvSpPr txBox="1"/>
          <p:nvPr/>
        </p:nvSpPr>
        <p:spPr>
          <a:xfrm>
            <a:off x="739629" y="3634626"/>
            <a:ext cx="2501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Trial 1</a:t>
            </a:r>
            <a:r>
              <a:rPr lang="it-IT" dirty="0"/>
              <a:t>: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Trial 2</a:t>
            </a:r>
            <a:r>
              <a:rPr lang="it-IT" dirty="0"/>
              <a:t>: DROP-OUT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Trial 3</a:t>
            </a:r>
            <a:r>
              <a:rPr lang="it-IT" dirty="0"/>
              <a:t>: EVERY CHILDREN SERVED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9FFC385-1BFD-AB4D-88AF-257C44605696}"/>
              </a:ext>
            </a:extLst>
          </p:cNvPr>
          <p:cNvSpPr txBox="1"/>
          <p:nvPr/>
        </p:nvSpPr>
        <p:spPr>
          <a:xfrm>
            <a:off x="1042571" y="4874077"/>
            <a:ext cx="189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Money Collection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E0350FC-F376-EC43-B17F-B4D564486568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990425" y="5243409"/>
            <a:ext cx="0" cy="312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E352C3E-1045-3246-8347-8F2A04710470}"/>
              </a:ext>
            </a:extLst>
          </p:cNvPr>
          <p:cNvSpPr txBox="1"/>
          <p:nvPr/>
        </p:nvSpPr>
        <p:spPr>
          <a:xfrm>
            <a:off x="628116" y="5470970"/>
            <a:ext cx="2854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money = </a:t>
            </a:r>
            <a:r>
              <a:rPr lang="en-US" dirty="0" err="1"/>
              <a:t>generatedChild</a:t>
            </a:r>
            <a:r>
              <a:rPr lang="en-US" dirty="0"/>
              <a:t> – </a:t>
            </a:r>
            <a:r>
              <a:rPr lang="en-US" dirty="0" err="1"/>
              <a:t>childrenInTheQueue</a:t>
            </a:r>
            <a:r>
              <a:rPr lang="en-US" dirty="0"/>
              <a:t> – </a:t>
            </a:r>
            <a:r>
              <a:rPr lang="en-US" dirty="0" err="1"/>
              <a:t>childrenDropped</a:t>
            </a:r>
            <a:r>
              <a:rPr lang="en-US" dirty="0"/>
              <a:t> – </a:t>
            </a:r>
            <a:r>
              <a:rPr lang="en-US" dirty="0" err="1"/>
              <a:t>occupiedSits</a:t>
            </a:r>
            <a:r>
              <a:rPr lang="en-US" dirty="0"/>
              <a:t>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31FFD2F-080E-204B-8A8C-D5A96CC4E7E7}"/>
              </a:ext>
            </a:extLst>
          </p:cNvPr>
          <p:cNvSpPr txBox="1"/>
          <p:nvPr/>
        </p:nvSpPr>
        <p:spPr>
          <a:xfrm>
            <a:off x="4217915" y="1764382"/>
            <a:ext cx="2843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MEAN INTERARRIVAL TIME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BFFFF8AE-CC2C-404E-8064-B343235B6733}"/>
              </a:ext>
            </a:extLst>
          </p:cNvPr>
          <p:cNvCxnSpPr>
            <a:cxnSpLocks/>
          </p:cNvCxnSpPr>
          <p:nvPr/>
        </p:nvCxnSpPr>
        <p:spPr>
          <a:xfrm>
            <a:off x="5622968" y="2133714"/>
            <a:ext cx="0" cy="568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373189B-57D2-3844-B0F5-D142645A9623}"/>
              </a:ext>
            </a:extLst>
          </p:cNvPr>
          <p:cNvSpPr txBox="1"/>
          <p:nvPr/>
        </p:nvSpPr>
        <p:spPr>
          <a:xfrm>
            <a:off x="4446514" y="2757463"/>
            <a:ext cx="2386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Significant</a:t>
            </a:r>
            <a:r>
              <a:rPr lang="it-IT" dirty="0"/>
              <a:t> </a:t>
            </a:r>
            <a:r>
              <a:rPr lang="it-IT" dirty="0" err="1"/>
              <a:t>effect</a:t>
            </a:r>
            <a:r>
              <a:rPr lang="it-IT" dirty="0"/>
              <a:t> on the </a:t>
            </a:r>
            <a:r>
              <a:rPr lang="it-IT" dirty="0" err="1"/>
              <a:t>result</a:t>
            </a:r>
            <a:r>
              <a:rPr lang="it-IT" dirty="0"/>
              <a:t>. </a:t>
            </a:r>
          </a:p>
          <a:p>
            <a:pPr algn="ctr"/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region</a:t>
            </a:r>
            <a:r>
              <a:rPr lang="it-IT" dirty="0"/>
              <a:t> of </a:t>
            </a:r>
            <a:r>
              <a:rPr lang="it-IT" dirty="0" err="1"/>
              <a:t>interest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conditions</a:t>
            </a:r>
            <a:r>
              <a:rPr lang="it-IT" dirty="0"/>
              <a:t> </a:t>
            </a:r>
            <a:r>
              <a:rPr lang="it-IT" dirty="0" err="1"/>
              <a:t>holds</a:t>
            </a:r>
            <a:endParaRPr lang="it-IT" dirty="0"/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1D56F9BC-104E-9046-887D-B8BD807F978B}"/>
              </a:ext>
            </a:extLst>
          </p:cNvPr>
          <p:cNvCxnSpPr>
            <a:stCxn id="20" idx="2"/>
          </p:cNvCxnSpPr>
          <p:nvPr/>
        </p:nvCxnSpPr>
        <p:spPr>
          <a:xfrm flipH="1">
            <a:off x="5639694" y="4234791"/>
            <a:ext cx="1" cy="48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8">
            <a:extLst>
              <a:ext uri="{FF2B5EF4-FFF2-40B4-BE49-F238E27FC236}">
                <a16:creationId xmlns:a16="http://schemas.microsoft.com/office/drawing/2014/main" id="{DDA2F41D-3F3C-A84C-B33C-2E361E0356BA}"/>
              </a:ext>
            </a:extLst>
          </p:cNvPr>
          <p:cNvSpPr txBox="1"/>
          <p:nvPr/>
        </p:nvSpPr>
        <p:spPr>
          <a:xfrm>
            <a:off x="4088706" y="4697146"/>
            <a:ext cx="3101975" cy="34798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Mean interarrival * Sit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~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ride_time</a:t>
            </a:r>
            <a:endParaRPr lang="it-IT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it-I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1C861A62-CDEF-3947-902B-D38A8FB62FC2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5639694" y="5045126"/>
            <a:ext cx="0" cy="35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83ED9C4-D4AF-6745-9196-A80F692E0523}"/>
              </a:ext>
            </a:extLst>
          </p:cNvPr>
          <p:cNvSpPr txBox="1"/>
          <p:nvPr/>
        </p:nvSpPr>
        <p:spPr>
          <a:xfrm>
            <a:off x="4088706" y="5350731"/>
            <a:ext cx="3452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Selecting</a:t>
            </a:r>
            <a:r>
              <a:rPr lang="it-IT" dirty="0"/>
              <a:t> a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from 0,5, the </a:t>
            </a:r>
            <a:r>
              <a:rPr lang="it-IT" dirty="0" err="1"/>
              <a:t>result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regardless</a:t>
            </a:r>
            <a:r>
              <a:rPr lang="it-IT" dirty="0"/>
              <a:t> the </a:t>
            </a:r>
            <a:r>
              <a:rPr lang="it-IT" dirty="0" err="1"/>
              <a:t>variation</a:t>
            </a:r>
            <a:r>
              <a:rPr lang="it-IT" dirty="0"/>
              <a:t> of the </a:t>
            </a:r>
            <a:r>
              <a:rPr lang="it-IT" dirty="0" err="1"/>
              <a:t>factors</a:t>
            </a:r>
            <a:r>
              <a:rPr lang="it-IT" dirty="0"/>
              <a:t> 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38EFA63-A6C5-B946-8C17-CDD444F820BB}"/>
              </a:ext>
            </a:extLst>
          </p:cNvPr>
          <p:cNvSpPr txBox="1"/>
          <p:nvPr/>
        </p:nvSpPr>
        <p:spPr>
          <a:xfrm>
            <a:off x="8153400" y="1347641"/>
            <a:ext cx="238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TEST DEFINITION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EAA969D7-8D09-EC41-95E5-36976C208A42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9346581" y="1716973"/>
            <a:ext cx="1858" cy="40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7CFF1C3-DC37-A94B-AF26-09E5E8492AC5}"/>
              </a:ext>
            </a:extLst>
          </p:cNvPr>
          <p:cNvSpPr txBox="1"/>
          <p:nvPr/>
        </p:nvSpPr>
        <p:spPr>
          <a:xfrm>
            <a:off x="7900637" y="2094553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The </a:t>
            </a:r>
            <a:r>
              <a:rPr lang="it-IT" dirty="0" err="1"/>
              <a:t>purpose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mix «</a:t>
            </a:r>
            <a:r>
              <a:rPr lang="it-IT" dirty="0" err="1"/>
              <a:t>low</a:t>
            </a:r>
            <a:r>
              <a:rPr lang="it-IT" dirty="0"/>
              <a:t>» and «high» </a:t>
            </a:r>
            <a:r>
              <a:rPr lang="it-IT" dirty="0" err="1"/>
              <a:t>values</a:t>
            </a:r>
            <a:r>
              <a:rPr lang="it-IT" dirty="0"/>
              <a:t> of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Q</a:t>
            </a:r>
            <a:r>
              <a:rPr lang="it-IT" dirty="0"/>
              <a:t> and </a:t>
            </a:r>
            <a:r>
              <a:rPr lang="it-IT" dirty="0" err="1"/>
              <a:t>owner’s</a:t>
            </a:r>
            <a:r>
              <a:rPr lang="it-IT" dirty="0"/>
              <a:t> </a:t>
            </a:r>
            <a:r>
              <a:rPr lang="it-IT" dirty="0" err="1"/>
              <a:t>threshold</a:t>
            </a:r>
            <a:r>
              <a:rPr lang="it-IT" dirty="0"/>
              <a:t> to compare the </a:t>
            </a:r>
            <a:r>
              <a:rPr lang="it-IT" dirty="0" err="1"/>
              <a:t>contribution</a:t>
            </a:r>
            <a:r>
              <a:rPr lang="it-IT" dirty="0"/>
              <a:t> of the </a:t>
            </a:r>
            <a:r>
              <a:rPr lang="it-IT" dirty="0" err="1"/>
              <a:t>factors</a:t>
            </a:r>
            <a:r>
              <a:rPr lang="it-IT" dirty="0"/>
              <a:t> in the model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D337F906-1D1F-014D-9BA3-36C357DACB26}"/>
              </a:ext>
            </a:extLst>
          </p:cNvPr>
          <p:cNvCxnSpPr>
            <a:cxnSpLocks/>
          </p:cNvCxnSpPr>
          <p:nvPr/>
        </p:nvCxnSpPr>
        <p:spPr>
          <a:xfrm>
            <a:off x="9346580" y="3930308"/>
            <a:ext cx="0" cy="5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476" y="4462812"/>
            <a:ext cx="2668361" cy="170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4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50C3B6-397E-ED46-B25D-7F84186D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Calibrating</a:t>
            </a:r>
            <a:r>
              <a:rPr lang="it-IT" dirty="0"/>
              <a:t> the simulator (2)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6EEFED5-6B26-F146-A247-2F5EEC9A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B9D6-EB26-8D46-A058-55A88FCC4102}" type="slidenum">
              <a:rPr lang="it-IT" smtClean="0"/>
              <a:t>6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13CFBB-AC5B-8947-9BAA-03413061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Merry Go Round - Performance Evaluation of Computer Systems and Networks</a:t>
            </a:r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BD15843-9ADC-B049-A5E2-70DCF37809CA}"/>
              </a:ext>
            </a:extLst>
          </p:cNvPr>
          <p:cNvSpPr txBox="1"/>
          <p:nvPr/>
        </p:nvSpPr>
        <p:spPr>
          <a:xfrm>
            <a:off x="1663392" y="1690688"/>
            <a:ext cx="237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DURATION SELECTION</a:t>
            </a:r>
          </a:p>
        </p:txBody>
      </p:sp>
      <p:pic>
        <p:nvPicPr>
          <p:cNvPr id="10" name="Immagine 9" descr="Immagine che contiene testo&#10;&#10;&#10;&#10;Descrizione generata automaticamente">
            <a:extLst>
              <a:ext uri="{FF2B5EF4-FFF2-40B4-BE49-F238E27FC236}">
                <a16:creationId xmlns:a16="http://schemas.microsoft.com/office/drawing/2014/main" id="{1E604D22-4B4F-984F-BB0D-706707D9F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94" y="2066874"/>
            <a:ext cx="5352325" cy="2560882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0157486-176D-7448-9439-CBE0085A35F9}"/>
              </a:ext>
            </a:extLst>
          </p:cNvPr>
          <p:cNvSpPr txBox="1"/>
          <p:nvPr/>
        </p:nvSpPr>
        <p:spPr>
          <a:xfrm>
            <a:off x="8153400" y="1690688"/>
            <a:ext cx="330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WARMUP PERIOD</a:t>
            </a:r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FF5CF847-6A00-1E49-B32E-C6E1CE6DFE5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07783" y="2066874"/>
            <a:ext cx="5946324" cy="256088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A7EF27F-942E-E642-BC98-3EE44520D231}"/>
              </a:ext>
            </a:extLst>
          </p:cNvPr>
          <p:cNvSpPr txBox="1"/>
          <p:nvPr/>
        </p:nvSpPr>
        <p:spPr>
          <a:xfrm>
            <a:off x="602166" y="4705815"/>
            <a:ext cx="5062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Computed</a:t>
            </a:r>
            <a:r>
              <a:rPr lang="it-IT" dirty="0"/>
              <a:t> sample </a:t>
            </a:r>
            <a:r>
              <a:rPr lang="it-IT" dirty="0" err="1"/>
              <a:t>mean</a:t>
            </a:r>
            <a:r>
              <a:rPr lang="it-IT" dirty="0"/>
              <a:t> and </a:t>
            </a:r>
            <a:r>
              <a:rPr lang="it-IT" dirty="0" err="1"/>
              <a:t>variance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test</a:t>
            </a:r>
          </a:p>
          <a:p>
            <a:r>
              <a:rPr lang="it-IT" dirty="0"/>
              <a:t>Test 1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shows the large </a:t>
            </a:r>
            <a:r>
              <a:rPr lang="it-IT" dirty="0" err="1"/>
              <a:t>variation</a:t>
            </a:r>
            <a:r>
              <a:rPr lang="it-IT" dirty="0"/>
              <a:t> in the </a:t>
            </a:r>
            <a:r>
              <a:rPr lang="it-IT" dirty="0" err="1"/>
              <a:t>result</a:t>
            </a:r>
            <a:r>
              <a:rPr lang="it-IT" dirty="0"/>
              <a:t>.</a:t>
            </a:r>
          </a:p>
          <a:p>
            <a:r>
              <a:rPr lang="it-IT" dirty="0"/>
              <a:t>From the above table the best duration </a:t>
            </a:r>
            <a:r>
              <a:rPr lang="it-IT" dirty="0" err="1"/>
              <a:t>is</a:t>
            </a:r>
            <a:r>
              <a:rPr lang="it-IT" dirty="0"/>
              <a:t> 75000s because it has the least value for the variance and similar CI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91573EE-68A9-8743-81D0-DA3404DDB9D1}"/>
              </a:ext>
            </a:extLst>
          </p:cNvPr>
          <p:cNvSpPr txBox="1"/>
          <p:nvPr/>
        </p:nvSpPr>
        <p:spPr>
          <a:xfrm>
            <a:off x="6096000" y="4800963"/>
            <a:ext cx="55867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above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plot for the Test 1 case.</a:t>
            </a:r>
          </a:p>
          <a:p>
            <a:r>
              <a:rPr lang="it-IT" dirty="0"/>
              <a:t>Values tends to get close to the aggregate in 15.000s, we select for safety 20.000s as warmup period.</a:t>
            </a:r>
          </a:p>
          <a:p>
            <a:r>
              <a:rPr lang="it-IT" dirty="0"/>
              <a:t>Adding 75.000s duration we select a total duration of </a:t>
            </a:r>
            <a:r>
              <a:rPr lang="it-IT" b="1" dirty="0"/>
              <a:t>95.000s</a:t>
            </a:r>
          </a:p>
        </p:txBody>
      </p:sp>
    </p:spTree>
    <p:extLst>
      <p:ext uri="{BB962C8B-B14F-4D97-AF65-F5344CB8AC3E}">
        <p14:creationId xmlns:p14="http://schemas.microsoft.com/office/powerpoint/2010/main" val="265238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693022-2967-D445-BA77-69559E3F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Exponential</a:t>
            </a:r>
            <a:r>
              <a:rPr lang="it-IT" dirty="0"/>
              <a:t> </a:t>
            </a:r>
            <a:r>
              <a:rPr lang="it-IT" dirty="0" err="1"/>
              <a:t>Interarrival</a:t>
            </a:r>
            <a:r>
              <a:rPr lang="it-IT" dirty="0"/>
              <a:t> Analysis (1)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949BCB-20DB-3B4B-B534-F0A73222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B9D6-EB26-8D46-A058-55A88FCC4102}" type="slidenum">
              <a:rPr lang="it-IT" smtClean="0"/>
              <a:t>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E681E9-C447-9944-A19C-BDAF4C2E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Merry Go Round - Performance Evaluation of Computer Systems and Networks</a:t>
            </a:r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415F422-A5E2-2E42-9AD6-0E6C28196BEC}"/>
              </a:ext>
            </a:extLst>
          </p:cNvPr>
          <p:cNvSpPr txBox="1"/>
          <p:nvPr/>
        </p:nvSpPr>
        <p:spPr>
          <a:xfrm>
            <a:off x="1137277" y="1604551"/>
            <a:ext cx="325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Data </a:t>
            </a:r>
            <a:r>
              <a:rPr lang="it-IT" dirty="0" err="1"/>
              <a:t>collection</a:t>
            </a:r>
            <a:r>
              <a:rPr lang="it-IT" dirty="0"/>
              <a:t> for the </a:t>
            </a:r>
            <a:r>
              <a:rPr lang="it-IT" dirty="0" err="1"/>
              <a:t>earning</a:t>
            </a:r>
            <a:r>
              <a:rPr lang="it-IT" dirty="0"/>
              <a:t> per </a:t>
            </a:r>
            <a:r>
              <a:rPr lang="it-IT" dirty="0" err="1"/>
              <a:t>unit</a:t>
            </a:r>
            <a:r>
              <a:rPr lang="it-IT" dirty="0"/>
              <a:t> of time for </a:t>
            </a:r>
            <a:r>
              <a:rPr lang="it-IT" dirty="0" err="1"/>
              <a:t>every</a:t>
            </a:r>
            <a:r>
              <a:rPr lang="it-IT" dirty="0"/>
              <a:t> test with 8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RunIDs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E463504-CAEA-5F42-AA10-484F4BF31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77" y="2597732"/>
            <a:ext cx="3442970" cy="327364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8BCD2A3-6C19-0C49-896C-D7D924C78CFD}"/>
              </a:ext>
            </a:extLst>
          </p:cNvPr>
          <p:cNvSpPr txBox="1"/>
          <p:nvPr/>
        </p:nvSpPr>
        <p:spPr>
          <a:xfrm>
            <a:off x="6530323" y="1550853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Impact </a:t>
            </a:r>
            <a:r>
              <a:rPr lang="it-IT" dirty="0" err="1"/>
              <a:t>analysis</a:t>
            </a:r>
            <a:r>
              <a:rPr lang="it-IT" dirty="0"/>
              <a:t> of </a:t>
            </a:r>
            <a:r>
              <a:rPr lang="it-IT" dirty="0" err="1"/>
              <a:t>changing</a:t>
            </a:r>
            <a:r>
              <a:rPr lang="it-IT" dirty="0"/>
              <a:t> the </a:t>
            </a:r>
            <a:r>
              <a:rPr lang="it-IT" dirty="0" err="1"/>
              <a:t>owner</a:t>
            </a:r>
            <a:r>
              <a:rPr lang="it-IT" dirty="0"/>
              <a:t> minimum </a:t>
            </a:r>
            <a:r>
              <a:rPr lang="it-IT" dirty="0" err="1"/>
              <a:t>sit</a:t>
            </a:r>
            <a:r>
              <a:rPr lang="it-IT" dirty="0"/>
              <a:t> and </a:t>
            </a:r>
            <a:r>
              <a:rPr lang="it-IT" dirty="0" err="1"/>
              <a:t>child</a:t>
            </a:r>
            <a:r>
              <a:rPr lang="it-IT" dirty="0"/>
              <a:t> </a:t>
            </a:r>
            <a:r>
              <a:rPr lang="it-IT" dirty="0" err="1"/>
              <a:t>min</a:t>
            </a:r>
            <a:r>
              <a:rPr lang="it-IT" dirty="0"/>
              <a:t> </a:t>
            </a:r>
            <a:r>
              <a:rPr lang="it-IT" dirty="0" err="1"/>
              <a:t>patience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and the </a:t>
            </a:r>
            <a:r>
              <a:rPr lang="it-IT" dirty="0" err="1"/>
              <a:t>interplay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two</a:t>
            </a:r>
            <a:endParaRPr lang="it-IT" dirty="0"/>
          </a:p>
        </p:txBody>
      </p:sp>
      <p:pic>
        <p:nvPicPr>
          <p:cNvPr id="11" name="Immagine 10" descr="Immagine che contiene screenshot&#10;&#10;&#10;&#10;Descrizione generata automaticamente">
            <a:extLst>
              <a:ext uri="{FF2B5EF4-FFF2-40B4-BE49-F238E27FC236}">
                <a16:creationId xmlns:a16="http://schemas.microsoft.com/office/drawing/2014/main" id="{3490509B-5614-2E49-A6B7-B2FA44DB6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113" y="2578697"/>
            <a:ext cx="2962910" cy="105876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F9F86ED9-EFA2-A447-ADB4-4C145E2B1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060" y="3671751"/>
            <a:ext cx="4483063" cy="175387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16FDE6E-4566-8946-9DB2-3682353C893C}"/>
              </a:ext>
            </a:extLst>
          </p:cNvPr>
          <p:cNvSpPr txBox="1"/>
          <p:nvPr/>
        </p:nvSpPr>
        <p:spPr>
          <a:xfrm>
            <a:off x="4936160" y="5409711"/>
            <a:ext cx="685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90% of the increase due to children patience and the owner minimum sit threshold is nearly equal to the combine effect of both factors witch is 5%. The –ve @-0.16 indicates decremental effect.</a:t>
            </a:r>
          </a:p>
        </p:txBody>
      </p:sp>
    </p:spTree>
    <p:extLst>
      <p:ext uri="{BB962C8B-B14F-4D97-AF65-F5344CB8AC3E}">
        <p14:creationId xmlns:p14="http://schemas.microsoft.com/office/powerpoint/2010/main" val="3151140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86F790-0B21-E941-B31D-E4052EDE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/>
              <a:t>Exponential InterArrival Analysis (2)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814DF4-CF37-DB40-87B4-5F6D0FF9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532B9D6-EB26-8D46-A058-55A88FCC4102}" type="slidenum">
              <a:rPr lang="it-IT" smtClean="0"/>
              <a:t>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B5643A-BAFD-4D41-9DA3-760C9971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"/>
              <a:t>Merry Go Round - Performance Evaluation of Computer Systems and Networks</a:t>
            </a:r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3D191BF-1957-D543-A619-8F5AA375C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521" y="1791732"/>
            <a:ext cx="4943279" cy="274797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65A7435-21F5-9349-BE63-5950E6041CB1}"/>
              </a:ext>
            </a:extLst>
          </p:cNvPr>
          <p:cNvSpPr txBox="1"/>
          <p:nvPr/>
        </p:nvSpPr>
        <p:spPr>
          <a:xfrm>
            <a:off x="2661920" y="1422400"/>
            <a:ext cx="69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Plots for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of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children’s</a:t>
            </a:r>
            <a:r>
              <a:rPr lang="it-IT" dirty="0"/>
              <a:t> </a:t>
            </a:r>
            <a:r>
              <a:rPr lang="it-IT" dirty="0" err="1"/>
              <a:t>patience</a:t>
            </a:r>
            <a:r>
              <a:rPr lang="it-IT" dirty="0"/>
              <a:t> and </a:t>
            </a:r>
            <a:r>
              <a:rPr lang="it-IT" dirty="0" err="1"/>
              <a:t>owner’s</a:t>
            </a:r>
            <a:r>
              <a:rPr lang="it-IT" dirty="0"/>
              <a:t> </a:t>
            </a:r>
            <a:r>
              <a:rPr lang="it-IT" dirty="0" err="1"/>
              <a:t>threshold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6D37231-7B58-0C43-8724-0F132D309C38}"/>
              </a:ext>
            </a:extLst>
          </p:cNvPr>
          <p:cNvSpPr txBox="1"/>
          <p:nvPr/>
        </p:nvSpPr>
        <p:spPr>
          <a:xfrm>
            <a:off x="838200" y="4618335"/>
            <a:ext cx="145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High </a:t>
            </a:r>
            <a:r>
              <a:rPr lang="it-IT" b="1" dirty="0" err="1"/>
              <a:t>children</a:t>
            </a:r>
            <a:r>
              <a:rPr lang="it-IT" b="1" dirty="0"/>
              <a:t> </a:t>
            </a:r>
            <a:r>
              <a:rPr lang="it-IT" b="1" dirty="0" err="1"/>
              <a:t>patience</a:t>
            </a:r>
            <a:endParaRPr lang="it-IT" b="1" dirty="0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8F2545E-2C72-9C47-8EFA-2AABF9B6921C}"/>
              </a:ext>
            </a:extLst>
          </p:cNvPr>
          <p:cNvCxnSpPr>
            <a:cxnSpLocks/>
          </p:cNvCxnSpPr>
          <p:nvPr/>
        </p:nvCxnSpPr>
        <p:spPr>
          <a:xfrm>
            <a:off x="2296160" y="4941500"/>
            <a:ext cx="792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D27DB25-5B74-D94B-B2DB-A4DD318261D0}"/>
              </a:ext>
            </a:extLst>
          </p:cNvPr>
          <p:cNvSpPr txBox="1"/>
          <p:nvPr/>
        </p:nvSpPr>
        <p:spPr>
          <a:xfrm>
            <a:off x="3088640" y="4618335"/>
            <a:ext cx="2651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Impact of the </a:t>
            </a:r>
            <a:r>
              <a:rPr lang="it-IT" dirty="0" err="1"/>
              <a:t>owner</a:t>
            </a:r>
            <a:r>
              <a:rPr lang="it-IT" dirty="0"/>
              <a:t> with </a:t>
            </a:r>
            <a:r>
              <a:rPr lang="it-IT" dirty="0" err="1"/>
              <a:t>his</a:t>
            </a:r>
            <a:r>
              <a:rPr lang="it-IT" dirty="0"/>
              <a:t> </a:t>
            </a:r>
            <a:r>
              <a:rPr lang="it-IT" dirty="0" err="1"/>
              <a:t>threshold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insignificant</a:t>
            </a:r>
            <a:r>
              <a:rPr lang="it-IT" dirty="0"/>
              <a:t> </a:t>
            </a:r>
            <a:r>
              <a:rPr lang="it-IT" dirty="0" err="1"/>
              <a:t>effect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8B4D0B8-86A2-394E-979C-5EDA7E075A1D}"/>
              </a:ext>
            </a:extLst>
          </p:cNvPr>
          <p:cNvSpPr txBox="1"/>
          <p:nvPr/>
        </p:nvSpPr>
        <p:spPr>
          <a:xfrm>
            <a:off x="838200" y="5541665"/>
            <a:ext cx="145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Low</a:t>
            </a:r>
            <a:r>
              <a:rPr lang="it-IT" b="1" dirty="0"/>
              <a:t> </a:t>
            </a:r>
            <a:r>
              <a:rPr lang="it-IT" b="1" dirty="0" err="1"/>
              <a:t>children</a:t>
            </a:r>
            <a:r>
              <a:rPr lang="it-IT" b="1" dirty="0"/>
              <a:t> </a:t>
            </a:r>
            <a:r>
              <a:rPr lang="it-IT" b="1" dirty="0" err="1"/>
              <a:t>patience</a:t>
            </a:r>
            <a:endParaRPr lang="it-IT" b="1" dirty="0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01AEAAED-B8EE-3B41-BEA0-74EA6C55219F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296160" y="5864831"/>
            <a:ext cx="792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B25E7D4-44E3-3244-A474-16774EF5FDA1}"/>
              </a:ext>
            </a:extLst>
          </p:cNvPr>
          <p:cNvSpPr txBox="1"/>
          <p:nvPr/>
        </p:nvSpPr>
        <p:spPr>
          <a:xfrm>
            <a:off x="3088640" y="5541665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earning</a:t>
            </a:r>
            <a:r>
              <a:rPr lang="it-IT" dirty="0"/>
              <a:t> can be </a:t>
            </a:r>
            <a:r>
              <a:rPr lang="it-IT" dirty="0" err="1"/>
              <a:t>kept</a:t>
            </a:r>
            <a:r>
              <a:rPr lang="it-IT" dirty="0"/>
              <a:t> high by </a:t>
            </a:r>
            <a:r>
              <a:rPr lang="it-IT" dirty="0" err="1"/>
              <a:t>decreasing</a:t>
            </a:r>
            <a:r>
              <a:rPr lang="it-IT" dirty="0"/>
              <a:t> the </a:t>
            </a:r>
            <a:r>
              <a:rPr lang="it-IT" dirty="0" err="1"/>
              <a:t>min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threshold</a:t>
            </a:r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76F9D09-A75C-524B-B2DF-F2E0EACC26B5}"/>
              </a:ext>
            </a:extLst>
          </p:cNvPr>
          <p:cNvSpPr txBox="1"/>
          <p:nvPr/>
        </p:nvSpPr>
        <p:spPr>
          <a:xfrm>
            <a:off x="6410521" y="4618335"/>
            <a:ext cx="1427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Earning</a:t>
            </a:r>
            <a:r>
              <a:rPr lang="it-IT" b="1" dirty="0"/>
              <a:t> </a:t>
            </a:r>
            <a:r>
              <a:rPr lang="it-IT" b="1" dirty="0" err="1"/>
              <a:t>almost</a:t>
            </a:r>
            <a:r>
              <a:rPr lang="it-IT" b="1" dirty="0"/>
              <a:t> </a:t>
            </a:r>
            <a:r>
              <a:rPr lang="it-IT" b="1" dirty="0" err="1"/>
              <a:t>equal</a:t>
            </a:r>
            <a:endParaRPr lang="it-IT" b="1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528FE89-4E4C-E94F-B6F8-B3937B3CF853}"/>
              </a:ext>
            </a:extLst>
          </p:cNvPr>
          <p:cNvSpPr txBox="1"/>
          <p:nvPr/>
        </p:nvSpPr>
        <p:spPr>
          <a:xfrm>
            <a:off x="6410521" y="5435600"/>
            <a:ext cx="1318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Earning</a:t>
            </a:r>
            <a:r>
              <a:rPr lang="it-IT" b="1" dirty="0"/>
              <a:t> </a:t>
            </a:r>
            <a:r>
              <a:rPr lang="it-IT" b="1" dirty="0" err="1"/>
              <a:t>diverges</a:t>
            </a:r>
            <a:endParaRPr lang="it-IT" b="1" dirty="0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7E68A24-94A6-104E-8844-70FC79D5F3BE}"/>
              </a:ext>
            </a:extLst>
          </p:cNvPr>
          <p:cNvCxnSpPr>
            <a:stCxn id="23" idx="3"/>
          </p:cNvCxnSpPr>
          <p:nvPr/>
        </p:nvCxnSpPr>
        <p:spPr>
          <a:xfrm flipV="1">
            <a:off x="7837714" y="4941500"/>
            <a:ext cx="6887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391E45E2-6859-EB4E-998D-4EFC4DB2829A}"/>
              </a:ext>
            </a:extLst>
          </p:cNvPr>
          <p:cNvCxnSpPr>
            <a:cxnSpLocks/>
          </p:cNvCxnSpPr>
          <p:nvPr/>
        </p:nvCxnSpPr>
        <p:spPr>
          <a:xfrm>
            <a:off x="7765473" y="5756186"/>
            <a:ext cx="7610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3814319D-D0A6-694D-81FA-D16B3B56E6A1}"/>
              </a:ext>
            </a:extLst>
          </p:cNvPr>
          <p:cNvSpPr txBox="1"/>
          <p:nvPr/>
        </p:nvSpPr>
        <p:spPr>
          <a:xfrm>
            <a:off x="8610600" y="4618335"/>
            <a:ext cx="2623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Minum</a:t>
            </a:r>
            <a:r>
              <a:rPr lang="it-IT" dirty="0"/>
              <a:t> </a:t>
            </a:r>
            <a:r>
              <a:rPr lang="it-IT" dirty="0" err="1"/>
              <a:t>patience</a:t>
            </a:r>
            <a:r>
              <a:rPr lang="it-IT" dirty="0"/>
              <a:t> of 10 </a:t>
            </a:r>
            <a:r>
              <a:rPr lang="it-IT" dirty="0" err="1"/>
              <a:t>seconds</a:t>
            </a:r>
            <a:endParaRPr lang="it-IT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F0F29D5-A57A-9E4D-9210-C88353A2BD22}"/>
              </a:ext>
            </a:extLst>
          </p:cNvPr>
          <p:cNvSpPr txBox="1"/>
          <p:nvPr/>
        </p:nvSpPr>
        <p:spPr>
          <a:xfrm>
            <a:off x="8610599" y="5435600"/>
            <a:ext cx="2623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patience goes down from 10s to 2s, low th decreases wiht small rate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39" y="1767570"/>
            <a:ext cx="5050905" cy="276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FCEBCB-AA7F-A54A-831F-10A0D742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Burst</a:t>
            </a:r>
            <a:r>
              <a:rPr lang="it-IT" dirty="0"/>
              <a:t> </a:t>
            </a:r>
            <a:r>
              <a:rPr lang="it-IT" dirty="0" err="1"/>
              <a:t>InterArrival</a:t>
            </a:r>
            <a:r>
              <a:rPr lang="it-IT" dirty="0"/>
              <a:t> Analysis (1)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B984A5-DD83-B24B-BF17-25A7C237F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B9D6-EB26-8D46-A058-55A88FCC4102}" type="slidenum">
              <a:rPr lang="it-IT" smtClean="0"/>
              <a:t>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2DB788-B035-7E4E-BC79-862015D6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Merry Go Round - Performance Evaluation of Computer Systems and Networks</a:t>
            </a:r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C3689F0-60E0-6B42-9099-DD113E7E3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82" y="2256528"/>
            <a:ext cx="3990732" cy="374773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0507128-AD86-C949-9D7E-B3843CA27301}"/>
              </a:ext>
            </a:extLst>
          </p:cNvPr>
          <p:cNvSpPr txBox="1"/>
          <p:nvPr/>
        </p:nvSpPr>
        <p:spPr>
          <a:xfrm>
            <a:off x="974482" y="1333198"/>
            <a:ext cx="3835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Given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load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exponential</a:t>
            </a:r>
            <a:r>
              <a:rPr lang="it-IT" dirty="0"/>
              <a:t> case.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collected</a:t>
            </a:r>
            <a:r>
              <a:rPr lang="it-IT" dirty="0"/>
              <a:t> the </a:t>
            </a:r>
            <a:r>
              <a:rPr lang="it-IT" dirty="0" err="1"/>
              <a:t>statistic</a:t>
            </a:r>
            <a:r>
              <a:rPr lang="it-IT" dirty="0"/>
              <a:t> for the </a:t>
            </a:r>
            <a:r>
              <a:rPr lang="it-IT" dirty="0" err="1"/>
              <a:t>same</a:t>
            </a:r>
            <a:r>
              <a:rPr lang="it-IT" dirty="0"/>
              <a:t> 4 </a:t>
            </a:r>
            <a:r>
              <a:rPr lang="it-IT" dirty="0" err="1"/>
              <a:t>tests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before</a:t>
            </a: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EEC64C2-0E09-D547-BB18-21C6D2DFB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945" y="2256528"/>
            <a:ext cx="4920909" cy="3289331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7B96E54-D3F5-4641-A3A7-4BC3BCB83514}"/>
              </a:ext>
            </a:extLst>
          </p:cNvPr>
          <p:cNvSpPr txBox="1"/>
          <p:nvPr/>
        </p:nvSpPr>
        <p:spPr>
          <a:xfrm>
            <a:off x="5692945" y="1389618"/>
            <a:ext cx="4543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Impact </a:t>
            </a:r>
            <a:r>
              <a:rPr lang="it-IT" dirty="0" err="1"/>
              <a:t>analysis</a:t>
            </a:r>
            <a:r>
              <a:rPr lang="it-IT" dirty="0"/>
              <a:t> of </a:t>
            </a:r>
            <a:r>
              <a:rPr lang="it-IT" dirty="0" err="1"/>
              <a:t>changing</a:t>
            </a:r>
            <a:r>
              <a:rPr lang="it-IT" dirty="0"/>
              <a:t> the </a:t>
            </a:r>
            <a:r>
              <a:rPr lang="it-IT" dirty="0" err="1"/>
              <a:t>owner’s</a:t>
            </a:r>
            <a:r>
              <a:rPr lang="it-IT" dirty="0"/>
              <a:t> minimum </a:t>
            </a:r>
            <a:r>
              <a:rPr lang="it-IT" dirty="0" err="1"/>
              <a:t>sit</a:t>
            </a:r>
            <a:r>
              <a:rPr lang="it-IT" dirty="0"/>
              <a:t> and </a:t>
            </a:r>
            <a:r>
              <a:rPr lang="it-IT" dirty="0" err="1"/>
              <a:t>child’s</a:t>
            </a:r>
            <a:r>
              <a:rPr lang="it-IT" dirty="0"/>
              <a:t> </a:t>
            </a:r>
            <a:r>
              <a:rPr lang="it-IT" dirty="0" err="1"/>
              <a:t>min</a:t>
            </a:r>
            <a:r>
              <a:rPr lang="it-IT" dirty="0"/>
              <a:t> </a:t>
            </a:r>
            <a:r>
              <a:rPr lang="it-IT" dirty="0" err="1"/>
              <a:t>patience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and the </a:t>
            </a:r>
            <a:r>
              <a:rPr lang="it-IT" dirty="0" err="1"/>
              <a:t>interplay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two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E3E90CF-7C18-4642-8A91-FC7BE4B4B35E}"/>
              </a:ext>
            </a:extLst>
          </p:cNvPr>
          <p:cNvSpPr txBox="1"/>
          <p:nvPr/>
        </p:nvSpPr>
        <p:spPr>
          <a:xfrm>
            <a:off x="5089236" y="5468382"/>
            <a:ext cx="6264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97% of the variation is due to children patience and the owner’s threshold has a 1,3% impact, similar to the combined factors. Also the –ve @-0.07 </a:t>
            </a:r>
            <a:r>
              <a:rPr lang="it-IT" dirty="0" err="1"/>
              <a:t>indicates</a:t>
            </a:r>
            <a:r>
              <a:rPr lang="it-IT" dirty="0"/>
              <a:t> opposite effect</a:t>
            </a:r>
          </a:p>
        </p:txBody>
      </p:sp>
    </p:spTree>
    <p:extLst>
      <p:ext uri="{BB962C8B-B14F-4D97-AF65-F5344CB8AC3E}">
        <p14:creationId xmlns:p14="http://schemas.microsoft.com/office/powerpoint/2010/main" val="3076647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1080</Words>
  <Application>Microsoft Office PowerPoint</Application>
  <PresentationFormat>Widescreen</PresentationFormat>
  <Paragraphs>137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Tema di Office</vt:lpstr>
      <vt:lpstr>Merry Go Round Project</vt:lpstr>
      <vt:lpstr>The Merry Go Round:  introduction of the problem</vt:lpstr>
      <vt:lpstr>Modelling in Omnet++</vt:lpstr>
      <vt:lpstr>Code analysis and factors definition</vt:lpstr>
      <vt:lpstr>Validating the code and calibrating the simulator</vt:lpstr>
      <vt:lpstr>Calibrating the simulator (2)</vt:lpstr>
      <vt:lpstr>Exponential Interarrival Analysis (1)</vt:lpstr>
      <vt:lpstr>Exponential InterArrival Analysis (2)</vt:lpstr>
      <vt:lpstr>Burst InterArrival Analysis (1)</vt:lpstr>
      <vt:lpstr>Burst InterArrival Analysis (2)</vt:lpstr>
      <vt:lpstr>Comparison and Conclusion</vt:lpstr>
      <vt:lpstr>End of the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Merry Go Round Project</dc:title>
  <dc:creator>LEONARDO FONTANELLI</dc:creator>
  <cp:lastModifiedBy>Bruk</cp:lastModifiedBy>
  <cp:revision>74</cp:revision>
  <dcterms:created xsi:type="dcterms:W3CDTF">2019-02-02T21:24:39Z</dcterms:created>
  <dcterms:modified xsi:type="dcterms:W3CDTF">2019-02-04T12:47:09Z</dcterms:modified>
</cp:coreProperties>
</file>