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292"/>
    <a:srgbClr val="A72A24"/>
    <a:srgbClr val="F2C3C3"/>
    <a:srgbClr val="F20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42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71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1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98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0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4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7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2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3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7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B885-FC77-43F8-A465-FE280243C63D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3934-AA88-4518-AA0B-CFE06BCB4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5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tor grátis seta vermelha caindo com funcionário demitid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B89E"/>
              </a:clrFrom>
              <a:clrTo>
                <a:srgbClr val="FFB89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3000"/>
                    </a14:imgEffect>
                    <a14:imgEffect>
                      <a14:brightnessContrast bright="3000"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106" y="4209020"/>
            <a:ext cx="4151894" cy="2648980"/>
          </a:xfrm>
          <a:prstGeom prst="snip1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0" y="0"/>
            <a:ext cx="3549535" cy="68580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7174" y="867661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C0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 QUE É LAYOFF?</a:t>
            </a:r>
            <a:endParaRPr lang="pt-BR" sz="3200" b="1" dirty="0">
              <a:solidFill>
                <a:srgbClr val="C00000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3275" y="1536174"/>
            <a:ext cx="3142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A72A24"/>
                </a:solidFill>
                <a:ea typeface="Microsoft Yi Baiti" panose="03000500000000000000" pitchFamily="66" charset="0"/>
              </a:rPr>
              <a:t>É um termo que descreve a suspensão temporária dos contratos de trabalho por uma empresa. </a:t>
            </a:r>
            <a:br>
              <a:rPr lang="pt-BR" sz="2000" dirty="0" smtClean="0">
                <a:solidFill>
                  <a:srgbClr val="A72A24"/>
                </a:solidFill>
                <a:ea typeface="Microsoft Yi Baiti" panose="03000500000000000000" pitchFamily="66" charset="0"/>
              </a:rPr>
            </a:br>
            <a:r>
              <a:rPr lang="pt-BR" sz="2000" dirty="0" smtClean="0">
                <a:solidFill>
                  <a:srgbClr val="A72A24"/>
                </a:solidFill>
                <a:ea typeface="Microsoft Yi Baiti" panose="03000500000000000000" pitchFamily="66" charset="0"/>
              </a:rPr>
              <a:t>Nesse período os funcionários podem ser colocados em licença não remunerada, com salários reduzidos ou desligados para que as empresas reduzam os custos de forma temporária.</a:t>
            </a:r>
            <a:endParaRPr lang="pt-BR" sz="2000" dirty="0">
              <a:solidFill>
                <a:srgbClr val="A72A24"/>
              </a:solidFill>
              <a:ea typeface="Microsoft Yi Baiti" panose="03000500000000000000" pitchFamily="66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3705937" y="622614"/>
            <a:ext cx="7956047" cy="896094"/>
            <a:chOff x="3706708" y="640080"/>
            <a:chExt cx="7956047" cy="896094"/>
          </a:xfrm>
        </p:grpSpPr>
        <p:sp>
          <p:nvSpPr>
            <p:cNvPr id="14" name="Retângulo com Canto Aparado do Mesmo Lado 13"/>
            <p:cNvSpPr/>
            <p:nvPr/>
          </p:nvSpPr>
          <p:spPr>
            <a:xfrm>
              <a:off x="3706709" y="640080"/>
              <a:ext cx="1504604" cy="225801"/>
            </a:xfrm>
            <a:prstGeom prst="snip2SameRect">
              <a:avLst/>
            </a:prstGeom>
            <a:solidFill>
              <a:srgbClr val="EB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Flutuação </a:t>
              </a:r>
              <a:endParaRPr lang="pt-BR" sz="1400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06708" y="865877"/>
              <a:ext cx="7956047" cy="670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C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rgbClr val="C00000"/>
                  </a:solidFill>
                </a:rPr>
                <a:t>Setores industriais que são altamente sensíveis aos ciclos econômicos, como a indústria automobilística e a construção, podem exigir ao </a:t>
              </a:r>
              <a:r>
                <a:rPr lang="pt-BR" sz="1400" dirty="0" err="1">
                  <a:solidFill>
                    <a:srgbClr val="C00000"/>
                  </a:solidFill>
                </a:rPr>
                <a:t>layoff</a:t>
              </a:r>
              <a:r>
                <a:rPr lang="pt-BR" sz="1400" dirty="0">
                  <a:solidFill>
                    <a:srgbClr val="C00000"/>
                  </a:solidFill>
                </a:rPr>
                <a:t> em resposta às desacelerações econômicas sazonais</a:t>
              </a:r>
              <a:endParaRPr lang="pt-BR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7623110" y="4073236"/>
            <a:ext cx="4568890" cy="2784764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3705937" y="1933902"/>
            <a:ext cx="7956047" cy="831600"/>
            <a:chOff x="3706709" y="1296458"/>
            <a:chExt cx="7956047" cy="831600"/>
          </a:xfrm>
        </p:grpSpPr>
        <p:sp>
          <p:nvSpPr>
            <p:cNvPr id="19" name="Retângulo com Canto Aparado do Mesmo Lado 18"/>
            <p:cNvSpPr/>
            <p:nvPr/>
          </p:nvSpPr>
          <p:spPr>
            <a:xfrm>
              <a:off x="3706709" y="1296458"/>
              <a:ext cx="2295080" cy="225797"/>
            </a:xfrm>
            <a:prstGeom prst="snip2SameRect">
              <a:avLst/>
            </a:prstGeom>
            <a:solidFill>
              <a:srgbClr val="EB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Redução De Demandas</a:t>
              </a:r>
              <a:endParaRPr lang="pt-BR" sz="1400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06710" y="1522255"/>
              <a:ext cx="7956046" cy="6058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C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rgbClr val="C00000"/>
                  </a:solidFill>
                </a:rPr>
                <a:t>Mudanças nas preferências dos consumidores, competição acirrada ou outros fatores podem levar a uma redução na demanda por produtos ou serviços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3706709" y="3119659"/>
            <a:ext cx="7956047" cy="896094"/>
            <a:chOff x="3706708" y="640080"/>
            <a:chExt cx="7956047" cy="896094"/>
          </a:xfrm>
        </p:grpSpPr>
        <p:sp>
          <p:nvSpPr>
            <p:cNvPr id="26" name="Retângulo com Canto Aparado do Mesmo Lado 25"/>
            <p:cNvSpPr/>
            <p:nvPr/>
          </p:nvSpPr>
          <p:spPr>
            <a:xfrm>
              <a:off x="3706709" y="640080"/>
              <a:ext cx="1504604" cy="225801"/>
            </a:xfrm>
            <a:prstGeom prst="snip2SameRect">
              <a:avLst/>
            </a:prstGeom>
            <a:solidFill>
              <a:srgbClr val="EB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Reestruturação</a:t>
              </a:r>
              <a:endParaRPr lang="pt-BR" sz="14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06708" y="865877"/>
              <a:ext cx="7956047" cy="670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C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rgbClr val="C00000"/>
                  </a:solidFill>
                </a:rPr>
                <a:t>Mudanças na estratégia de negócios, fusões, aquisições ou realinhamentos resultam em reestruturação de equipes e funções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3705937" y="4653196"/>
            <a:ext cx="4333399" cy="536144"/>
            <a:chOff x="3706708" y="640080"/>
            <a:chExt cx="4333399" cy="536144"/>
          </a:xfrm>
        </p:grpSpPr>
        <p:sp>
          <p:nvSpPr>
            <p:cNvPr id="29" name="Retângulo com Canto Aparado do Mesmo Lado 28"/>
            <p:cNvSpPr/>
            <p:nvPr/>
          </p:nvSpPr>
          <p:spPr>
            <a:xfrm>
              <a:off x="3706708" y="640080"/>
              <a:ext cx="2236891" cy="225801"/>
            </a:xfrm>
            <a:prstGeom prst="snip2SameRect">
              <a:avLst/>
            </a:prstGeom>
            <a:solidFill>
              <a:srgbClr val="EB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Crise Econômica Global</a:t>
              </a:r>
              <a:endParaRPr lang="pt-BR" sz="1400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3706709" y="865878"/>
              <a:ext cx="4333398" cy="3103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C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rgbClr val="C00000"/>
                  </a:solidFill>
                </a:rPr>
                <a:t>Recessões ou crises financeiras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3706708" y="5826783"/>
            <a:ext cx="4333398" cy="557392"/>
            <a:chOff x="3706709" y="640080"/>
            <a:chExt cx="4333398" cy="557392"/>
          </a:xfrm>
        </p:grpSpPr>
        <p:sp>
          <p:nvSpPr>
            <p:cNvPr id="32" name="Retângulo com Canto Aparado do Mesmo Lado 31"/>
            <p:cNvSpPr/>
            <p:nvPr/>
          </p:nvSpPr>
          <p:spPr>
            <a:xfrm>
              <a:off x="3706709" y="640080"/>
              <a:ext cx="2236890" cy="225801"/>
            </a:xfrm>
            <a:prstGeom prst="snip2SameRect">
              <a:avLst/>
            </a:prstGeom>
            <a:solidFill>
              <a:srgbClr val="EB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Impacto Da Pandemia</a:t>
              </a:r>
              <a:endParaRPr lang="pt-BR" sz="1400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06709" y="865878"/>
              <a:ext cx="4333398" cy="3315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C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rgbClr val="C00000"/>
                  </a:solidFill>
                </a:rPr>
                <a:t>Quedas abruptas na receita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6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84" y="3762376"/>
            <a:ext cx="11445665" cy="30194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4" y="782558"/>
            <a:ext cx="11445665" cy="2862845"/>
          </a:xfrm>
          <a:prstGeom prst="rect">
            <a:avLst/>
          </a:prstGeom>
        </p:spPr>
      </p:pic>
      <p:sp>
        <p:nvSpPr>
          <p:cNvPr id="7" name="Retângulo com Único Canto Aparado 6"/>
          <p:cNvSpPr/>
          <p:nvPr/>
        </p:nvSpPr>
        <p:spPr>
          <a:xfrm>
            <a:off x="0" y="0"/>
            <a:ext cx="514350" cy="6858000"/>
          </a:xfrm>
          <a:prstGeom prst="snip1Rect">
            <a:avLst/>
          </a:prstGeom>
          <a:solidFill>
            <a:srgbClr val="F2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2000" y="1130803"/>
            <a:ext cx="1744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2022 – Aumento</a:t>
            </a:r>
          </a:p>
          <a:p>
            <a:r>
              <a:rPr lang="pt-BR" dirty="0" smtClean="0"/>
              <a:t>2023 – Pico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854867" y="1310319"/>
            <a:ext cx="202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Fim da pandemia fez com que a massa de contratações para o home office findasse.</a:t>
            </a:r>
          </a:p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Levando também o desligamento de vários funcionários e setores.</a:t>
            </a:r>
          </a:p>
        </p:txBody>
      </p:sp>
      <p:sp>
        <p:nvSpPr>
          <p:cNvPr id="12" name="Forma em L 11"/>
          <p:cNvSpPr/>
          <p:nvPr/>
        </p:nvSpPr>
        <p:spPr>
          <a:xfrm rot="16200000" flipH="1">
            <a:off x="8290362" y="1861699"/>
            <a:ext cx="1037144" cy="91869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914525" y="6391275"/>
            <a:ext cx="17145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62000" y="6391275"/>
            <a:ext cx="17145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956762" y="4619479"/>
            <a:ext cx="337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</a:rPr>
              <a:t>Apenas 22% das empresas tiveram um plano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</a:rPr>
              <a:t>demissional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6" name="Forma em L 15"/>
          <p:cNvSpPr/>
          <p:nvPr/>
        </p:nvSpPr>
        <p:spPr>
          <a:xfrm rot="16200000" flipH="1">
            <a:off x="7618620" y="4865750"/>
            <a:ext cx="584412" cy="91871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12984" y="23660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C0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LAYOFF NAS EMPRESAS DE T.I</a:t>
            </a:r>
            <a:endParaRPr lang="pt-BR" sz="3200" b="1" dirty="0">
              <a:solidFill>
                <a:srgbClr val="C00000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com Único Canto Aparado 6"/>
          <p:cNvSpPr/>
          <p:nvPr/>
        </p:nvSpPr>
        <p:spPr>
          <a:xfrm>
            <a:off x="0" y="0"/>
            <a:ext cx="514350" cy="6858000"/>
          </a:xfrm>
          <a:prstGeom prst="snip1Rect">
            <a:avLst/>
          </a:prstGeom>
          <a:solidFill>
            <a:srgbClr val="F2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12984" y="23660"/>
            <a:ext cx="453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C0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LAYOFF NAS ÁREAS DE T.I</a:t>
            </a:r>
            <a:endParaRPr lang="pt-BR" sz="3200" b="1" dirty="0">
              <a:solidFill>
                <a:srgbClr val="C00000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52475"/>
            <a:ext cx="5448300" cy="569595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477000" y="1481167"/>
            <a:ext cx="19614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SOFTWARE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ENTERPRISE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ANALYTICS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MARKETING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AI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HEALTH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MEDIA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DATA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E-COMMERCE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TECH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CYBERSECURITY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FINTECH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SAAS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INFRA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CRYPTO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rgbClr val="A72A24"/>
                </a:solidFill>
              </a:rPr>
              <a:t>AUTOMATION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9736272" y="2109816"/>
            <a:ext cx="2295080" cy="2981267"/>
            <a:chOff x="9335212" y="2552758"/>
            <a:chExt cx="2295080" cy="2981267"/>
          </a:xfrm>
        </p:grpSpPr>
        <p:sp>
          <p:nvSpPr>
            <p:cNvPr id="19" name="Retângulo com Canto Aparado do Mesmo Lado 18"/>
            <p:cNvSpPr/>
            <p:nvPr/>
          </p:nvSpPr>
          <p:spPr>
            <a:xfrm>
              <a:off x="9335212" y="2552758"/>
              <a:ext cx="2295080" cy="404783"/>
            </a:xfrm>
            <a:prstGeom prst="snip2SameRect">
              <a:avLst/>
            </a:prstGeom>
            <a:solidFill>
              <a:srgbClr val="EB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Impacto Da Pandemia</a:t>
              </a:r>
              <a:endParaRPr lang="pt-BR" sz="1400" dirty="0"/>
            </a:p>
          </p:txBody>
        </p:sp>
        <p:sp>
          <p:nvSpPr>
            <p:cNvPr id="20" name="Retângulo com Canto Aparado do Mesmo Lado 19"/>
            <p:cNvSpPr/>
            <p:nvPr/>
          </p:nvSpPr>
          <p:spPr>
            <a:xfrm>
              <a:off x="9335212" y="3295708"/>
              <a:ext cx="2295080" cy="404783"/>
            </a:xfrm>
            <a:prstGeom prst="snip2SameRect">
              <a:avLst/>
            </a:prstGeom>
            <a:solidFill>
              <a:srgbClr val="EB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Reestruturação</a:t>
              </a:r>
              <a:endParaRPr lang="pt-BR" sz="1400" dirty="0"/>
            </a:p>
          </p:txBody>
        </p:sp>
        <p:sp>
          <p:nvSpPr>
            <p:cNvPr id="22" name="Retângulo com Canto Aparado do Mesmo Lado 21"/>
            <p:cNvSpPr/>
            <p:nvPr/>
          </p:nvSpPr>
          <p:spPr>
            <a:xfrm>
              <a:off x="9335212" y="4038658"/>
              <a:ext cx="2295080" cy="404783"/>
            </a:xfrm>
            <a:prstGeom prst="snip2SameRect">
              <a:avLst/>
            </a:prstGeom>
            <a:solidFill>
              <a:srgbClr val="EB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Redução De Demandas</a:t>
              </a:r>
              <a:endParaRPr lang="pt-BR" sz="1400" dirty="0"/>
            </a:p>
          </p:txBody>
        </p:sp>
        <p:sp>
          <p:nvSpPr>
            <p:cNvPr id="23" name="Retângulo com Canto Aparado do Mesmo Lado 22"/>
            <p:cNvSpPr/>
            <p:nvPr/>
          </p:nvSpPr>
          <p:spPr>
            <a:xfrm>
              <a:off x="9335212" y="4781608"/>
              <a:ext cx="2295080" cy="752417"/>
            </a:xfrm>
            <a:prstGeom prst="snip2SameRect">
              <a:avLst/>
            </a:prstGeom>
            <a:solidFill>
              <a:srgbClr val="EB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Formação Grande de Profissionais Dessas Áreas durante a Pandemia</a:t>
              </a:r>
              <a:endParaRPr lang="pt-BR" sz="1400" dirty="0"/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8111798" y="1038224"/>
            <a:ext cx="195117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700" dirty="0">
                <a:solidFill>
                  <a:srgbClr val="EB9292"/>
                </a:solidFill>
                <a:latin typeface="Bodoni MT" panose="02070603080606020203" pitchFamily="18" charset="0"/>
                <a:ea typeface="Microsoft Yi Baiti" panose="03000500000000000000" pitchFamily="66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4797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Bodoni MT</vt:lpstr>
      <vt:lpstr>Calibri</vt:lpstr>
      <vt:lpstr>Calibri Light</vt:lpstr>
      <vt:lpstr>Microsoft Yi Baiti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Bubu</dc:creator>
  <cp:lastModifiedBy>Bubu</cp:lastModifiedBy>
  <cp:revision>11</cp:revision>
  <dcterms:created xsi:type="dcterms:W3CDTF">2023-08-17T16:48:53Z</dcterms:created>
  <dcterms:modified xsi:type="dcterms:W3CDTF">2023-08-24T19:52:21Z</dcterms:modified>
</cp:coreProperties>
</file>