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290" r:id="rId12"/>
    <p:sldId id="271" r:id="rId13"/>
    <p:sldId id="301" r:id="rId14"/>
    <p:sldId id="312" r:id="rId15"/>
    <p:sldId id="265" r:id="rId16"/>
    <p:sldId id="291" r:id="rId17"/>
    <p:sldId id="266" r:id="rId18"/>
    <p:sldId id="292" r:id="rId19"/>
    <p:sldId id="267" r:id="rId20"/>
    <p:sldId id="293" r:id="rId21"/>
    <p:sldId id="268" r:id="rId22"/>
    <p:sldId id="294" r:id="rId23"/>
    <p:sldId id="269" r:id="rId24"/>
    <p:sldId id="295" r:id="rId25"/>
    <p:sldId id="270" r:id="rId26"/>
    <p:sldId id="296" r:id="rId27"/>
    <p:sldId id="311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3892-B0A1-4B0F-A829-A405FF95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Money Growing on Trees: </a:t>
            </a:r>
            <a:br>
              <a:rPr lang="en-US" b="1" dirty="0"/>
            </a:br>
            <a:r>
              <a:rPr lang="en-US" b="1" dirty="0"/>
              <a:t>A Classroom Game About </a:t>
            </a:r>
            <a:br>
              <a:rPr lang="en-US" b="1" dirty="0"/>
            </a:br>
            <a:r>
              <a:rPr lang="en-US" b="1" dirty="0"/>
              <a:t>Payments for Environmental Services in Community Forestry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213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156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122031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PES Roleplaying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You are a household in rural developing country</a:t>
            </a:r>
          </a:p>
          <a:p>
            <a:r>
              <a:rPr lang="en-US" dirty="0"/>
              <a:t>Decision:</a:t>
            </a:r>
          </a:p>
          <a:p>
            <a:pPr lvl="1"/>
            <a:r>
              <a:rPr lang="en-US" dirty="0"/>
              <a:t>Deforest = collect wood etc. from forest for subsistence</a:t>
            </a:r>
          </a:p>
          <a:p>
            <a:pPr lvl="2"/>
            <a:r>
              <a:rPr lang="en-US" dirty="0"/>
              <a:t>Value randomly assigned (playing card x $10)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vs. </a:t>
            </a:r>
          </a:p>
          <a:p>
            <a:pPr lvl="1"/>
            <a:r>
              <a:rPr lang="en-US" dirty="0"/>
              <a:t>Conserve = take payment, promise not to deforest</a:t>
            </a:r>
          </a:p>
        </p:txBody>
      </p:sp>
    </p:spTree>
    <p:extLst>
      <p:ext uri="{BB962C8B-B14F-4D97-AF65-F5344CB8AC3E}">
        <p14:creationId xmlns:p14="http://schemas.microsoft.com/office/powerpoint/2010/main" val="2261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Treatments (Contract Periods)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  <a:p>
            <a:r>
              <a:rPr lang="en-US" dirty="0"/>
              <a:t>Payments for Ecosystem Services (PES)</a:t>
            </a:r>
          </a:p>
          <a:p>
            <a:r>
              <a:rPr lang="en-US" dirty="0"/>
              <a:t>PES + Illegal Harvest</a:t>
            </a:r>
          </a:p>
          <a:p>
            <a:r>
              <a:rPr lang="en-US" dirty="0"/>
              <a:t>Harvest Uncertainty / Income Shock</a:t>
            </a:r>
          </a:p>
          <a:p>
            <a:r>
              <a:rPr lang="en-US" dirty="0"/>
              <a:t>Auction</a:t>
            </a:r>
          </a:p>
          <a:p>
            <a:r>
              <a:rPr lang="en-US" dirty="0"/>
              <a:t>Community Contract</a:t>
            </a:r>
          </a:p>
          <a:p>
            <a:r>
              <a:rPr lang="en-US" dirty="0"/>
              <a:t>Community Contract + Illegal Harvest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6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sz="5400" b="1" dirty="0"/>
              <a:t>Read the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4851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Period 0: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$70</a:t>
            </a:r>
          </a:p>
        </p:txBody>
      </p:sp>
    </p:spTree>
    <p:extLst>
      <p:ext uri="{BB962C8B-B14F-4D97-AF65-F5344CB8AC3E}">
        <p14:creationId xmlns:p14="http://schemas.microsoft.com/office/powerpoint/2010/main" val="104239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en-US" b="1" dirty="0"/>
              <a:t>Contract Period 1: Payments for Ecosystem Services (PES)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PES payment = $50</a:t>
            </a:r>
          </a:p>
        </p:txBody>
      </p:sp>
    </p:spTree>
    <p:extLst>
      <p:ext uri="{BB962C8B-B14F-4D97-AF65-F5344CB8AC3E}">
        <p14:creationId xmlns:p14="http://schemas.microsoft.com/office/powerpoint/2010/main" val="349511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CP1: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decide?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Opportunity cost / abatement cost</a:t>
            </a:r>
          </a:p>
          <a:p>
            <a:pPr lvl="1"/>
            <a:r>
              <a:rPr lang="en-US" dirty="0"/>
              <a:t>Additionality</a:t>
            </a:r>
          </a:p>
        </p:txBody>
      </p:sp>
    </p:spTree>
    <p:extLst>
      <p:ext uri="{BB962C8B-B14F-4D97-AF65-F5344CB8AC3E}">
        <p14:creationId xmlns:p14="http://schemas.microsoft.com/office/powerpoint/2010/main" val="198090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Contract Period 2: </a:t>
            </a:r>
            <a:br>
              <a:rPr lang="en-US" b="1" dirty="0"/>
            </a:br>
            <a:r>
              <a:rPr lang="en-US" b="1" dirty="0"/>
              <a:t>PES + Illegal Harvest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PES payment = $50</a:t>
            </a:r>
          </a:p>
          <a:p>
            <a:r>
              <a:rPr lang="en-US" dirty="0"/>
              <a:t>Can harvest even if take PES contract</a:t>
            </a:r>
          </a:p>
          <a:p>
            <a:pPr lvl="1"/>
            <a:r>
              <a:rPr lang="en-US" dirty="0"/>
              <a:t>25% chance of audit</a:t>
            </a:r>
          </a:p>
          <a:p>
            <a:pPr lvl="1"/>
            <a:r>
              <a:rPr lang="en-US" dirty="0"/>
              <a:t>If illegal harvest found, lose PES payment and harvest value, and pay $70 fine</a:t>
            </a:r>
          </a:p>
          <a:p>
            <a:r>
              <a:rPr lang="en-US" dirty="0"/>
              <a:t>Collect PES &amp; harvest decisions before audit</a:t>
            </a:r>
          </a:p>
        </p:txBody>
      </p:sp>
    </p:spTree>
    <p:extLst>
      <p:ext uri="{BB962C8B-B14F-4D97-AF65-F5344CB8AC3E}">
        <p14:creationId xmlns:p14="http://schemas.microsoft.com/office/powerpoint/2010/main" val="387486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CP2: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decide?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Rational theory of crime (Becker 1968)</a:t>
            </a:r>
          </a:p>
        </p:txBody>
      </p:sp>
    </p:spTree>
    <p:extLst>
      <p:ext uri="{BB962C8B-B14F-4D97-AF65-F5344CB8AC3E}">
        <p14:creationId xmlns:p14="http://schemas.microsoft.com/office/powerpoint/2010/main" val="201175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Contract Period 3: Harvest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PES payment = $50</a:t>
            </a:r>
          </a:p>
          <a:p>
            <a:r>
              <a:rPr lang="en-US" dirty="0"/>
              <a:t>Harvest value if harvest</a:t>
            </a:r>
          </a:p>
          <a:p>
            <a:pPr lvl="1"/>
            <a:r>
              <a:rPr lang="en-US" dirty="0"/>
              <a:t>50% chance of $10 x your card</a:t>
            </a:r>
          </a:p>
          <a:p>
            <a:pPr lvl="1"/>
            <a:r>
              <a:rPr lang="en-US" dirty="0"/>
              <a:t>50% chance of $0</a:t>
            </a:r>
          </a:p>
          <a:p>
            <a:pPr lvl="1"/>
            <a:r>
              <a:rPr lang="en-US" dirty="0"/>
              <a:t>Find out which AFTER commit to PES</a:t>
            </a:r>
          </a:p>
        </p:txBody>
      </p:sp>
    </p:spTree>
    <p:extLst>
      <p:ext uri="{BB962C8B-B14F-4D97-AF65-F5344CB8AC3E}">
        <p14:creationId xmlns:p14="http://schemas.microsoft.com/office/powerpoint/2010/main" val="20015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We’re Playing a Game!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</a:t>
            </a:r>
            <a:r>
              <a:rPr lang="en-US" dirty="0" err="1"/>
              <a:t>roleplay</a:t>
            </a:r>
            <a:r>
              <a:rPr lang="en-US" dirty="0"/>
              <a:t> as a rural household deciding whether to harvest from a forest or join a conservation contract</a:t>
            </a:r>
          </a:p>
          <a:p>
            <a:r>
              <a:rPr lang="en-US" dirty="0"/>
              <a:t>You’ll learn about climate change, forest-based payments for ecosystem service programs, and more!</a:t>
            </a:r>
          </a:p>
        </p:txBody>
      </p:sp>
    </p:spTree>
    <p:extLst>
      <p:ext uri="{BB962C8B-B14F-4D97-AF65-F5344CB8AC3E}">
        <p14:creationId xmlns:p14="http://schemas.microsoft.com/office/powerpoint/2010/main" val="382481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CP3: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decide?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Choice under risk</a:t>
            </a:r>
          </a:p>
        </p:txBody>
      </p:sp>
    </p:spTree>
    <p:extLst>
      <p:ext uri="{BB962C8B-B14F-4D97-AF65-F5344CB8AC3E}">
        <p14:creationId xmlns:p14="http://schemas.microsoft.com/office/powerpoint/2010/main" val="110729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Period 4: Auction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PES payment: depends on bids!</a:t>
            </a:r>
          </a:p>
          <a:p>
            <a:pPr lvl="1"/>
            <a:r>
              <a:rPr lang="en-US" dirty="0"/>
              <a:t>Everyone write down bid to be in program</a:t>
            </a:r>
          </a:p>
          <a:p>
            <a:pPr lvl="1"/>
            <a:r>
              <a:rPr lang="en-US" dirty="0"/>
              <a:t>Lowest 50% of bids will be accepted</a:t>
            </a:r>
          </a:p>
          <a:p>
            <a:pPr lvl="1"/>
            <a:r>
              <a:rPr lang="en-US" dirty="0"/>
              <a:t>PES payment = lowest bid that’s </a:t>
            </a:r>
            <a:r>
              <a:rPr lang="en-US" u="sng" dirty="0"/>
              <a:t>not</a:t>
            </a:r>
            <a:r>
              <a:rPr lang="en-US" dirty="0"/>
              <a:t> accepted</a:t>
            </a:r>
          </a:p>
        </p:txBody>
      </p:sp>
    </p:spTree>
    <p:extLst>
      <p:ext uri="{BB962C8B-B14F-4D97-AF65-F5344CB8AC3E}">
        <p14:creationId xmlns:p14="http://schemas.microsoft.com/office/powerpoint/2010/main" val="70402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CP4: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bid?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Auction theory – incentive compatibility</a:t>
            </a:r>
          </a:p>
          <a:p>
            <a:pPr lvl="1"/>
            <a:r>
              <a:rPr lang="en-US" dirty="0"/>
              <a:t>PES auctions – cost-effectiveness – try to get ecosystem services at lowest social cost</a:t>
            </a:r>
          </a:p>
        </p:txBody>
      </p:sp>
    </p:spTree>
    <p:extLst>
      <p:ext uri="{BB962C8B-B14F-4D97-AF65-F5344CB8AC3E}">
        <p14:creationId xmlns:p14="http://schemas.microsoft.com/office/powerpoint/2010/main" val="123767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Contract Period 5: </a:t>
            </a:r>
            <a:br>
              <a:rPr lang="en-US" b="1" dirty="0"/>
            </a:br>
            <a:r>
              <a:rPr lang="en-US" b="1" dirty="0"/>
              <a:t>Community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Grouped into communities</a:t>
            </a:r>
          </a:p>
          <a:p>
            <a:pPr lvl="1"/>
            <a:r>
              <a:rPr lang="en-US" dirty="0"/>
              <a:t>Within community, ALL or NONE in PES!</a:t>
            </a:r>
          </a:p>
          <a:p>
            <a:r>
              <a:rPr lang="en-US" dirty="0"/>
              <a:t>PES payment = $50 per household (divide within community as you choose)</a:t>
            </a:r>
          </a:p>
          <a:p>
            <a:r>
              <a:rPr lang="en-US" dirty="0"/>
              <a:t>5 minutes to decide PES or not</a:t>
            </a:r>
          </a:p>
        </p:txBody>
      </p:sp>
    </p:spTree>
    <p:extLst>
      <p:ext uri="{BB962C8B-B14F-4D97-AF65-F5344CB8AC3E}">
        <p14:creationId xmlns:p14="http://schemas.microsoft.com/office/powerpoint/2010/main" val="111797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CP5: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community decide?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Community governance (</a:t>
            </a:r>
            <a:r>
              <a:rPr lang="en-US" dirty="0" err="1"/>
              <a:t>Ostrom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Division of gains / power in community</a:t>
            </a:r>
          </a:p>
        </p:txBody>
      </p:sp>
    </p:spTree>
    <p:extLst>
      <p:ext uri="{BB962C8B-B14F-4D97-AF65-F5344CB8AC3E}">
        <p14:creationId xmlns:p14="http://schemas.microsoft.com/office/powerpoint/2010/main" val="257766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Contract Period 6: </a:t>
            </a:r>
            <a:br>
              <a:rPr lang="en-US" b="1" dirty="0"/>
            </a:br>
            <a:r>
              <a:rPr lang="en-US" b="1" dirty="0"/>
              <a:t>Community Contract + Illegal Harvest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Farming Income = $70</a:t>
            </a:r>
          </a:p>
          <a:p>
            <a:r>
              <a:rPr lang="en-US" dirty="0"/>
              <a:t>PES payment = $50 per </a:t>
            </a:r>
            <a:r>
              <a:rPr lang="en-US" dirty="0" err="1"/>
              <a:t>hhold</a:t>
            </a:r>
            <a:r>
              <a:rPr lang="en-US" dirty="0"/>
              <a:t> (divide as you choose)</a:t>
            </a:r>
          </a:p>
          <a:p>
            <a:r>
              <a:rPr lang="en-US" dirty="0"/>
              <a:t>Grouped into communities</a:t>
            </a:r>
          </a:p>
          <a:p>
            <a:pPr lvl="1"/>
            <a:r>
              <a:rPr lang="en-US" dirty="0"/>
              <a:t>ALL or NONE in PES!</a:t>
            </a:r>
          </a:p>
          <a:p>
            <a:pPr lvl="1"/>
            <a:r>
              <a:rPr lang="en-US" dirty="0"/>
              <a:t>Individuals can “cheat” by harvesting even in contract</a:t>
            </a:r>
          </a:p>
          <a:p>
            <a:pPr lvl="1"/>
            <a:r>
              <a:rPr lang="en-US" dirty="0"/>
              <a:t>Group can choose to police: $5 cost per household, makes cheating impossible</a:t>
            </a:r>
          </a:p>
          <a:p>
            <a:pPr lvl="1"/>
            <a:r>
              <a:rPr lang="en-US" dirty="0"/>
              <a:t>Unpoliced PES contracts have 25% chance of audit</a:t>
            </a:r>
          </a:p>
          <a:p>
            <a:pPr lvl="2"/>
            <a:r>
              <a:rPr lang="en-US" dirty="0"/>
              <a:t>If ANY illegal harvest is found, ALL lose PES payment &amp; harvest value and pay $70 fine</a:t>
            </a:r>
          </a:p>
          <a:p>
            <a:r>
              <a:rPr lang="en-US" dirty="0"/>
              <a:t>5 minutes to decide PES or not and whether to police; if yes PES &amp; no police, then step away for harvest decision</a:t>
            </a:r>
          </a:p>
        </p:txBody>
      </p:sp>
    </p:spTree>
    <p:extLst>
      <p:ext uri="{BB962C8B-B14F-4D97-AF65-F5344CB8AC3E}">
        <p14:creationId xmlns:p14="http://schemas.microsoft.com/office/powerpoint/2010/main" val="140510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CP6: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decide?</a:t>
            </a:r>
          </a:p>
          <a:p>
            <a:pPr lvl="1"/>
            <a:r>
              <a:rPr lang="en-US" dirty="0"/>
              <a:t>Group and individual decisions</a:t>
            </a:r>
          </a:p>
          <a:p>
            <a:endParaRPr lang="en-US" dirty="0"/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Trust and cooperation</a:t>
            </a:r>
          </a:p>
          <a:p>
            <a:pPr lvl="1"/>
            <a:r>
              <a:rPr lang="en-US" dirty="0"/>
              <a:t>Self governance</a:t>
            </a:r>
          </a:p>
        </p:txBody>
      </p:sp>
    </p:spTree>
    <p:extLst>
      <p:ext uri="{BB962C8B-B14F-4D97-AF65-F5344CB8AC3E}">
        <p14:creationId xmlns:p14="http://schemas.microsoft.com/office/powerpoint/2010/main" val="125642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biggest promise of forest-based PES?</a:t>
            </a:r>
          </a:p>
          <a:p>
            <a:r>
              <a:rPr lang="en-US" dirty="0"/>
              <a:t>What is their biggest potential pitfall?</a:t>
            </a:r>
          </a:p>
          <a:p>
            <a:r>
              <a:rPr lang="en-US" dirty="0"/>
              <a:t>Do PES programs tend to be good or bad for equity / empowerment?</a:t>
            </a:r>
          </a:p>
        </p:txBody>
      </p:sp>
    </p:spTree>
    <p:extLst>
      <p:ext uri="{BB962C8B-B14F-4D97-AF65-F5344CB8AC3E}">
        <p14:creationId xmlns:p14="http://schemas.microsoft.com/office/powerpoint/2010/main" val="78290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PES Game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Incentives for cost-effective abatement</a:t>
            </a:r>
          </a:p>
          <a:p>
            <a:r>
              <a:rPr lang="en-US" dirty="0"/>
              <a:t>Additionality</a:t>
            </a:r>
          </a:p>
          <a:p>
            <a:r>
              <a:rPr lang="en-US" dirty="0"/>
              <a:t>Verifiability</a:t>
            </a:r>
          </a:p>
          <a:p>
            <a:r>
              <a:rPr lang="en-US" dirty="0"/>
              <a:t>PES contracts as insurance</a:t>
            </a:r>
          </a:p>
          <a:p>
            <a:r>
              <a:rPr lang="en-US" dirty="0"/>
              <a:t>Community governance</a:t>
            </a:r>
          </a:p>
        </p:txBody>
      </p:sp>
    </p:spTree>
    <p:extLst>
      <p:ext uri="{BB962C8B-B14F-4D97-AF65-F5344CB8AC3E}">
        <p14:creationId xmlns:p14="http://schemas.microsoft.com/office/powerpoint/2010/main" val="18826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4639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Mauna Loa C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8638"/>
            <a:ext cx="8911682" cy="69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Climate Change and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/>
          <a:lstStyle/>
          <a:p>
            <a:r>
              <a:rPr lang="en-US" dirty="0"/>
              <a:t>Net greenhouse gas emissions cause climate change</a:t>
            </a:r>
          </a:p>
          <a:p>
            <a:r>
              <a:rPr lang="en-US" dirty="0"/>
              <a:t>Abatement (mitigation) by … </a:t>
            </a:r>
          </a:p>
          <a:p>
            <a:pPr lvl="1"/>
            <a:r>
              <a:rPr lang="en-US" dirty="0"/>
              <a:t>Reducing sources (e.g. burning fossil fuels)</a:t>
            </a:r>
          </a:p>
          <a:p>
            <a:pPr lvl="1"/>
            <a:r>
              <a:rPr lang="en-US" dirty="0"/>
              <a:t>Increasing sinks (e.g. forests)</a:t>
            </a:r>
          </a:p>
          <a:p>
            <a:pPr lvl="1"/>
            <a:r>
              <a:rPr lang="en-US" dirty="0"/>
              <a:t>… relative to baseline (</a:t>
            </a:r>
            <a:r>
              <a:rPr lang="en-US" i="1" dirty="0"/>
              <a:t>business as usual</a:t>
            </a:r>
            <a:r>
              <a:rPr lang="en-US" dirty="0"/>
              <a:t> projection)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Deforestation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/>
              <a:t>Social benefit of abatement = avoided damages</a:t>
            </a:r>
          </a:p>
          <a:p>
            <a:r>
              <a:rPr lang="en-US" dirty="0"/>
              <a:t>Social cost of abatement?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Opportunity cost </a:t>
            </a:r>
            <a:r>
              <a:rPr lang="en-US" dirty="0">
                <a:sym typeface="Wingdings" panose="05000000000000000000" pitchFamily="2" charset="2"/>
              </a:rPr>
              <a:t>of land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Value foregone by not deforesting</a:t>
            </a:r>
          </a:p>
          <a:p>
            <a:r>
              <a:rPr lang="en-US" dirty="0">
                <a:sym typeface="Wingdings" panose="05000000000000000000" pitchFamily="2" charset="2"/>
              </a:rPr>
              <a:t>Avoiding deforestation may be relatively </a:t>
            </a:r>
            <a:r>
              <a:rPr lang="en-US" i="1" dirty="0">
                <a:sym typeface="Wingdings" panose="05000000000000000000" pitchFamily="2" charset="2"/>
              </a:rPr>
              <a:t>low abatement cost </a:t>
            </a:r>
            <a:r>
              <a:rPr lang="en-US" dirty="0">
                <a:sym typeface="Wingdings" panose="05000000000000000000" pitchFamily="2" charset="2"/>
              </a:rPr>
              <a:t>way of reducing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REDD+ and 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r>
              <a:rPr lang="en-US" dirty="0"/>
              <a:t>Avoiding deforestation provides a public good</a:t>
            </a:r>
          </a:p>
          <a:p>
            <a:r>
              <a:rPr lang="en-US" dirty="0"/>
              <a:t>Payment for ecosystem services (PES) system</a:t>
            </a:r>
          </a:p>
          <a:p>
            <a:pPr lvl="1"/>
            <a:r>
              <a:rPr lang="en-US" dirty="0"/>
              <a:t>Compensate landowners for public goods they provide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internalize externality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Incentives let enviro goals be reached at lowest cost</a:t>
            </a:r>
          </a:p>
          <a:p>
            <a:r>
              <a:rPr lang="en-US" dirty="0"/>
              <a:t>Example: REDD+: “Reducing Emissions from Deforestation and Forest Degradation” + sustainable management for enhanced carbon storage</a:t>
            </a:r>
          </a:p>
        </p:txBody>
      </p:sp>
    </p:spTree>
    <p:extLst>
      <p:ext uri="{BB962C8B-B14F-4D97-AF65-F5344CB8AC3E}">
        <p14:creationId xmlns:p14="http://schemas.microsoft.com/office/powerpoint/2010/main" val="34747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Pays for PES Contracts?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Regulated firm or country has to cut its emissions</a:t>
            </a:r>
          </a:p>
          <a:p>
            <a:r>
              <a:rPr lang="en-US" dirty="0"/>
              <a:t>Can </a:t>
            </a:r>
            <a:r>
              <a:rPr lang="en-US" i="1" dirty="0"/>
              <a:t>offset</a:t>
            </a:r>
            <a:r>
              <a:rPr lang="en-US" dirty="0"/>
              <a:t> direct emissions by paying for reductions elsewhere</a:t>
            </a:r>
          </a:p>
          <a:p>
            <a:r>
              <a:rPr lang="en-US" dirty="0"/>
              <a:t>Offset markets</a:t>
            </a:r>
          </a:p>
          <a:p>
            <a:r>
              <a:rPr lang="en-US" dirty="0"/>
              <a:t>Fit nicely into cap and trade systems</a:t>
            </a:r>
          </a:p>
          <a:p>
            <a:pPr lvl="1"/>
            <a:r>
              <a:rPr lang="en-US" dirty="0"/>
              <a:t>Buy an offset instead of buying a permit</a:t>
            </a:r>
          </a:p>
        </p:txBody>
      </p:sp>
    </p:spTree>
    <p:extLst>
      <p:ext uri="{BB962C8B-B14F-4D97-AF65-F5344CB8AC3E}">
        <p14:creationId xmlns:p14="http://schemas.microsoft.com/office/powerpoint/2010/main" val="1550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447800"/>
          </a:xfrm>
        </p:spPr>
        <p:txBody>
          <a:bodyPr/>
          <a:lstStyle/>
          <a:p>
            <a:r>
              <a:rPr lang="en-US" b="1" dirty="0"/>
              <a:t>Why is PES Hard?</a:t>
            </a:r>
            <a:br>
              <a:rPr lang="en-US" b="1" dirty="0"/>
            </a:br>
            <a:r>
              <a:rPr lang="en-US" b="1" dirty="0"/>
              <a:t>Verifiability and Additionality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Verifiability</a:t>
            </a:r>
          </a:p>
          <a:p>
            <a:pPr lvl="1"/>
            <a:r>
              <a:rPr lang="en-US" dirty="0"/>
              <a:t>Is the promise to conserve being kept? (Fraud)</a:t>
            </a:r>
          </a:p>
          <a:p>
            <a:r>
              <a:rPr lang="en-US" dirty="0"/>
              <a:t>Additionality </a:t>
            </a:r>
          </a:p>
          <a:p>
            <a:pPr lvl="1"/>
            <a:r>
              <a:rPr lang="en-US" dirty="0"/>
              <a:t>Would this conservation action have happened without the conservation contract?</a:t>
            </a:r>
          </a:p>
          <a:p>
            <a:r>
              <a:rPr lang="en-US" dirty="0"/>
              <a:t>Bad because fraudulent or non-additional contracts don’t reduce net emissions</a:t>
            </a:r>
          </a:p>
          <a:p>
            <a:pPr lvl="1"/>
            <a:r>
              <a:rPr lang="en-US" dirty="0"/>
              <a:t>Waste money</a:t>
            </a:r>
          </a:p>
          <a:p>
            <a:pPr lvl="1"/>
            <a:r>
              <a:rPr lang="en-US" dirty="0"/>
              <a:t>Don’t reach intended emissions reduction target</a:t>
            </a:r>
          </a:p>
        </p:txBody>
      </p:sp>
    </p:spTree>
    <p:extLst>
      <p:ext uri="{BB962C8B-B14F-4D97-AF65-F5344CB8AC3E}">
        <p14:creationId xmlns:p14="http://schemas.microsoft.com/office/powerpoint/2010/main" val="285322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856</Words>
  <Application>Microsoft Office PowerPoint</Application>
  <PresentationFormat>On-screen Show (4:3)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Money Growing on Trees:  A Classroom Game About  Payments for Environmental Services in Community Forestry</vt:lpstr>
      <vt:lpstr>We’re Playing a Game!</vt:lpstr>
      <vt:lpstr>Background</vt:lpstr>
      <vt:lpstr>PowerPoint Presentation</vt:lpstr>
      <vt:lpstr>Climate Change and Forests</vt:lpstr>
      <vt:lpstr>Avoiding Deforestation</vt:lpstr>
      <vt:lpstr>REDD+ and PES</vt:lpstr>
      <vt:lpstr>Who Pays for PES Contracts?</vt:lpstr>
      <vt:lpstr>Why is PES Hard? Verifiability and Additionality</vt:lpstr>
      <vt:lpstr>The Game</vt:lpstr>
      <vt:lpstr>PES Roleplaying Game</vt:lpstr>
      <vt:lpstr>Treatments (Contract Periods)</vt:lpstr>
      <vt:lpstr>Read the instructions!</vt:lpstr>
      <vt:lpstr>Contract Period 0: Baseline</vt:lpstr>
      <vt:lpstr>Contract Period 1: Payments for Ecosystem Services (PES)</vt:lpstr>
      <vt:lpstr>CP1: What happened?</vt:lpstr>
      <vt:lpstr>Contract Period 2:  PES + Illegal Harvest</vt:lpstr>
      <vt:lpstr>CP2: What Happened?</vt:lpstr>
      <vt:lpstr>Contract Period 3: Harvest Uncertainty</vt:lpstr>
      <vt:lpstr>CP3: What Happened?</vt:lpstr>
      <vt:lpstr>Contract Period 4: Auction</vt:lpstr>
      <vt:lpstr>CP4: What Happened?</vt:lpstr>
      <vt:lpstr>Contract Period 5:  Community Contract</vt:lpstr>
      <vt:lpstr>CP5: What Happened?</vt:lpstr>
      <vt:lpstr>Contract Period 6:  Community Contract + Illegal Harvest</vt:lpstr>
      <vt:lpstr>CP6: What Happened?</vt:lpstr>
      <vt:lpstr>Discussion</vt:lpstr>
      <vt:lpstr>PES Game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Growing on Trees:  A Classroom Game About  Payments for Environmental Services</dc:title>
  <dc:creator>Sarah Jacobson</dc:creator>
  <cp:lastModifiedBy>Sarah Jacobson</cp:lastModifiedBy>
  <cp:revision>44</cp:revision>
  <dcterms:created xsi:type="dcterms:W3CDTF">2016-06-06T00:04:28Z</dcterms:created>
  <dcterms:modified xsi:type="dcterms:W3CDTF">2020-12-02T04:43:54Z</dcterms:modified>
</cp:coreProperties>
</file>