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2" r:id="rId2"/>
    <p:sldId id="261" r:id="rId3"/>
    <p:sldId id="277" r:id="rId4"/>
    <p:sldId id="257" r:id="rId5"/>
    <p:sldId id="258" r:id="rId6"/>
    <p:sldId id="263" r:id="rId7"/>
    <p:sldId id="278" r:id="rId8"/>
    <p:sldId id="264" r:id="rId9"/>
    <p:sldId id="265" r:id="rId10"/>
    <p:sldId id="266" r:id="rId11"/>
    <p:sldId id="272" r:id="rId12"/>
    <p:sldId id="273" r:id="rId13"/>
    <p:sldId id="279" r:id="rId14"/>
    <p:sldId id="274" r:id="rId15"/>
    <p:sldId id="259"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9"/>
    <p:restoredTop sz="45120"/>
  </p:normalViewPr>
  <p:slideViewPr>
    <p:cSldViewPr snapToGrid="0" snapToObjects="1">
      <p:cViewPr>
        <p:scale>
          <a:sx n="57" d="100"/>
          <a:sy n="57" d="100"/>
        </p:scale>
        <p:origin x="3680"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BB53A-E289-F54B-B8BA-4304BA71A38D}" type="datetimeFigureOut">
              <a:rPr lang="en-US" smtClean="0"/>
              <a:t>2/24/21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44585-1046-994B-9A3A-9C3D5652557E}" type="slidenum">
              <a:rPr lang="en-US" smtClean="0"/>
              <a:t>‹#›</a:t>
            </a:fld>
            <a:endParaRPr lang="en-US"/>
          </a:p>
        </p:txBody>
      </p:sp>
    </p:spTree>
    <p:extLst>
      <p:ext uri="{BB962C8B-B14F-4D97-AF65-F5344CB8AC3E}">
        <p14:creationId xmlns:p14="http://schemas.microsoft.com/office/powerpoint/2010/main" val="18798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&amp; other Data Creators? </a:t>
            </a:r>
          </a:p>
          <a:p>
            <a:endParaRPr lang="en-US" dirty="0"/>
          </a:p>
          <a:p>
            <a:r>
              <a:rPr lang="en-US" dirty="0"/>
              <a:t>Avoid data duplication </a:t>
            </a:r>
          </a:p>
          <a:p>
            <a:r>
              <a:rPr lang="en-US" dirty="0"/>
              <a:t>Share reliable information </a:t>
            </a:r>
          </a:p>
          <a:p>
            <a:r>
              <a:rPr lang="en-US" dirty="0"/>
              <a:t>Publicize efforts &amp; promote the work of a scientist </a:t>
            </a:r>
          </a:p>
          <a:p>
            <a:r>
              <a:rPr lang="en-US" dirty="0"/>
              <a:t>Efficiency: saves time and resources</a:t>
            </a:r>
          </a:p>
          <a:p>
            <a:endParaRPr lang="en-US" dirty="0"/>
          </a:p>
          <a:p>
            <a:r>
              <a:rPr lang="en-US" dirty="0"/>
              <a:t>Data users?</a:t>
            </a:r>
          </a:p>
          <a:p>
            <a:r>
              <a:rPr lang="en-US" dirty="0"/>
              <a:t>Ability to Search, retrieve, and evaluate dataset </a:t>
            </a:r>
          </a:p>
          <a:p>
            <a:r>
              <a:rPr lang="en-US" dirty="0"/>
              <a:t>Find data: Determine what data exists for a geographic location and/or topic </a:t>
            </a:r>
          </a:p>
          <a:p>
            <a:r>
              <a:rPr lang="en-US" dirty="0"/>
              <a:t>Determine applicability: Decide if a dataset meets a particular need </a:t>
            </a:r>
          </a:p>
          <a:p>
            <a:r>
              <a:rPr lang="en-US" dirty="0"/>
              <a:t>Discover how to acquire the dataset identified; process and use the dataset </a:t>
            </a:r>
          </a:p>
          <a:p>
            <a:r>
              <a:rPr lang="en-US" dirty="0"/>
              <a:t>Understand the dataset, including definitions of column names, or expected numerical ranges found in the data</a:t>
            </a:r>
          </a:p>
          <a:p>
            <a:endParaRPr lang="en-US" dirty="0"/>
          </a:p>
          <a:p>
            <a:r>
              <a:rPr lang="en-US" dirty="0"/>
              <a:t>Organizations? </a:t>
            </a:r>
          </a:p>
          <a:p>
            <a:r>
              <a:rPr lang="en-US" dirty="0"/>
              <a:t>Metadata helps ensure an organization’s investment in data: Documentation of data processing steps, quality control, definitions, data uses, and restrictions </a:t>
            </a:r>
          </a:p>
          <a:p>
            <a:r>
              <a:rPr lang="en-US" dirty="0"/>
              <a:t>Ability to use data after initial intended purpose </a:t>
            </a:r>
          </a:p>
          <a:p>
            <a:r>
              <a:rPr lang="en-US" dirty="0"/>
              <a:t>Allows organization to track data use and facilitates publication Transcends people and time: Offers data permanence </a:t>
            </a:r>
          </a:p>
          <a:p>
            <a:r>
              <a:rPr lang="en-US" dirty="0"/>
              <a:t>Creates institutional memory </a:t>
            </a:r>
          </a:p>
          <a:p>
            <a:r>
              <a:rPr lang="en-US" dirty="0"/>
              <a:t>Advertises an organization’s research: Creates possible new partnerships and collaborations through data sharing</a:t>
            </a:r>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3344585-1046-994B-9A3A-9C3D5652557E}" type="slidenum">
              <a:rPr lang="en-US" smtClean="0"/>
              <a:t>10</a:t>
            </a:fld>
            <a:endParaRPr lang="en-US"/>
          </a:p>
        </p:txBody>
      </p:sp>
    </p:spTree>
    <p:extLst>
      <p:ext uri="{BB962C8B-B14F-4D97-AF65-F5344CB8AC3E}">
        <p14:creationId xmlns:p14="http://schemas.microsoft.com/office/powerpoint/2010/main" val="37423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dirty="0"/>
              <a:t>Concerns About Creating Metadata </a:t>
            </a:r>
          </a:p>
          <a:p>
            <a:pPr>
              <a:spcAft>
                <a:spcPts val="600"/>
              </a:spcAft>
            </a:pPr>
            <a:r>
              <a:rPr lang="en-US" dirty="0"/>
              <a:t> Concern Solution </a:t>
            </a:r>
          </a:p>
          <a:p>
            <a:pPr>
              <a:spcAft>
                <a:spcPts val="600"/>
              </a:spcAft>
            </a:pPr>
            <a:r>
              <a:rPr lang="en-US" dirty="0"/>
              <a:t>Workload required to capture accurate robust metadata </a:t>
            </a:r>
          </a:p>
          <a:p>
            <a:pPr>
              <a:spcAft>
                <a:spcPts val="600"/>
              </a:spcAft>
            </a:pPr>
            <a:endParaRPr lang="en-US" dirty="0"/>
          </a:p>
          <a:p>
            <a:pPr>
              <a:spcAft>
                <a:spcPts val="600"/>
              </a:spcAft>
            </a:pPr>
            <a:r>
              <a:rPr lang="en-US" dirty="0"/>
              <a:t>Incorporate metadata creation into data development process – distribute the effort </a:t>
            </a:r>
          </a:p>
          <a:p>
            <a:pPr>
              <a:spcAft>
                <a:spcPts val="600"/>
              </a:spcAft>
            </a:pPr>
            <a:endParaRPr lang="en-US" dirty="0"/>
          </a:p>
          <a:p>
            <a:pPr>
              <a:spcAft>
                <a:spcPts val="600"/>
              </a:spcAft>
            </a:pPr>
            <a:r>
              <a:rPr lang="en-US" dirty="0"/>
              <a:t>Time and resources to create, manage, and maintain metadata </a:t>
            </a:r>
          </a:p>
          <a:p>
            <a:pPr>
              <a:spcAft>
                <a:spcPts val="600"/>
              </a:spcAft>
            </a:pPr>
            <a:endParaRPr lang="en-US" dirty="0"/>
          </a:p>
          <a:p>
            <a:pPr>
              <a:spcAft>
                <a:spcPts val="600"/>
              </a:spcAft>
            </a:pPr>
            <a:r>
              <a:rPr lang="en-US" dirty="0"/>
              <a:t>Include in grant budget and schedule </a:t>
            </a:r>
          </a:p>
          <a:p>
            <a:pPr>
              <a:spcAft>
                <a:spcPts val="600"/>
              </a:spcAft>
            </a:pPr>
            <a:endParaRPr lang="en-US" dirty="0"/>
          </a:p>
          <a:p>
            <a:pPr>
              <a:spcAft>
                <a:spcPts val="600"/>
              </a:spcAft>
            </a:pPr>
            <a:r>
              <a:rPr lang="en-US" dirty="0"/>
              <a:t>Readability / usability of metadata Use a standardized metadata format </a:t>
            </a:r>
          </a:p>
          <a:p>
            <a:pPr>
              <a:spcAft>
                <a:spcPts val="600"/>
              </a:spcAft>
            </a:pPr>
            <a:endParaRPr lang="en-US" dirty="0"/>
          </a:p>
          <a:p>
            <a:pPr>
              <a:spcAft>
                <a:spcPts val="600"/>
              </a:spcAft>
            </a:pPr>
            <a:r>
              <a:rPr lang="en-US" dirty="0"/>
              <a:t>Discipline specific information and ontologies Use a standard ‘profile’ that supports discipline specific information</a:t>
            </a:r>
          </a:p>
          <a:p>
            <a:endParaRPr lang="en-US" dirty="0"/>
          </a:p>
        </p:txBody>
      </p:sp>
      <p:sp>
        <p:nvSpPr>
          <p:cNvPr id="4" name="Slide Number Placeholder 3"/>
          <p:cNvSpPr>
            <a:spLocks noGrp="1"/>
          </p:cNvSpPr>
          <p:nvPr>
            <p:ph type="sldNum" sz="quarter" idx="5"/>
          </p:nvPr>
        </p:nvSpPr>
        <p:spPr/>
        <p:txBody>
          <a:bodyPr/>
          <a:lstStyle/>
          <a:p>
            <a:fld id="{D3344585-1046-994B-9A3A-9C3D5652557E}" type="slidenum">
              <a:rPr lang="en-US" smtClean="0"/>
              <a:t>12</a:t>
            </a:fld>
            <a:endParaRPr lang="en-US"/>
          </a:p>
        </p:txBody>
      </p:sp>
    </p:spTree>
    <p:extLst>
      <p:ext uri="{BB962C8B-B14F-4D97-AF65-F5344CB8AC3E}">
        <p14:creationId xmlns:p14="http://schemas.microsoft.com/office/powerpoint/2010/main" val="79682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Metadata is a declaration of</a:t>
            </a:r>
          </a:p>
          <a:p>
            <a:r>
              <a:rPr lang="en-US" dirty="0"/>
              <a:t>Purpose: the originator’s intended application of the data Use Constraints: inappropriate applications of the data Completeness: features or geographies excluded from the data </a:t>
            </a:r>
          </a:p>
          <a:p>
            <a:r>
              <a:rPr lang="en-US" dirty="0"/>
              <a:t>Distribution </a:t>
            </a:r>
            <a:r>
              <a:rPr lang="en-US" dirty="0" err="1"/>
              <a:t>Liabilityexplicit</a:t>
            </a:r>
            <a:r>
              <a:rPr lang="en-US" dirty="0"/>
              <a:t> liability of the data producer and assumed liability of the consumer</a:t>
            </a:r>
          </a:p>
          <a:p>
            <a:endParaRPr lang="en-US" dirty="0"/>
          </a:p>
        </p:txBody>
      </p:sp>
      <p:sp>
        <p:nvSpPr>
          <p:cNvPr id="4" name="Slide Number Placeholder 3"/>
          <p:cNvSpPr>
            <a:spLocks noGrp="1"/>
          </p:cNvSpPr>
          <p:nvPr>
            <p:ph type="sldNum" sz="quarter" idx="5"/>
          </p:nvPr>
        </p:nvSpPr>
        <p:spPr/>
        <p:txBody>
          <a:bodyPr/>
          <a:lstStyle/>
          <a:p>
            <a:fld id="{D3344585-1046-994B-9A3A-9C3D5652557E}" type="slidenum">
              <a:rPr lang="en-US" smtClean="0"/>
              <a:t>16</a:t>
            </a:fld>
            <a:endParaRPr lang="en-US"/>
          </a:p>
        </p:txBody>
      </p:sp>
    </p:spTree>
    <p:extLst>
      <p:ext uri="{BB962C8B-B14F-4D97-AF65-F5344CB8AC3E}">
        <p14:creationId xmlns:p14="http://schemas.microsoft.com/office/powerpoint/2010/main" val="2096312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rbel" panose="020B0503020204020204" pitchFamily="34" charset="0"/>
              </a:rPr>
              <a:t>1. Organize your information Did you write a project abstract to obtain funding for your proposal? Reuse it in your metadata! Did you use a lab notebook or other notes during the data development process that define measurements and other parameters? Do you have the contact information for colleagues you worked with? What about citations for other data sources you used in your project? 2. Write your metadata using a metadata tool 3. Review for accuracy and completeness 4. Have someone else read your record 5. Revise the record, based on comments from your reviewer 6. Review once more before you publish</a:t>
            </a:r>
          </a:p>
          <a:p>
            <a:endParaRPr lang="en-US" dirty="0"/>
          </a:p>
        </p:txBody>
      </p:sp>
      <p:sp>
        <p:nvSpPr>
          <p:cNvPr id="4" name="Slide Number Placeholder 3"/>
          <p:cNvSpPr>
            <a:spLocks noGrp="1"/>
          </p:cNvSpPr>
          <p:nvPr>
            <p:ph type="sldNum" sz="quarter" idx="5"/>
          </p:nvPr>
        </p:nvSpPr>
        <p:spPr/>
        <p:txBody>
          <a:bodyPr/>
          <a:lstStyle/>
          <a:p>
            <a:fld id="{D3344585-1046-994B-9A3A-9C3D5652557E}" type="slidenum">
              <a:rPr lang="en-US" smtClean="0"/>
              <a:t>17</a:t>
            </a:fld>
            <a:endParaRPr lang="en-US"/>
          </a:p>
        </p:txBody>
      </p:sp>
    </p:spTree>
    <p:extLst>
      <p:ext uri="{BB962C8B-B14F-4D97-AF65-F5344CB8AC3E}">
        <p14:creationId xmlns:p14="http://schemas.microsoft.com/office/powerpoint/2010/main" val="210305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5481-FE15-024C-8261-1E4721CF52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D5AF48-1FC0-4647-9CFF-A542372D4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4061EB-04AF-0C4F-AC68-EEEE7A67FC64}"/>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5" name="Footer Placeholder 4">
            <a:extLst>
              <a:ext uri="{FF2B5EF4-FFF2-40B4-BE49-F238E27FC236}">
                <a16:creationId xmlns:a16="http://schemas.microsoft.com/office/drawing/2014/main" id="{88C82B99-2C2D-9543-8275-D84632074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9D6BC-4F22-DA42-9B65-3883F9AA87FB}"/>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99467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C4BD-7720-EF40-A47F-49904216C6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B49445-82EC-8247-8105-4AB203A003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206EE-147B-BC47-A5CA-36183E975BB0}"/>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5" name="Footer Placeholder 4">
            <a:extLst>
              <a:ext uri="{FF2B5EF4-FFF2-40B4-BE49-F238E27FC236}">
                <a16:creationId xmlns:a16="http://schemas.microsoft.com/office/drawing/2014/main" id="{4D2D449E-5EFC-FA45-B9DC-2238F8FAE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E73C1-09D0-BB4E-B705-3BF2045AF779}"/>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383144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68A73A-D47A-B64D-A8E0-48B331B817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4760F-CF19-3346-A6FA-E1160F43C1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0BCF7-3650-B042-BAE1-3A7F82D8EB4B}"/>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5" name="Footer Placeholder 4">
            <a:extLst>
              <a:ext uri="{FF2B5EF4-FFF2-40B4-BE49-F238E27FC236}">
                <a16:creationId xmlns:a16="http://schemas.microsoft.com/office/drawing/2014/main" id="{0EBC4619-03AF-F54F-B3FC-48E391D5C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4F931-B821-2041-A68B-2341255B12C2}"/>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200686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4B98-C786-FB45-BA30-D257290CD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C7BA3-F7B1-1B4D-A48F-5BADCEE8AA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D55BE-B92C-214C-98AD-8A6EDD170D60}"/>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5" name="Footer Placeholder 4">
            <a:extLst>
              <a:ext uri="{FF2B5EF4-FFF2-40B4-BE49-F238E27FC236}">
                <a16:creationId xmlns:a16="http://schemas.microsoft.com/office/drawing/2014/main" id="{4BD7F686-3C80-7947-A32F-154D171C3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1A588-7E1B-C148-ADB7-C934B771F675}"/>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309232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4732-6BC8-D848-A891-141D73AC0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ECF8CC-56C6-524D-8773-7393248CD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35037C-42FE-A945-A04B-A90E8712AC62}"/>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5" name="Footer Placeholder 4">
            <a:extLst>
              <a:ext uri="{FF2B5EF4-FFF2-40B4-BE49-F238E27FC236}">
                <a16:creationId xmlns:a16="http://schemas.microsoft.com/office/drawing/2014/main" id="{CF375721-081D-5F40-A739-2C715DC69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45FE2-82D2-FB42-AACB-F475DC834CEA}"/>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332001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CFA4-E707-4B4C-BFC5-CA4BB3803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65BD9C-AA9E-9A46-8844-50FC5C0E7C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8EC801-1ECF-024B-A932-3C0F792F97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36106-93DC-0647-8F4D-88D405B73A80}"/>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6" name="Footer Placeholder 5">
            <a:extLst>
              <a:ext uri="{FF2B5EF4-FFF2-40B4-BE49-F238E27FC236}">
                <a16:creationId xmlns:a16="http://schemas.microsoft.com/office/drawing/2014/main" id="{FC001E3F-C669-9648-BE31-2C1BBD905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71462-B71F-EB44-9209-F1D167402BD5}"/>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165937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C717-BA99-4044-B486-9B10F3241B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2EF879-30C9-D54F-98B5-3AE6E80DD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CE4629-1E10-1140-B4E4-141A8A891E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16FF31-B44A-AA42-AA5B-56BC71502D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07B772-C945-2947-A318-BD3E12647B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8A6555-240D-774C-8F2C-25B10192E283}"/>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8" name="Footer Placeholder 7">
            <a:extLst>
              <a:ext uri="{FF2B5EF4-FFF2-40B4-BE49-F238E27FC236}">
                <a16:creationId xmlns:a16="http://schemas.microsoft.com/office/drawing/2014/main" id="{83863D73-5A07-6D4B-B4A5-B8BC2D13E4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D20E1E-D7F1-CC4D-8E92-8C66B23791A1}"/>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17251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BC52-2914-E84B-BF92-A0BD315962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9D5FDC-1E17-BA43-8E9E-9CBDCB052425}"/>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4" name="Footer Placeholder 3">
            <a:extLst>
              <a:ext uri="{FF2B5EF4-FFF2-40B4-BE49-F238E27FC236}">
                <a16:creationId xmlns:a16="http://schemas.microsoft.com/office/drawing/2014/main" id="{EF169D19-B4BE-E741-BDC1-3A65FCC7EC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2889A2-DD72-194C-BAF8-CCF835162768}"/>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161581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E0684-5D56-FA49-B568-FC9BA846BC42}"/>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3" name="Footer Placeholder 2">
            <a:extLst>
              <a:ext uri="{FF2B5EF4-FFF2-40B4-BE49-F238E27FC236}">
                <a16:creationId xmlns:a16="http://schemas.microsoft.com/office/drawing/2014/main" id="{1EFA79C7-830C-FB47-B2B4-76CC79FE39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14C8BB-7137-5648-851D-63E5962EB3E6}"/>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357127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9DDD-D532-4A43-8617-4B4273B1D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B2C5CF-F872-2F46-9AEC-290BB6E6A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92E18B-8665-7C48-8471-9BAB22E0B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714156-1D71-E141-A13E-4A4FE8DF4846}"/>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6" name="Footer Placeholder 5">
            <a:extLst>
              <a:ext uri="{FF2B5EF4-FFF2-40B4-BE49-F238E27FC236}">
                <a16:creationId xmlns:a16="http://schemas.microsoft.com/office/drawing/2014/main" id="{7B0D3527-C7AA-0548-A780-9B58ED160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24C38-54C0-C647-BE9C-11147EA1067C}"/>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227623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4C18-F18E-B240-A6C2-474F909DB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B74F55-342E-8D4E-AA6C-6E5B50BE6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26666F-3AA7-B049-8140-63309622D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033E32-6E2D-5C46-ABB6-FD04CDA4B1B6}"/>
              </a:ext>
            </a:extLst>
          </p:cNvPr>
          <p:cNvSpPr>
            <a:spLocks noGrp="1"/>
          </p:cNvSpPr>
          <p:nvPr>
            <p:ph type="dt" sz="half" idx="10"/>
          </p:nvPr>
        </p:nvSpPr>
        <p:spPr/>
        <p:txBody>
          <a:bodyPr/>
          <a:lstStyle/>
          <a:p>
            <a:fld id="{030A67AE-90C8-8E4B-A1D1-E3E25D994D68}" type="datetimeFigureOut">
              <a:rPr lang="en-US" smtClean="0"/>
              <a:t>2/23/21</a:t>
            </a:fld>
            <a:endParaRPr lang="en-US"/>
          </a:p>
        </p:txBody>
      </p:sp>
      <p:sp>
        <p:nvSpPr>
          <p:cNvPr id="6" name="Footer Placeholder 5">
            <a:extLst>
              <a:ext uri="{FF2B5EF4-FFF2-40B4-BE49-F238E27FC236}">
                <a16:creationId xmlns:a16="http://schemas.microsoft.com/office/drawing/2014/main" id="{6CA3B29A-BC7F-FC4A-BE9F-AB4B639EE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6DA4D-1B8C-3942-B7A1-72BD42533BCC}"/>
              </a:ext>
            </a:extLst>
          </p:cNvPr>
          <p:cNvSpPr>
            <a:spLocks noGrp="1"/>
          </p:cNvSpPr>
          <p:nvPr>
            <p:ph type="sldNum" sz="quarter" idx="12"/>
          </p:nvPr>
        </p:nvSpPr>
        <p:spPr/>
        <p:txBody>
          <a:bodyPr/>
          <a:lstStyle/>
          <a:p>
            <a:fld id="{695D524F-74A1-AF4B-9F13-9D31733BB494}" type="slidenum">
              <a:rPr lang="en-US" smtClean="0"/>
              <a:t>‹#›</a:t>
            </a:fld>
            <a:endParaRPr lang="en-US"/>
          </a:p>
        </p:txBody>
      </p:sp>
    </p:spTree>
    <p:extLst>
      <p:ext uri="{BB962C8B-B14F-4D97-AF65-F5344CB8AC3E}">
        <p14:creationId xmlns:p14="http://schemas.microsoft.com/office/powerpoint/2010/main" val="321180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0263E-7511-7C4F-A2F3-BEF285CAB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D06894-400E-4D4B-A3E0-8A9EEBC09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3F7EF-7FF1-3148-B375-B97E54817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A67AE-90C8-8E4B-A1D1-E3E25D994D68}" type="datetimeFigureOut">
              <a:rPr lang="en-US" smtClean="0"/>
              <a:t>2/23/21</a:t>
            </a:fld>
            <a:endParaRPr lang="en-US"/>
          </a:p>
        </p:txBody>
      </p:sp>
      <p:sp>
        <p:nvSpPr>
          <p:cNvPr id="5" name="Footer Placeholder 4">
            <a:extLst>
              <a:ext uri="{FF2B5EF4-FFF2-40B4-BE49-F238E27FC236}">
                <a16:creationId xmlns:a16="http://schemas.microsoft.com/office/drawing/2014/main" id="{4828BB2D-A289-064C-8275-36BD0021CC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8E675B-9226-7447-B1DD-F9B6B9E46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D524F-74A1-AF4B-9F13-9D31733BB494}" type="slidenum">
              <a:rPr lang="en-US" smtClean="0"/>
              <a:t>‹#›</a:t>
            </a:fld>
            <a:endParaRPr lang="en-US"/>
          </a:p>
        </p:txBody>
      </p:sp>
    </p:spTree>
    <p:extLst>
      <p:ext uri="{BB962C8B-B14F-4D97-AF65-F5344CB8AC3E}">
        <p14:creationId xmlns:p14="http://schemas.microsoft.com/office/powerpoint/2010/main" val="1912603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flickr.com/photos/nathaninsandieg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A7607D-3D5E-8246-83B8-B2C177947038}"/>
              </a:ext>
            </a:extLst>
          </p:cNvPr>
          <p:cNvPicPr>
            <a:picLocks noChangeAspect="1"/>
          </p:cNvPicPr>
          <p:nvPr/>
        </p:nvPicPr>
        <p:blipFill>
          <a:blip r:embed="rId2"/>
          <a:stretch>
            <a:fillRect/>
          </a:stretch>
        </p:blipFill>
        <p:spPr>
          <a:xfrm>
            <a:off x="3594787" y="480986"/>
            <a:ext cx="6525397" cy="4567778"/>
          </a:xfrm>
          <a:prstGeom prst="rect">
            <a:avLst/>
          </a:prstGeom>
          <a:ln>
            <a:solidFill>
              <a:schemeClr val="accent1"/>
            </a:solidFill>
          </a:ln>
        </p:spPr>
      </p:pic>
    </p:spTree>
    <p:extLst>
      <p:ext uri="{BB962C8B-B14F-4D97-AF65-F5344CB8AC3E}">
        <p14:creationId xmlns:p14="http://schemas.microsoft.com/office/powerpoint/2010/main" val="339523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30" name="Picture 14">
            <a:extLst>
              <a:ext uri="{FF2B5EF4-FFF2-40B4-BE49-F238E27FC236}">
                <a16:creationId xmlns:a16="http://schemas.microsoft.com/office/drawing/2014/main" id="{266D7AB3-2120-A34B-A16A-E3B12C3901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62"/>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49" name="Rectangle 14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F9CEBC0-EF01-F145-9D20-60C29B5123D9}"/>
              </a:ext>
            </a:extLst>
          </p:cNvPr>
          <p:cNvSpPr/>
          <p:nvPr/>
        </p:nvSpPr>
        <p:spPr>
          <a:xfrm>
            <a:off x="1270537" y="178420"/>
            <a:ext cx="10058400" cy="1152016"/>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r>
              <a:rPr lang="en-US" sz="5200" dirty="0">
                <a:solidFill>
                  <a:srgbClr val="FFFFFF"/>
                </a:solidFill>
                <a:latin typeface="+mj-lt"/>
                <a:ea typeface="+mj-ea"/>
                <a:cs typeface="+mj-cs"/>
              </a:rPr>
              <a:t>What is the value of Metadata?</a:t>
            </a:r>
          </a:p>
        </p:txBody>
      </p:sp>
      <p:sp>
        <p:nvSpPr>
          <p:cNvPr id="5" name="Rectangle 4">
            <a:extLst>
              <a:ext uri="{FF2B5EF4-FFF2-40B4-BE49-F238E27FC236}">
                <a16:creationId xmlns:a16="http://schemas.microsoft.com/office/drawing/2014/main" id="{EE894592-98E1-D444-A24B-987DB9CFF40B}"/>
              </a:ext>
            </a:extLst>
          </p:cNvPr>
          <p:cNvSpPr/>
          <p:nvPr/>
        </p:nvSpPr>
        <p:spPr>
          <a:xfrm>
            <a:off x="5285022" y="1499714"/>
            <a:ext cx="1458013" cy="369332"/>
          </a:xfrm>
          <a:prstGeom prst="rect">
            <a:avLst/>
          </a:prstGeom>
        </p:spPr>
        <p:txBody>
          <a:bodyPr wrap="square">
            <a:spAutoFit/>
          </a:bodyPr>
          <a:lstStyle/>
          <a:p>
            <a:endParaRPr lang="en-US" dirty="0"/>
          </a:p>
        </p:txBody>
      </p:sp>
      <p:sp>
        <p:nvSpPr>
          <p:cNvPr id="7" name="Rectangle 6">
            <a:extLst>
              <a:ext uri="{FF2B5EF4-FFF2-40B4-BE49-F238E27FC236}">
                <a16:creationId xmlns:a16="http://schemas.microsoft.com/office/drawing/2014/main" id="{C66386DB-F2FD-E84C-9929-FFDD5333D21D}"/>
              </a:ext>
            </a:extLst>
          </p:cNvPr>
          <p:cNvSpPr/>
          <p:nvPr/>
        </p:nvSpPr>
        <p:spPr>
          <a:xfrm>
            <a:off x="417921" y="4646634"/>
            <a:ext cx="1705233"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1998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124" name="Picture 4" descr="clear hour glass with brown frame">
            <a:extLst>
              <a:ext uri="{FF2B5EF4-FFF2-40B4-BE49-F238E27FC236}">
                <a16:creationId xmlns:a16="http://schemas.microsoft.com/office/drawing/2014/main" id="{15545334-78E5-8540-B961-C799730901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39" b="4425"/>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5B45843-49FC-B249-9FD0-FDC43CBC9722}"/>
              </a:ext>
            </a:extLst>
          </p:cNvPr>
          <p:cNvSpPr/>
          <p:nvPr/>
        </p:nvSpPr>
        <p:spPr>
          <a:xfrm>
            <a:off x="465427" y="1420758"/>
            <a:ext cx="4106573" cy="4016484"/>
          </a:xfrm>
          <a:prstGeom prst="rect">
            <a:avLst/>
          </a:prstGeom>
        </p:spPr>
        <p:txBody>
          <a:bodyPr wrap="none">
            <a:spAutoFit/>
          </a:bodyPr>
          <a:lstStyle/>
          <a:p>
            <a:pPr>
              <a:spcAft>
                <a:spcPts val="600"/>
              </a:spcAft>
            </a:pPr>
            <a:r>
              <a:rPr lang="en-US" sz="6000" dirty="0">
                <a:latin typeface="Corbel" panose="020B0503020204020204" pitchFamily="34" charset="0"/>
              </a:rPr>
              <a:t>GOOD</a:t>
            </a:r>
          </a:p>
          <a:p>
            <a:pPr>
              <a:spcAft>
                <a:spcPts val="600"/>
              </a:spcAft>
            </a:pPr>
            <a:r>
              <a:rPr lang="en-US" sz="6000" dirty="0">
                <a:latin typeface="Corbel" panose="020B0503020204020204" pitchFamily="34" charset="0"/>
              </a:rPr>
              <a:t>METADATA </a:t>
            </a:r>
          </a:p>
          <a:p>
            <a:pPr>
              <a:spcAft>
                <a:spcPts val="600"/>
              </a:spcAft>
            </a:pPr>
            <a:r>
              <a:rPr lang="en-US" sz="6000" dirty="0">
                <a:latin typeface="Corbel" panose="020B0503020204020204" pitchFamily="34" charset="0"/>
              </a:rPr>
              <a:t>TAKES</a:t>
            </a:r>
          </a:p>
          <a:p>
            <a:pPr>
              <a:spcAft>
                <a:spcPts val="600"/>
              </a:spcAft>
            </a:pPr>
            <a:r>
              <a:rPr lang="en-US" sz="6000" dirty="0">
                <a:latin typeface="Corbel" panose="020B0503020204020204" pitchFamily="34" charset="0"/>
              </a:rPr>
              <a:t>TIME</a:t>
            </a:r>
          </a:p>
        </p:txBody>
      </p:sp>
    </p:spTree>
    <p:extLst>
      <p:ext uri="{BB962C8B-B14F-4D97-AF65-F5344CB8AC3E}">
        <p14:creationId xmlns:p14="http://schemas.microsoft.com/office/powerpoint/2010/main" val="227083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46" name="Picture 2" descr="person writing on white paper">
            <a:extLst>
              <a:ext uri="{FF2B5EF4-FFF2-40B4-BE49-F238E27FC236}">
                <a16:creationId xmlns:a16="http://schemas.microsoft.com/office/drawing/2014/main" id="{059C918D-60BD-8243-9D4B-C69C1C055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B3E28F3-A7F1-7D41-BCA7-799DACD29A8D}"/>
              </a:ext>
            </a:extLst>
          </p:cNvPr>
          <p:cNvSpPr/>
          <p:nvPr/>
        </p:nvSpPr>
        <p:spPr>
          <a:xfrm>
            <a:off x="7114480" y="719314"/>
            <a:ext cx="4884234" cy="1015663"/>
          </a:xfrm>
          <a:prstGeom prst="rect">
            <a:avLst/>
          </a:prstGeom>
        </p:spPr>
        <p:txBody>
          <a:bodyPr wrap="square">
            <a:spAutoFit/>
          </a:bodyPr>
          <a:lstStyle/>
          <a:p>
            <a:pPr lvl="0">
              <a:spcAft>
                <a:spcPts val="600"/>
              </a:spcAft>
            </a:pPr>
            <a:r>
              <a:rPr lang="en-US" sz="6000" dirty="0">
                <a:solidFill>
                  <a:schemeClr val="bg1"/>
                </a:solidFill>
                <a:latin typeface="Corbel" panose="020B0503020204020204" pitchFamily="34" charset="0"/>
              </a:rPr>
              <a:t>START EARLY</a:t>
            </a:r>
          </a:p>
        </p:txBody>
      </p:sp>
      <p:sp>
        <p:nvSpPr>
          <p:cNvPr id="13" name="Rectangle 12">
            <a:extLst>
              <a:ext uri="{FF2B5EF4-FFF2-40B4-BE49-F238E27FC236}">
                <a16:creationId xmlns:a16="http://schemas.microsoft.com/office/drawing/2014/main" id="{8781BE8A-CDE0-5948-BDFF-731F0D874A4C}"/>
              </a:ext>
            </a:extLst>
          </p:cNvPr>
          <p:cNvSpPr/>
          <p:nvPr/>
        </p:nvSpPr>
        <p:spPr>
          <a:xfrm>
            <a:off x="7114480" y="1746193"/>
            <a:ext cx="4574009" cy="1015663"/>
          </a:xfrm>
          <a:prstGeom prst="rect">
            <a:avLst/>
          </a:prstGeom>
        </p:spPr>
        <p:txBody>
          <a:bodyPr wrap="none">
            <a:spAutoFit/>
          </a:bodyPr>
          <a:lstStyle/>
          <a:p>
            <a:pPr lvl="0">
              <a:spcAft>
                <a:spcPts val="600"/>
              </a:spcAft>
            </a:pPr>
            <a:r>
              <a:rPr lang="en-US" sz="6000" dirty="0">
                <a:solidFill>
                  <a:schemeClr val="bg1"/>
                </a:solidFill>
                <a:latin typeface="Corbel" panose="020B0503020204020204" pitchFamily="34" charset="0"/>
              </a:rPr>
              <a:t>STANDARDS </a:t>
            </a:r>
          </a:p>
        </p:txBody>
      </p:sp>
    </p:spTree>
    <p:extLst>
      <p:ext uri="{BB962C8B-B14F-4D97-AF65-F5344CB8AC3E}">
        <p14:creationId xmlns:p14="http://schemas.microsoft.com/office/powerpoint/2010/main" val="36173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050DC3-96A9-F54F-95CF-B155D7E1A999}"/>
              </a:ext>
            </a:extLst>
          </p:cNvPr>
          <p:cNvSpPr/>
          <p:nvPr/>
        </p:nvSpPr>
        <p:spPr>
          <a:xfrm>
            <a:off x="164669" y="365125"/>
            <a:ext cx="5714179" cy="1692794"/>
          </a:xfrm>
        </p:spPr>
        <p:txBody>
          <a:bodyPr vert="horz" lIns="91440" tIns="45720" rIns="91440" bIns="45720" rtlCol="0" anchor="ctr">
            <a:noAutofit/>
          </a:bodyPr>
          <a:lstStyle/>
          <a:p>
            <a:pPr>
              <a:lnSpc>
                <a:spcPct val="90000"/>
              </a:lnSpc>
              <a:spcBef>
                <a:spcPct val="0"/>
              </a:spcBef>
              <a:spcAft>
                <a:spcPts val="600"/>
              </a:spcAft>
            </a:pPr>
            <a:r>
              <a:rPr lang="en-US" sz="6000" dirty="0">
                <a:solidFill>
                  <a:srgbClr val="002060"/>
                </a:solidFill>
                <a:latin typeface="+mj-lt"/>
                <a:ea typeface="+mj-ea"/>
                <a:cs typeface="+mj-cs"/>
              </a:rPr>
              <a:t>Strive to make your data </a:t>
            </a:r>
            <a:r>
              <a:rPr lang="en-US" sz="6000" b="1" dirty="0">
                <a:solidFill>
                  <a:srgbClr val="002060"/>
                </a:solidFill>
                <a:latin typeface="+mj-lt"/>
                <a:ea typeface="+mj-ea"/>
                <a:cs typeface="+mj-cs"/>
              </a:rPr>
              <a:t>FAIR</a:t>
            </a:r>
          </a:p>
        </p:txBody>
      </p:sp>
      <p:cxnSp>
        <p:nvCxnSpPr>
          <p:cNvPr id="16" name="Straight Arrow Connector 1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7635D2B-C0FA-814F-B979-A76185E82185}"/>
              </a:ext>
            </a:extLst>
          </p:cNvPr>
          <p:cNvSpPr/>
          <p:nvPr/>
        </p:nvSpPr>
        <p:spPr>
          <a:xfrm>
            <a:off x="164671" y="2575033"/>
            <a:ext cx="6102318" cy="4093391"/>
          </a:xfrm>
        </p:spPr>
        <p:txBody>
          <a:bodyPr vert="horz" lIns="91440" tIns="45720" rIns="91440" bIns="45720" rtlCol="0">
            <a:noAutofit/>
          </a:bodyPr>
          <a:lstStyle/>
          <a:p>
            <a:pPr>
              <a:lnSpc>
                <a:spcPct val="90000"/>
              </a:lnSpc>
              <a:spcAft>
                <a:spcPts val="600"/>
              </a:spcAft>
            </a:pPr>
            <a:r>
              <a:rPr lang="en-US" sz="2400" b="1" dirty="0"/>
              <a:t>Findable:</a:t>
            </a:r>
            <a:r>
              <a:rPr lang="en-US" sz="2400" dirty="0"/>
              <a:t>  persistent identifiers &amp; basic machine-actionable metadata</a:t>
            </a:r>
          </a:p>
          <a:p>
            <a:pPr>
              <a:lnSpc>
                <a:spcPct val="90000"/>
              </a:lnSpc>
              <a:spcAft>
                <a:spcPts val="600"/>
              </a:spcAft>
            </a:pPr>
            <a:endParaRPr lang="en-US" sz="2400" b="1" dirty="0"/>
          </a:p>
          <a:p>
            <a:pPr>
              <a:lnSpc>
                <a:spcPct val="90000"/>
              </a:lnSpc>
              <a:spcAft>
                <a:spcPts val="600"/>
              </a:spcAft>
            </a:pPr>
            <a:r>
              <a:rPr lang="en-US" sz="2400" b="1" dirty="0"/>
              <a:t>Accessible: </a:t>
            </a:r>
            <a:r>
              <a:rPr lang="en-US" sz="2400" dirty="0"/>
              <a:t>can be read by machines &amp; humans</a:t>
            </a:r>
          </a:p>
          <a:p>
            <a:pPr indent="-228600">
              <a:lnSpc>
                <a:spcPct val="90000"/>
              </a:lnSpc>
              <a:spcAft>
                <a:spcPts val="600"/>
              </a:spcAft>
              <a:buFont typeface="Arial" panose="020B0604020202020204" pitchFamily="34" charset="0"/>
              <a:buChar char="•"/>
            </a:pPr>
            <a:endParaRPr lang="en-US" sz="2400" b="1" dirty="0"/>
          </a:p>
          <a:p>
            <a:pPr>
              <a:lnSpc>
                <a:spcPct val="90000"/>
              </a:lnSpc>
              <a:spcAft>
                <a:spcPts val="600"/>
              </a:spcAft>
            </a:pPr>
            <a:r>
              <a:rPr lang="en-US" sz="2400" b="1" dirty="0"/>
              <a:t>Interoperable: </a:t>
            </a:r>
            <a:r>
              <a:rPr lang="en-US" sz="2400" dirty="0"/>
              <a:t>use shared vocabularies / ontologies, machine-accessible (meta)data</a:t>
            </a:r>
          </a:p>
          <a:p>
            <a:pPr indent="-228600">
              <a:lnSpc>
                <a:spcPct val="90000"/>
              </a:lnSpc>
              <a:spcAft>
                <a:spcPts val="600"/>
              </a:spcAft>
              <a:buFont typeface="Arial" panose="020B0604020202020204" pitchFamily="34" charset="0"/>
              <a:buChar char="•"/>
            </a:pPr>
            <a:endParaRPr lang="en-US" sz="2400" b="1" dirty="0"/>
          </a:p>
          <a:p>
            <a:pPr>
              <a:lnSpc>
                <a:spcPct val="90000"/>
              </a:lnSpc>
              <a:spcAft>
                <a:spcPts val="600"/>
              </a:spcAft>
            </a:pPr>
            <a:r>
              <a:rPr lang="en-US" sz="2400" b="1" dirty="0"/>
              <a:t>Re-Usable: </a:t>
            </a:r>
            <a:r>
              <a:rPr lang="en-US" sz="2400" dirty="0"/>
              <a:t>descriptions allow others to reuse and link with other data sources</a:t>
            </a:r>
            <a:endParaRPr lang="en-US" sz="2400" b="0" i="0" dirty="0">
              <a:effectLst/>
            </a:endParaRPr>
          </a:p>
        </p:txBody>
      </p:sp>
      <p:pic>
        <p:nvPicPr>
          <p:cNvPr id="11" name="Picture 2" descr="magnifying glass near gray laptop computer">
            <a:extLst>
              <a:ext uri="{FF2B5EF4-FFF2-40B4-BE49-F238E27FC236}">
                <a16:creationId xmlns:a16="http://schemas.microsoft.com/office/drawing/2014/main" id="{DC693034-2475-0D4A-AE73-D53A5B9D67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23" r="21861"/>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28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D5C2D6-7849-DA40-B713-07D3CF898BB2}"/>
              </a:ext>
            </a:extLst>
          </p:cNvPr>
          <p:cNvSpPr/>
          <p:nvPr/>
        </p:nvSpPr>
        <p:spPr>
          <a:xfrm>
            <a:off x="5419141" y="101742"/>
            <a:ext cx="6096000" cy="707886"/>
          </a:xfrm>
          <a:prstGeom prst="rect">
            <a:avLst/>
          </a:prstGeom>
        </p:spPr>
        <p:txBody>
          <a:bodyPr>
            <a:spAutoFit/>
          </a:bodyPr>
          <a:lstStyle/>
          <a:p>
            <a:r>
              <a:rPr lang="en-US" sz="4000" dirty="0">
                <a:solidFill>
                  <a:srgbClr val="002060"/>
                </a:solidFill>
                <a:latin typeface="Corbel" panose="020B0503020204020204" pitchFamily="34" charset="0"/>
              </a:rPr>
              <a:t>METADATA STANDARDS</a:t>
            </a:r>
          </a:p>
        </p:txBody>
      </p:sp>
      <p:pic>
        <p:nvPicPr>
          <p:cNvPr id="3" name="Picture 2">
            <a:extLst>
              <a:ext uri="{FF2B5EF4-FFF2-40B4-BE49-F238E27FC236}">
                <a16:creationId xmlns:a16="http://schemas.microsoft.com/office/drawing/2014/main" id="{B548C833-2804-3A44-B719-BDF143C7529B}"/>
              </a:ext>
            </a:extLst>
          </p:cNvPr>
          <p:cNvPicPr>
            <a:picLocks noChangeAspect="1"/>
          </p:cNvPicPr>
          <p:nvPr/>
        </p:nvPicPr>
        <p:blipFill>
          <a:blip r:embed="rId2"/>
          <a:stretch>
            <a:fillRect/>
          </a:stretch>
        </p:blipFill>
        <p:spPr>
          <a:xfrm>
            <a:off x="178420" y="5963864"/>
            <a:ext cx="10459844" cy="894136"/>
          </a:xfrm>
          <a:prstGeom prst="rect">
            <a:avLst/>
          </a:prstGeom>
        </p:spPr>
      </p:pic>
      <p:pic>
        <p:nvPicPr>
          <p:cNvPr id="4" name="Picture 3">
            <a:extLst>
              <a:ext uri="{FF2B5EF4-FFF2-40B4-BE49-F238E27FC236}">
                <a16:creationId xmlns:a16="http://schemas.microsoft.com/office/drawing/2014/main" id="{31C3098D-F76D-384B-804C-DB1CAFB6ECA3}"/>
              </a:ext>
            </a:extLst>
          </p:cNvPr>
          <p:cNvPicPr>
            <a:picLocks noChangeAspect="1"/>
          </p:cNvPicPr>
          <p:nvPr/>
        </p:nvPicPr>
        <p:blipFill>
          <a:blip r:embed="rId3"/>
          <a:stretch>
            <a:fillRect/>
          </a:stretch>
        </p:blipFill>
        <p:spPr>
          <a:xfrm>
            <a:off x="1055474" y="5087311"/>
            <a:ext cx="4226664" cy="894136"/>
          </a:xfrm>
          <a:prstGeom prst="rect">
            <a:avLst/>
          </a:prstGeom>
        </p:spPr>
      </p:pic>
      <p:pic>
        <p:nvPicPr>
          <p:cNvPr id="5" name="Picture 4">
            <a:extLst>
              <a:ext uri="{FF2B5EF4-FFF2-40B4-BE49-F238E27FC236}">
                <a16:creationId xmlns:a16="http://schemas.microsoft.com/office/drawing/2014/main" id="{38FA2313-9F15-164A-98B1-DC4A6731A91C}"/>
              </a:ext>
            </a:extLst>
          </p:cNvPr>
          <p:cNvPicPr>
            <a:picLocks noChangeAspect="1"/>
          </p:cNvPicPr>
          <p:nvPr/>
        </p:nvPicPr>
        <p:blipFill>
          <a:blip r:embed="rId4"/>
          <a:stretch>
            <a:fillRect/>
          </a:stretch>
        </p:blipFill>
        <p:spPr>
          <a:xfrm>
            <a:off x="0" y="10274"/>
            <a:ext cx="5155934" cy="5398224"/>
          </a:xfrm>
          <a:prstGeom prst="rect">
            <a:avLst/>
          </a:prstGeom>
        </p:spPr>
      </p:pic>
      <p:pic>
        <p:nvPicPr>
          <p:cNvPr id="6" name="Picture 5">
            <a:extLst>
              <a:ext uri="{FF2B5EF4-FFF2-40B4-BE49-F238E27FC236}">
                <a16:creationId xmlns:a16="http://schemas.microsoft.com/office/drawing/2014/main" id="{2303ACDE-F01F-B846-B6AD-F9AEE57738DE}"/>
              </a:ext>
            </a:extLst>
          </p:cNvPr>
          <p:cNvPicPr>
            <a:picLocks noChangeAspect="1"/>
          </p:cNvPicPr>
          <p:nvPr/>
        </p:nvPicPr>
        <p:blipFill>
          <a:blip r:embed="rId5"/>
          <a:stretch>
            <a:fillRect/>
          </a:stretch>
        </p:blipFill>
        <p:spPr>
          <a:xfrm>
            <a:off x="5408342" y="2011363"/>
            <a:ext cx="6106799" cy="2806602"/>
          </a:xfrm>
          <a:prstGeom prst="rect">
            <a:avLst/>
          </a:prstGeom>
        </p:spPr>
      </p:pic>
      <p:pic>
        <p:nvPicPr>
          <p:cNvPr id="7" name="Picture 6">
            <a:extLst>
              <a:ext uri="{FF2B5EF4-FFF2-40B4-BE49-F238E27FC236}">
                <a16:creationId xmlns:a16="http://schemas.microsoft.com/office/drawing/2014/main" id="{DFF806AA-2DE3-EB4A-B902-084D78C01B2C}"/>
              </a:ext>
            </a:extLst>
          </p:cNvPr>
          <p:cNvPicPr>
            <a:picLocks noChangeAspect="1"/>
          </p:cNvPicPr>
          <p:nvPr/>
        </p:nvPicPr>
        <p:blipFill>
          <a:blip r:embed="rId6"/>
          <a:stretch>
            <a:fillRect/>
          </a:stretch>
        </p:blipFill>
        <p:spPr>
          <a:xfrm>
            <a:off x="5408343" y="878064"/>
            <a:ext cx="6096000" cy="701185"/>
          </a:xfrm>
          <a:prstGeom prst="rect">
            <a:avLst/>
          </a:prstGeom>
        </p:spPr>
      </p:pic>
      <p:pic>
        <p:nvPicPr>
          <p:cNvPr id="8" name="Picture 7">
            <a:extLst>
              <a:ext uri="{FF2B5EF4-FFF2-40B4-BE49-F238E27FC236}">
                <a16:creationId xmlns:a16="http://schemas.microsoft.com/office/drawing/2014/main" id="{586A226C-BFE0-C740-BAE0-9EA627D57BAF}"/>
              </a:ext>
            </a:extLst>
          </p:cNvPr>
          <p:cNvPicPr>
            <a:picLocks noChangeAspect="1"/>
          </p:cNvPicPr>
          <p:nvPr/>
        </p:nvPicPr>
        <p:blipFill>
          <a:blip r:embed="rId7"/>
          <a:stretch>
            <a:fillRect/>
          </a:stretch>
        </p:blipFill>
        <p:spPr>
          <a:xfrm>
            <a:off x="5649952" y="4986922"/>
            <a:ext cx="5189034" cy="707596"/>
          </a:xfrm>
          <a:prstGeom prst="rect">
            <a:avLst/>
          </a:prstGeom>
        </p:spPr>
      </p:pic>
    </p:spTree>
    <p:extLst>
      <p:ext uri="{BB962C8B-B14F-4D97-AF65-F5344CB8AC3E}">
        <p14:creationId xmlns:p14="http://schemas.microsoft.com/office/powerpoint/2010/main" val="408377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5E8AE6-7A72-D042-96C1-02B7A3118487}"/>
              </a:ext>
            </a:extLst>
          </p:cNvPr>
          <p:cNvSpPr/>
          <p:nvPr/>
        </p:nvSpPr>
        <p:spPr>
          <a:xfrm>
            <a:off x="604164" y="1595155"/>
            <a:ext cx="10019039" cy="954107"/>
          </a:xfrm>
          <a:prstGeom prst="rect">
            <a:avLst/>
          </a:prstGeom>
        </p:spPr>
        <p:txBody>
          <a:bodyPr wrap="square">
            <a:spAutoFit/>
          </a:bodyPr>
          <a:lstStyle/>
          <a:p>
            <a:r>
              <a:rPr lang="en-US" sz="2800" dirty="0">
                <a:solidFill>
                  <a:srgbClr val="002060"/>
                </a:solidFill>
                <a:latin typeface="Calibri" panose="020F0502020204030204" pitchFamily="34" charset="0"/>
                <a:cs typeface="Calibri" panose="020F0502020204030204" pitchFamily="34" charset="0"/>
              </a:rPr>
              <a:t>Class I:</a:t>
            </a:r>
            <a:r>
              <a:rPr lang="en-US" sz="2800" dirty="0">
                <a:latin typeface="Calibri" panose="020F0502020204030204" pitchFamily="34" charset="0"/>
                <a:cs typeface="Calibri" panose="020F0502020204030204" pitchFamily="34" charset="0"/>
              </a:rPr>
              <a:t> alert potential secondary users to the existence of data sets that fall within specific temporal, spatial, and thematic domains. </a:t>
            </a:r>
            <a:endParaRPr lang="en-US" sz="2800" dirty="0">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C983BD8-7E47-8D43-83A5-2A72D4E000C5}"/>
              </a:ext>
            </a:extLst>
          </p:cNvPr>
          <p:cNvSpPr/>
          <p:nvPr/>
        </p:nvSpPr>
        <p:spPr>
          <a:xfrm>
            <a:off x="574620" y="2779003"/>
            <a:ext cx="10762948" cy="523220"/>
          </a:xfrm>
          <a:prstGeom prst="rect">
            <a:avLst/>
          </a:prstGeom>
        </p:spPr>
        <p:txBody>
          <a:bodyPr wrap="square">
            <a:spAutoFit/>
          </a:bodyPr>
          <a:lstStyle/>
          <a:p>
            <a:r>
              <a:rPr lang="en-US" sz="2800" dirty="0">
                <a:solidFill>
                  <a:srgbClr val="002060"/>
                </a:solidFill>
                <a:latin typeface="Calibri" panose="020F0502020204030204" pitchFamily="34" charset="0"/>
                <a:cs typeface="Calibri" panose="020F0502020204030204" pitchFamily="34" charset="0"/>
              </a:rPr>
              <a:t>Class II:</a:t>
            </a:r>
            <a:r>
              <a:rPr lang="en-US" sz="2800" dirty="0">
                <a:latin typeface="Calibri" panose="020F0502020204030204" pitchFamily="34" charset="0"/>
                <a:cs typeface="Calibri" panose="020F0502020204030204" pitchFamily="34" charset="0"/>
              </a:rPr>
              <a:t> describe the research resulting in a data set. </a:t>
            </a:r>
            <a:endParaRPr lang="en-US" sz="2800" dirty="0">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BD0BA159-17BF-4B4C-80F1-2B8BE5B891E1}"/>
              </a:ext>
            </a:extLst>
          </p:cNvPr>
          <p:cNvSpPr/>
          <p:nvPr/>
        </p:nvSpPr>
        <p:spPr>
          <a:xfrm>
            <a:off x="604164" y="3701584"/>
            <a:ext cx="11193825" cy="523220"/>
          </a:xfrm>
          <a:prstGeom prst="rect">
            <a:avLst/>
          </a:prstGeom>
        </p:spPr>
        <p:txBody>
          <a:bodyPr wrap="square">
            <a:spAutoFit/>
          </a:bodyPr>
          <a:lstStyle/>
          <a:p>
            <a:r>
              <a:rPr lang="en-US" sz="2800" dirty="0">
                <a:solidFill>
                  <a:srgbClr val="002060"/>
                </a:solidFill>
                <a:latin typeface="Calibri" panose="020F0502020204030204" pitchFamily="34" charset="0"/>
                <a:cs typeface="Calibri" panose="020F0502020204030204" pitchFamily="34" charset="0"/>
              </a:rPr>
              <a:t>Class III:</a:t>
            </a:r>
            <a:r>
              <a:rPr lang="en-US" sz="2800" dirty="0">
                <a:latin typeface="Calibri" panose="020F0502020204030204" pitchFamily="34" charset="0"/>
                <a:cs typeface="Calibri" panose="020F0502020204030204" pitchFamily="34" charset="0"/>
              </a:rPr>
              <a:t> status of the data set and information on its accessibility. </a:t>
            </a:r>
            <a:endParaRPr lang="en-US" sz="2800" dirty="0">
              <a:effectLst/>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D9D1497E-1F13-8E46-A350-76AEAC7D6DF8}"/>
              </a:ext>
            </a:extLst>
          </p:cNvPr>
          <p:cNvSpPr/>
          <p:nvPr/>
        </p:nvSpPr>
        <p:spPr>
          <a:xfrm>
            <a:off x="574620" y="4561522"/>
            <a:ext cx="10762950" cy="523220"/>
          </a:xfrm>
          <a:prstGeom prst="rect">
            <a:avLst/>
          </a:prstGeom>
        </p:spPr>
        <p:txBody>
          <a:bodyPr wrap="square">
            <a:spAutoFit/>
          </a:bodyPr>
          <a:lstStyle/>
          <a:p>
            <a:r>
              <a:rPr lang="en-US" sz="2800" dirty="0">
                <a:solidFill>
                  <a:srgbClr val="002060"/>
                </a:solidFill>
                <a:latin typeface="Calibri" panose="020F0502020204030204" pitchFamily="34" charset="0"/>
                <a:cs typeface="Calibri" panose="020F0502020204030204" pitchFamily="34" charset="0"/>
              </a:rPr>
              <a:t>Class IV:</a:t>
            </a:r>
            <a:r>
              <a:rPr lang="en-US" sz="2800" dirty="0">
                <a:latin typeface="Calibri" panose="020F0502020204030204" pitchFamily="34" charset="0"/>
                <a:cs typeface="Calibri" panose="020F0502020204030204" pitchFamily="34" charset="0"/>
              </a:rPr>
              <a:t> all the attributes related to the structure of the data file. </a:t>
            </a:r>
            <a:endParaRPr lang="en-US" sz="2800" dirty="0">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EFBA895-DB4B-6644-8CB1-4DE23CA83D20}"/>
              </a:ext>
            </a:extLst>
          </p:cNvPr>
          <p:cNvSpPr/>
          <p:nvPr/>
        </p:nvSpPr>
        <p:spPr>
          <a:xfrm>
            <a:off x="604164" y="5421460"/>
            <a:ext cx="10458141" cy="954107"/>
          </a:xfrm>
          <a:prstGeom prst="rect">
            <a:avLst/>
          </a:prstGeom>
        </p:spPr>
        <p:txBody>
          <a:bodyPr wrap="square">
            <a:spAutoFit/>
          </a:bodyPr>
          <a:lstStyle/>
          <a:p>
            <a:r>
              <a:rPr lang="en-US" sz="2800" dirty="0">
                <a:solidFill>
                  <a:srgbClr val="002060"/>
                </a:solidFill>
                <a:latin typeface="Calibri" panose="020F0502020204030204" pitchFamily="34" charset="0"/>
                <a:cs typeface="Calibri" panose="020F0502020204030204" pitchFamily="34" charset="0"/>
              </a:rPr>
              <a:t>Class V:</a:t>
            </a:r>
            <a:r>
              <a:rPr lang="en-US" sz="2800" dirty="0">
                <a:latin typeface="Calibri" panose="020F0502020204030204" pitchFamily="34" charset="0"/>
                <a:cs typeface="Calibri" panose="020F0502020204030204" pitchFamily="34" charset="0"/>
              </a:rPr>
              <a:t> all other related information that might be necessary for secondary usage, publishing the data set, or auditing the data set. </a:t>
            </a:r>
            <a:endParaRPr lang="en-US" sz="2800" dirty="0">
              <a:effectLst/>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643C4BA-7AE1-4D4D-B064-3466CCF70C52}"/>
              </a:ext>
            </a:extLst>
          </p:cNvPr>
          <p:cNvSpPr/>
          <p:nvPr/>
        </p:nvSpPr>
        <p:spPr>
          <a:xfrm>
            <a:off x="3830008" y="159488"/>
            <a:ext cx="5111464" cy="1107996"/>
          </a:xfrm>
          <a:prstGeom prst="rect">
            <a:avLst/>
          </a:prstGeom>
        </p:spPr>
        <p:txBody>
          <a:bodyPr wrap="none">
            <a:spAutoFit/>
          </a:bodyPr>
          <a:lstStyle/>
          <a:p>
            <a:pPr algn="ctr"/>
            <a:r>
              <a:rPr lang="en-US" sz="4000" dirty="0">
                <a:solidFill>
                  <a:srgbClr val="002060"/>
                </a:solidFill>
              </a:rPr>
              <a:t>Metadata “Descriptors”</a:t>
            </a:r>
          </a:p>
          <a:p>
            <a:pPr algn="ctr"/>
            <a:r>
              <a:rPr lang="en-US" sz="2600" dirty="0"/>
              <a:t>(Michener et al. 1997)</a:t>
            </a:r>
          </a:p>
        </p:txBody>
      </p:sp>
    </p:spTree>
    <p:extLst>
      <p:ext uri="{BB962C8B-B14F-4D97-AF65-F5344CB8AC3E}">
        <p14:creationId xmlns:p14="http://schemas.microsoft.com/office/powerpoint/2010/main" val="3350373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two person standing on gray tile paving">
            <a:extLst>
              <a:ext uri="{FF2B5EF4-FFF2-40B4-BE49-F238E27FC236}">
                <a16:creationId xmlns:a16="http://schemas.microsoft.com/office/drawing/2014/main" id="{DADDACB7-65E5-844F-8A11-585DABA074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765" b="12640"/>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261F0A-EC56-3A42-BA9D-AB5920693041}"/>
              </a:ext>
            </a:extLst>
          </p:cNvPr>
          <p:cNvSpPr/>
          <p:nvPr/>
        </p:nvSpPr>
        <p:spPr>
          <a:xfrm>
            <a:off x="1205523" y="4032047"/>
            <a:ext cx="9780954" cy="1798089"/>
          </a:xfrm>
        </p:spPr>
        <p:txBody>
          <a:bodyPr vert="horz" lIns="91440" tIns="45720" rIns="91440" bIns="45720" rtlCol="0" anchor="ctr">
            <a:noAutofit/>
          </a:bodyPr>
          <a:lstStyle/>
          <a:p>
            <a:pPr algn="ctr"/>
            <a:r>
              <a:rPr lang="en-US" sz="4000" dirty="0">
                <a:latin typeface="Corbel" panose="020B0503020204020204" pitchFamily="34" charset="0"/>
              </a:rPr>
              <a:t>Metadata is a declaration of Purpose. Constraints, Completeness, Liability</a:t>
            </a:r>
          </a:p>
        </p:txBody>
      </p:sp>
    </p:spTree>
    <p:extLst>
      <p:ext uri="{BB962C8B-B14F-4D97-AF65-F5344CB8AC3E}">
        <p14:creationId xmlns:p14="http://schemas.microsoft.com/office/powerpoint/2010/main" val="161683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stack of papers flat lay photography">
            <a:extLst>
              <a:ext uri="{FF2B5EF4-FFF2-40B4-BE49-F238E27FC236}">
                <a16:creationId xmlns:a16="http://schemas.microsoft.com/office/drawing/2014/main" id="{A1C607E9-2F0A-BE45-93CD-8EFFA66FAF0E}"/>
              </a:ext>
            </a:extLst>
          </p:cNvPr>
          <p:cNvPicPr>
            <a:picLocks noChangeAspect="1" noChangeArrowheads="1"/>
          </p:cNvPicPr>
          <p:nvPr/>
        </p:nvPicPr>
        <p:blipFill rotWithShape="1">
          <a:blip r:embed="rId3">
            <a:alphaModFix amt="60000"/>
            <a:extLst>
              <a:ext uri="{28A0092B-C50C-407E-A947-70E740481C1C}">
                <a14:useLocalDpi xmlns:a14="http://schemas.microsoft.com/office/drawing/2010/main" val="0"/>
              </a:ext>
            </a:extLst>
          </a:blip>
          <a:srcRect t="10592" b="7051"/>
          <a:stretch/>
        </p:blipFill>
        <p:spPr bwMode="auto">
          <a:xfrm>
            <a:off x="180975" y="182880"/>
            <a:ext cx="11823637" cy="6499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DF104AD-030E-234C-B6FC-93C8618A12CD}"/>
              </a:ext>
            </a:extLst>
          </p:cNvPr>
          <p:cNvSpPr/>
          <p:nvPr/>
        </p:nvSpPr>
        <p:spPr>
          <a:xfrm>
            <a:off x="838200" y="38483"/>
            <a:ext cx="10165218" cy="2806506"/>
          </a:xfrm>
        </p:spPr>
        <p:txBody>
          <a:bodyPr vert="horz" lIns="91440" tIns="45720" rIns="91440" bIns="45720" rtlCol="0" anchor="b">
            <a:normAutofit/>
          </a:bodyPr>
          <a:lstStyle/>
          <a:p>
            <a:pPr>
              <a:lnSpc>
                <a:spcPct val="90000"/>
              </a:lnSpc>
              <a:spcBef>
                <a:spcPct val="0"/>
              </a:spcBef>
              <a:spcAft>
                <a:spcPts val="600"/>
              </a:spcAft>
            </a:pPr>
            <a:r>
              <a:rPr lang="en-US" sz="4000" dirty="0">
                <a:solidFill>
                  <a:srgbClr val="FFFFFF"/>
                </a:solidFill>
                <a:latin typeface="+mj-lt"/>
                <a:ea typeface="+mj-ea"/>
                <a:cs typeface="+mj-cs"/>
              </a:rPr>
              <a:t>Steps to Creating Quality Metadata </a:t>
            </a:r>
          </a:p>
        </p:txBody>
      </p:sp>
      <p:sp>
        <p:nvSpPr>
          <p:cNvPr id="2" name="Rectangle 1">
            <a:extLst>
              <a:ext uri="{FF2B5EF4-FFF2-40B4-BE49-F238E27FC236}">
                <a16:creationId xmlns:a16="http://schemas.microsoft.com/office/drawing/2014/main" id="{2C49E4C2-D7B8-4E40-93AA-6B78D2969ACC}"/>
              </a:ext>
            </a:extLst>
          </p:cNvPr>
          <p:cNvSpPr/>
          <p:nvPr/>
        </p:nvSpPr>
        <p:spPr>
          <a:xfrm>
            <a:off x="838199" y="3075700"/>
            <a:ext cx="10982093" cy="2588458"/>
          </a:xfrm>
        </p:spPr>
        <p:txBody>
          <a:bodyPr vert="horz" lIns="91440" tIns="45720" rIns="91440" bIns="45720" rtlCol="0">
            <a:noAutofit/>
          </a:bodyPr>
          <a:lstStyle/>
          <a:p>
            <a:pPr marL="457200" indent="-228600">
              <a:lnSpc>
                <a:spcPct val="90000"/>
              </a:lnSpc>
              <a:spcAft>
                <a:spcPts val="600"/>
              </a:spcAft>
              <a:buFont typeface="Arial" panose="020B0604020202020204" pitchFamily="34" charset="0"/>
              <a:buChar char="•"/>
            </a:pPr>
            <a:r>
              <a:rPr lang="en-US" sz="2400" dirty="0">
                <a:solidFill>
                  <a:srgbClr val="FFFFFF"/>
                </a:solidFill>
              </a:rPr>
              <a:t>Organize your materials </a:t>
            </a:r>
            <a:r>
              <a:rPr lang="en-US" sz="2400" i="1" dirty="0">
                <a:solidFill>
                  <a:srgbClr val="FFFFFF"/>
                </a:solidFill>
              </a:rPr>
              <a:t>(proposals, manuscripts, field notes, key references)  </a:t>
            </a:r>
          </a:p>
          <a:p>
            <a:pPr marL="457200" indent="-228600">
              <a:lnSpc>
                <a:spcPct val="90000"/>
              </a:lnSpc>
              <a:spcAft>
                <a:spcPts val="600"/>
              </a:spcAft>
              <a:buFont typeface="Arial" panose="020B0604020202020204" pitchFamily="34" charset="0"/>
              <a:buChar char="•"/>
            </a:pPr>
            <a:r>
              <a:rPr lang="en-US" sz="2400" dirty="0">
                <a:solidFill>
                  <a:srgbClr val="FFFFFF"/>
                </a:solidFill>
              </a:rPr>
              <a:t>Use a metadata tool (helps ensure machine readability)</a:t>
            </a:r>
          </a:p>
          <a:p>
            <a:pPr marL="457200" indent="-228600">
              <a:lnSpc>
                <a:spcPct val="90000"/>
              </a:lnSpc>
              <a:spcAft>
                <a:spcPts val="600"/>
              </a:spcAft>
              <a:buFont typeface="Arial" panose="020B0604020202020204" pitchFamily="34" charset="0"/>
              <a:buChar char="•"/>
            </a:pPr>
            <a:r>
              <a:rPr lang="en-US" sz="2400" dirty="0">
                <a:solidFill>
                  <a:srgbClr val="FFFFFF"/>
                </a:solidFill>
              </a:rPr>
              <a:t>Review for accuracy and completeness </a:t>
            </a:r>
          </a:p>
          <a:p>
            <a:pPr marL="457200" indent="-228600">
              <a:lnSpc>
                <a:spcPct val="90000"/>
              </a:lnSpc>
              <a:spcAft>
                <a:spcPts val="600"/>
              </a:spcAft>
              <a:buFont typeface="Arial" panose="020B0604020202020204" pitchFamily="34" charset="0"/>
              <a:buChar char="•"/>
            </a:pPr>
            <a:r>
              <a:rPr lang="en-US" sz="2400" dirty="0">
                <a:solidFill>
                  <a:srgbClr val="FFFFFF"/>
                </a:solidFill>
              </a:rPr>
              <a:t>Have someone else read it.</a:t>
            </a:r>
          </a:p>
          <a:p>
            <a:pPr marL="457200" indent="-228600">
              <a:lnSpc>
                <a:spcPct val="90000"/>
              </a:lnSpc>
              <a:spcAft>
                <a:spcPts val="600"/>
              </a:spcAft>
              <a:buFont typeface="Arial" panose="020B0604020202020204" pitchFamily="34" charset="0"/>
              <a:buChar char="•"/>
            </a:pPr>
            <a:r>
              <a:rPr lang="en-US" sz="2400" dirty="0">
                <a:solidFill>
                  <a:srgbClr val="FFFFFF"/>
                </a:solidFill>
              </a:rPr>
              <a:t>Revise and review again</a:t>
            </a:r>
          </a:p>
          <a:p>
            <a:pPr marL="457200" indent="-228600">
              <a:lnSpc>
                <a:spcPct val="90000"/>
              </a:lnSpc>
              <a:spcAft>
                <a:spcPts val="600"/>
              </a:spcAft>
              <a:buFont typeface="Arial" panose="020B0604020202020204" pitchFamily="34" charset="0"/>
              <a:buChar char="•"/>
            </a:pPr>
            <a:r>
              <a:rPr lang="en-US" sz="2400" dirty="0">
                <a:solidFill>
                  <a:srgbClr val="FFFFFF"/>
                </a:solidFill>
              </a:rPr>
              <a:t>Update as needed.</a:t>
            </a:r>
          </a:p>
        </p:txBody>
      </p:sp>
    </p:spTree>
    <p:extLst>
      <p:ext uri="{BB962C8B-B14F-4D97-AF65-F5344CB8AC3E}">
        <p14:creationId xmlns:p14="http://schemas.microsoft.com/office/powerpoint/2010/main" val="171099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6" name="Picture 5" descr="A picture containing sky, blue, outdoor, fish&#10;&#10;Description automatically generated">
            <a:extLst>
              <a:ext uri="{FF2B5EF4-FFF2-40B4-BE49-F238E27FC236}">
                <a16:creationId xmlns:a16="http://schemas.microsoft.com/office/drawing/2014/main" id="{1F7CA0EA-283B-9E4F-84C7-E30FEFAB5B0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692" b="60224" l="9654" r="86888">
                        <a14:backgroundMark x1="10125" y1="33645" x2="6625" y2="30841"/>
                        <a14:backgroundMark x1="6625" y1="30841" x2="5500" y2="36449"/>
                        <a14:backgroundMark x1="5500" y1="36449" x2="5875" y2="49720"/>
                        <a14:backgroundMark x1="5875" y1="49720" x2="5125" y2="57009"/>
                        <a14:backgroundMark x1="5125" y1="57009" x2="9250" y2="60374"/>
                        <a14:backgroundMark x1="9250" y1="60374" x2="13250" y2="58505"/>
                        <a14:backgroundMark x1="13250" y1="58505" x2="16125" y2="53832"/>
                        <a14:backgroundMark x1="16125" y1="53832" x2="18875" y2="58505"/>
                        <a14:backgroundMark x1="18875" y1="58505" x2="30750" y2="66729"/>
                        <a14:backgroundMark x1="30750" y1="66729" x2="61625" y2="61308"/>
                        <a14:backgroundMark x1="61625" y1="61308" x2="74000" y2="53645"/>
                        <a14:backgroundMark x1="74000" y1="53645" x2="78500" y2="48411"/>
                        <a14:backgroundMark x1="78500" y1="48411" x2="80875" y2="40935"/>
                        <a14:backgroundMark x1="80875" y1="40935" x2="80625" y2="34019"/>
                        <a14:backgroundMark x1="80625" y1="34019" x2="78250" y2="25607"/>
                        <a14:backgroundMark x1="78250" y1="25607" x2="66750" y2="11776"/>
                        <a14:backgroundMark x1="66750" y1="11776" x2="54875" y2="8785"/>
                        <a14:backgroundMark x1="54875" y1="8785" x2="35875" y2="13832"/>
                        <a14:backgroundMark x1="35875" y1="13832" x2="28000" y2="20000"/>
                        <a14:backgroundMark x1="28000" y1="20000" x2="19625" y2="30841"/>
                        <a14:backgroundMark x1="19625" y1="30841" x2="9875" y2="33645"/>
                      </a14:backgroundRemoval>
                    </a14:imgEffect>
                  </a14:imgLayer>
                </a14:imgProps>
              </a:ext>
            </a:extLst>
          </a:blip>
          <a:srcRect r="3458" b="33084"/>
          <a:stretch/>
        </p:blipFill>
        <p:spPr>
          <a:xfrm>
            <a:off x="-1121789" y="1575536"/>
            <a:ext cx="11133055" cy="5160515"/>
          </a:xfrm>
          <a:prstGeom prst="rect">
            <a:avLst/>
          </a:prstGeom>
        </p:spPr>
      </p:pic>
      <p:sp>
        <p:nvSpPr>
          <p:cNvPr id="3" name="TextBox 2">
            <a:extLst>
              <a:ext uri="{FF2B5EF4-FFF2-40B4-BE49-F238E27FC236}">
                <a16:creationId xmlns:a16="http://schemas.microsoft.com/office/drawing/2014/main" id="{486521AC-3427-AA4D-B1F0-B740350DE672}"/>
              </a:ext>
            </a:extLst>
          </p:cNvPr>
          <p:cNvSpPr txBox="1"/>
          <p:nvPr/>
        </p:nvSpPr>
        <p:spPr>
          <a:xfrm>
            <a:off x="4892512" y="121949"/>
            <a:ext cx="6875282" cy="1938992"/>
          </a:xfrm>
          <a:prstGeom prst="rect">
            <a:avLst/>
          </a:prstGeom>
          <a:noFill/>
        </p:spPr>
        <p:txBody>
          <a:bodyPr wrap="square" rtlCol="0">
            <a:spAutoFit/>
          </a:bodyPr>
          <a:lstStyle/>
          <a:p>
            <a:r>
              <a:rPr lang="en-US" sz="6000" dirty="0">
                <a:solidFill>
                  <a:schemeClr val="bg1"/>
                </a:solidFill>
              </a:rPr>
              <a:t>Our memory is not as good as we think it is.</a:t>
            </a:r>
          </a:p>
        </p:txBody>
      </p:sp>
      <p:sp>
        <p:nvSpPr>
          <p:cNvPr id="4" name="Rectangle 3">
            <a:extLst>
              <a:ext uri="{FF2B5EF4-FFF2-40B4-BE49-F238E27FC236}">
                <a16:creationId xmlns:a16="http://schemas.microsoft.com/office/drawing/2014/main" id="{044EC9D9-258A-2546-AFDF-FDC128EADD25}"/>
              </a:ext>
            </a:extLst>
          </p:cNvPr>
          <p:cNvSpPr/>
          <p:nvPr/>
        </p:nvSpPr>
        <p:spPr>
          <a:xfrm>
            <a:off x="562146" y="6335941"/>
            <a:ext cx="2354048" cy="400110"/>
          </a:xfrm>
          <a:prstGeom prst="rect">
            <a:avLst/>
          </a:prstGeom>
        </p:spPr>
        <p:txBody>
          <a:bodyPr wrap="square">
            <a:spAutoFit/>
          </a:bodyPr>
          <a:lstStyle/>
          <a:p>
            <a:pPr algn="ctr"/>
            <a:r>
              <a:rPr lang="en-US" sz="1000" u="sng" dirty="0">
                <a:solidFill>
                  <a:schemeClr val="bg1"/>
                </a:solidFill>
                <a:latin typeface="Arial" panose="020B0604020202020204" pitchFamily="34" charset="0"/>
                <a:cs typeface="Arial" panose="020B0604020202020204" pitchFamily="34" charset="0"/>
                <a:hlinkClick r:id="rId4" tooltip="Go to Nathan Rupert's photostream">
                  <a:extLst>
                    <a:ext uri="{A12FA001-AC4F-418D-AE19-62706E023703}">
                      <ahyp:hlinkClr xmlns:ahyp="http://schemas.microsoft.com/office/drawing/2018/hyperlinkcolor" val="tx"/>
                    </a:ext>
                  </a:extLst>
                </a:hlinkClick>
              </a:rPr>
              <a:t>Photo: Nathan Rupert</a:t>
            </a:r>
            <a:r>
              <a:rPr lang="en-US" sz="1000" dirty="0">
                <a:solidFill>
                  <a:schemeClr val="bg1"/>
                </a:solidFill>
                <a:latin typeface="Arial" panose="020B0604020202020204" pitchFamily="34" charset="0"/>
                <a:cs typeface="Arial" panose="020B0604020202020204" pitchFamily="34" charset="0"/>
              </a:rPr>
              <a:t> </a:t>
            </a:r>
          </a:p>
          <a:p>
            <a:pPr algn="ctr"/>
            <a:r>
              <a:rPr lang="en-US" sz="1000" dirty="0">
                <a:solidFill>
                  <a:schemeClr val="bg1"/>
                </a:solidFill>
                <a:latin typeface="Arial" panose="020B0604020202020204" pitchFamily="34" charset="0"/>
                <a:cs typeface="Arial" panose="020B0604020202020204" pitchFamily="34" charset="0"/>
              </a:rPr>
              <a:t>(CC BY-NC-ND 2.0)</a:t>
            </a:r>
            <a:endParaRPr lang="en-US" sz="100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2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15328B-8BFB-614C-B773-DF581E34CEFA}"/>
              </a:ext>
            </a:extLst>
          </p:cNvPr>
          <p:cNvPicPr>
            <a:picLocks noChangeAspect="1"/>
          </p:cNvPicPr>
          <p:nvPr/>
        </p:nvPicPr>
        <p:blipFill rotWithShape="1">
          <a:blip r:embed="rId2"/>
          <a:srcRect r="44042" b="69133"/>
          <a:stretch/>
        </p:blipFill>
        <p:spPr>
          <a:xfrm>
            <a:off x="597474" y="2384981"/>
            <a:ext cx="5114379" cy="2278930"/>
          </a:xfrm>
          <a:prstGeom prst="rect">
            <a:avLst/>
          </a:prstGeom>
          <a:ln>
            <a:solidFill>
              <a:srgbClr val="000000"/>
            </a:solidFill>
          </a:ln>
        </p:spPr>
      </p:pic>
      <p:pic>
        <p:nvPicPr>
          <p:cNvPr id="5" name="Picture 4">
            <a:extLst>
              <a:ext uri="{FF2B5EF4-FFF2-40B4-BE49-F238E27FC236}">
                <a16:creationId xmlns:a16="http://schemas.microsoft.com/office/drawing/2014/main" id="{8391E8E5-2EF4-9D40-A905-49DCB15FB78E}"/>
              </a:ext>
            </a:extLst>
          </p:cNvPr>
          <p:cNvPicPr>
            <a:picLocks noChangeAspect="1"/>
          </p:cNvPicPr>
          <p:nvPr/>
        </p:nvPicPr>
        <p:blipFill>
          <a:blip r:embed="rId3"/>
          <a:stretch>
            <a:fillRect/>
          </a:stretch>
        </p:blipFill>
        <p:spPr>
          <a:xfrm>
            <a:off x="7794629" y="659875"/>
            <a:ext cx="3940468" cy="5538247"/>
          </a:xfrm>
          <a:prstGeom prst="rect">
            <a:avLst/>
          </a:prstGeom>
          <a:ln>
            <a:solidFill>
              <a:srgbClr val="000000"/>
            </a:solidFill>
          </a:ln>
        </p:spPr>
      </p:pic>
      <p:sp>
        <p:nvSpPr>
          <p:cNvPr id="6" name="Right Arrow 5">
            <a:extLst>
              <a:ext uri="{FF2B5EF4-FFF2-40B4-BE49-F238E27FC236}">
                <a16:creationId xmlns:a16="http://schemas.microsoft.com/office/drawing/2014/main" id="{A14E9B7F-D400-8C40-B25E-9F9B06995182}"/>
              </a:ext>
            </a:extLst>
          </p:cNvPr>
          <p:cNvSpPr/>
          <p:nvPr/>
        </p:nvSpPr>
        <p:spPr>
          <a:xfrm>
            <a:off x="6096000" y="3129699"/>
            <a:ext cx="1417163" cy="29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B8D1A6-63EA-ED45-9A96-D910DE663DF0}"/>
              </a:ext>
            </a:extLst>
          </p:cNvPr>
          <p:cNvPicPr>
            <a:picLocks noChangeAspect="1"/>
          </p:cNvPicPr>
          <p:nvPr/>
        </p:nvPicPr>
        <p:blipFill rotWithShape="1">
          <a:blip r:embed="rId2"/>
          <a:srcRect r="5884"/>
          <a:stretch/>
        </p:blipFill>
        <p:spPr>
          <a:xfrm>
            <a:off x="0" y="-1"/>
            <a:ext cx="7648897" cy="6858000"/>
          </a:xfrm>
          <a:prstGeom prst="rect">
            <a:avLst/>
          </a:prstGeom>
        </p:spPr>
      </p:pic>
      <p:pic>
        <p:nvPicPr>
          <p:cNvPr id="3" name="Picture 2">
            <a:extLst>
              <a:ext uri="{FF2B5EF4-FFF2-40B4-BE49-F238E27FC236}">
                <a16:creationId xmlns:a16="http://schemas.microsoft.com/office/drawing/2014/main" id="{3AB99A6D-33E5-F244-B04B-F601C2365A91}"/>
              </a:ext>
            </a:extLst>
          </p:cNvPr>
          <p:cNvPicPr>
            <a:picLocks noChangeAspect="1"/>
          </p:cNvPicPr>
          <p:nvPr/>
        </p:nvPicPr>
        <p:blipFill rotWithShape="1">
          <a:blip r:embed="rId3"/>
          <a:srcRect r="44042" b="69133"/>
          <a:stretch/>
        </p:blipFill>
        <p:spPr>
          <a:xfrm>
            <a:off x="7626505" y="2699793"/>
            <a:ext cx="4188818" cy="1866507"/>
          </a:xfrm>
          <a:prstGeom prst="rect">
            <a:avLst/>
          </a:prstGeom>
          <a:ln>
            <a:solidFill>
              <a:srgbClr val="000000"/>
            </a:solidFill>
          </a:ln>
        </p:spPr>
      </p:pic>
      <p:sp>
        <p:nvSpPr>
          <p:cNvPr id="4" name="TextBox 3">
            <a:extLst>
              <a:ext uri="{FF2B5EF4-FFF2-40B4-BE49-F238E27FC236}">
                <a16:creationId xmlns:a16="http://schemas.microsoft.com/office/drawing/2014/main" id="{B2F0CEA1-3BC1-1744-8BA6-F12DA47CE182}"/>
              </a:ext>
            </a:extLst>
          </p:cNvPr>
          <p:cNvSpPr txBox="1"/>
          <p:nvPr/>
        </p:nvSpPr>
        <p:spPr>
          <a:xfrm>
            <a:off x="4696273" y="231610"/>
            <a:ext cx="4144344" cy="400110"/>
          </a:xfrm>
          <a:prstGeom prst="rect">
            <a:avLst/>
          </a:prstGeom>
          <a:noFill/>
        </p:spPr>
        <p:txBody>
          <a:bodyPr wrap="square" rtlCol="0">
            <a:spAutoFit/>
          </a:bodyPr>
          <a:lstStyle/>
          <a:p>
            <a:pPr algn="ctr"/>
            <a:r>
              <a:rPr lang="en-US" sz="2000" i="1" dirty="0">
                <a:solidFill>
                  <a:srgbClr val="002060"/>
                </a:solidFill>
                <a:latin typeface="Corbel" panose="020B0503020204020204" pitchFamily="34" charset="0"/>
              </a:rPr>
              <a:t>This is what these numbers mean</a:t>
            </a:r>
          </a:p>
        </p:txBody>
      </p:sp>
      <p:sp>
        <p:nvSpPr>
          <p:cNvPr id="6" name="TextBox 5">
            <a:extLst>
              <a:ext uri="{FF2B5EF4-FFF2-40B4-BE49-F238E27FC236}">
                <a16:creationId xmlns:a16="http://schemas.microsoft.com/office/drawing/2014/main" id="{88660FBB-DA64-8447-9362-368F3D77BD2A}"/>
              </a:ext>
            </a:extLst>
          </p:cNvPr>
          <p:cNvSpPr txBox="1"/>
          <p:nvPr/>
        </p:nvSpPr>
        <p:spPr>
          <a:xfrm>
            <a:off x="5397615" y="823005"/>
            <a:ext cx="5556331" cy="400110"/>
          </a:xfrm>
          <a:prstGeom prst="rect">
            <a:avLst/>
          </a:prstGeom>
          <a:noFill/>
        </p:spPr>
        <p:txBody>
          <a:bodyPr wrap="square" rtlCol="0">
            <a:spAutoFit/>
          </a:bodyPr>
          <a:lstStyle/>
          <a:p>
            <a:pPr algn="ctr"/>
            <a:r>
              <a:rPr lang="en-US" sz="2000" i="1" dirty="0">
                <a:solidFill>
                  <a:srgbClr val="002060"/>
                </a:solidFill>
                <a:latin typeface="Corbel" panose="020B0503020204020204" pitchFamily="34" charset="0"/>
              </a:rPr>
              <a:t>I need to double-check what these numbers mean</a:t>
            </a:r>
          </a:p>
        </p:txBody>
      </p:sp>
      <p:sp>
        <p:nvSpPr>
          <p:cNvPr id="7" name="TextBox 6">
            <a:extLst>
              <a:ext uri="{FF2B5EF4-FFF2-40B4-BE49-F238E27FC236}">
                <a16:creationId xmlns:a16="http://schemas.microsoft.com/office/drawing/2014/main" id="{C7F647C1-2888-A448-862F-924776E710C6}"/>
              </a:ext>
            </a:extLst>
          </p:cNvPr>
          <p:cNvSpPr txBox="1"/>
          <p:nvPr/>
        </p:nvSpPr>
        <p:spPr>
          <a:xfrm>
            <a:off x="5466592" y="1477114"/>
            <a:ext cx="5556331" cy="400110"/>
          </a:xfrm>
          <a:prstGeom prst="rect">
            <a:avLst/>
          </a:prstGeom>
          <a:noFill/>
        </p:spPr>
        <p:txBody>
          <a:bodyPr wrap="square" rtlCol="0">
            <a:spAutoFit/>
          </a:bodyPr>
          <a:lstStyle/>
          <a:p>
            <a:pPr algn="ctr"/>
            <a:r>
              <a:rPr lang="en-US" sz="2000" i="1" dirty="0">
                <a:solidFill>
                  <a:srgbClr val="002060"/>
                </a:solidFill>
                <a:latin typeface="Corbel" panose="020B0503020204020204" pitchFamily="34" charset="0"/>
              </a:rPr>
              <a:t>I’m can guess what these numbers mean</a:t>
            </a:r>
          </a:p>
        </p:txBody>
      </p:sp>
      <p:sp>
        <p:nvSpPr>
          <p:cNvPr id="8" name="TextBox 7">
            <a:extLst>
              <a:ext uri="{FF2B5EF4-FFF2-40B4-BE49-F238E27FC236}">
                <a16:creationId xmlns:a16="http://schemas.microsoft.com/office/drawing/2014/main" id="{175A6574-DB15-1048-A24B-8B7D46D45BFF}"/>
              </a:ext>
            </a:extLst>
          </p:cNvPr>
          <p:cNvSpPr txBox="1"/>
          <p:nvPr/>
        </p:nvSpPr>
        <p:spPr>
          <a:xfrm>
            <a:off x="6635669" y="2131224"/>
            <a:ext cx="5556331" cy="400110"/>
          </a:xfrm>
          <a:prstGeom prst="rect">
            <a:avLst/>
          </a:prstGeom>
          <a:noFill/>
        </p:spPr>
        <p:txBody>
          <a:bodyPr wrap="square" rtlCol="0">
            <a:spAutoFit/>
          </a:bodyPr>
          <a:lstStyle/>
          <a:p>
            <a:pPr algn="ctr"/>
            <a:r>
              <a:rPr lang="en-US" sz="2000" i="1" dirty="0">
                <a:solidFill>
                  <a:srgbClr val="002060"/>
                </a:solidFill>
                <a:latin typeface="Corbel" panose="020B0503020204020204" pitchFamily="34" charset="0"/>
              </a:rPr>
              <a:t>I don’t know / don’t care what these numbers mean </a:t>
            </a:r>
          </a:p>
        </p:txBody>
      </p:sp>
      <p:sp>
        <p:nvSpPr>
          <p:cNvPr id="9" name="TextBox 8">
            <a:extLst>
              <a:ext uri="{FF2B5EF4-FFF2-40B4-BE49-F238E27FC236}">
                <a16:creationId xmlns:a16="http://schemas.microsoft.com/office/drawing/2014/main" id="{43A0D63C-E411-B94F-8F31-339026318791}"/>
              </a:ext>
            </a:extLst>
          </p:cNvPr>
          <p:cNvSpPr txBox="1"/>
          <p:nvPr/>
        </p:nvSpPr>
        <p:spPr>
          <a:xfrm>
            <a:off x="7752293" y="4734760"/>
            <a:ext cx="4063030" cy="1015663"/>
          </a:xfrm>
          <a:prstGeom prst="rect">
            <a:avLst/>
          </a:prstGeom>
          <a:noFill/>
        </p:spPr>
        <p:txBody>
          <a:bodyPr wrap="square" rtlCol="0">
            <a:spAutoFit/>
          </a:bodyPr>
          <a:lstStyle/>
          <a:p>
            <a:pPr algn="ctr"/>
            <a:r>
              <a:rPr lang="en-US" sz="2000" i="1" dirty="0">
                <a:solidFill>
                  <a:srgbClr val="002060"/>
                </a:solidFill>
                <a:latin typeface="Corbel" panose="020B0503020204020204" pitchFamily="34" charset="0"/>
              </a:rPr>
              <a:t>He was such a wonderful person. </a:t>
            </a:r>
          </a:p>
          <a:p>
            <a:pPr algn="ctr"/>
            <a:r>
              <a:rPr lang="en-US" sz="2000" i="1" dirty="0">
                <a:solidFill>
                  <a:srgbClr val="002060"/>
                </a:solidFill>
                <a:latin typeface="Corbel" panose="020B0503020204020204" pitchFamily="34" charset="0"/>
              </a:rPr>
              <a:t>If only we had taken the time to ask him what these numbers mean.</a:t>
            </a:r>
          </a:p>
        </p:txBody>
      </p:sp>
    </p:spTree>
    <p:extLst>
      <p:ext uri="{BB962C8B-B14F-4D97-AF65-F5344CB8AC3E}">
        <p14:creationId xmlns:p14="http://schemas.microsoft.com/office/powerpoint/2010/main" val="275616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4C7522-B8AF-B841-856F-64B22C34519C}"/>
              </a:ext>
            </a:extLst>
          </p:cNvPr>
          <p:cNvSpPr txBox="1"/>
          <p:nvPr/>
        </p:nvSpPr>
        <p:spPr>
          <a:xfrm>
            <a:off x="3168584" y="2271819"/>
            <a:ext cx="6172652" cy="1938992"/>
          </a:xfrm>
          <a:prstGeom prst="rect">
            <a:avLst/>
          </a:prstGeom>
          <a:noFill/>
        </p:spPr>
        <p:txBody>
          <a:bodyPr wrap="none" rtlCol="0">
            <a:spAutoFit/>
          </a:bodyPr>
          <a:lstStyle/>
          <a:p>
            <a:r>
              <a:rPr lang="en-US" sz="12000" dirty="0">
                <a:solidFill>
                  <a:srgbClr val="0070C0"/>
                </a:solidFill>
              </a:rPr>
              <a:t>metadata</a:t>
            </a:r>
          </a:p>
        </p:txBody>
      </p:sp>
      <p:sp>
        <p:nvSpPr>
          <p:cNvPr id="2" name="Rectangle 1">
            <a:extLst>
              <a:ext uri="{FF2B5EF4-FFF2-40B4-BE49-F238E27FC236}">
                <a16:creationId xmlns:a16="http://schemas.microsoft.com/office/drawing/2014/main" id="{D55889F7-630E-0044-96B4-59131687E908}"/>
              </a:ext>
            </a:extLst>
          </p:cNvPr>
          <p:cNvSpPr/>
          <p:nvPr/>
        </p:nvSpPr>
        <p:spPr>
          <a:xfrm>
            <a:off x="4905610" y="4026145"/>
            <a:ext cx="2616422" cy="400110"/>
          </a:xfrm>
          <a:prstGeom prst="rect">
            <a:avLst/>
          </a:prstGeom>
        </p:spPr>
        <p:txBody>
          <a:bodyPr wrap="none">
            <a:spAutoFit/>
          </a:bodyPr>
          <a:lstStyle/>
          <a:p>
            <a:r>
              <a:rPr lang="en-US" sz="2000" dirty="0">
                <a:solidFill>
                  <a:srgbClr val="002060"/>
                </a:solidFill>
                <a:latin typeface="Corbel" panose="020B0503020204020204" pitchFamily="34" charset="0"/>
              </a:rPr>
              <a:t>(Data about your Data)</a:t>
            </a:r>
            <a:endParaRPr lang="en-US" sz="2000" dirty="0"/>
          </a:p>
        </p:txBody>
      </p:sp>
    </p:spTree>
    <p:extLst>
      <p:ext uri="{BB962C8B-B14F-4D97-AF65-F5344CB8AC3E}">
        <p14:creationId xmlns:p14="http://schemas.microsoft.com/office/powerpoint/2010/main" val="211618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D74147-972B-B244-B514-12D88F7264D3}"/>
              </a:ext>
            </a:extLst>
          </p:cNvPr>
          <p:cNvSpPr/>
          <p:nvPr/>
        </p:nvSpPr>
        <p:spPr>
          <a:xfrm>
            <a:off x="1968741" y="1023350"/>
            <a:ext cx="3318301" cy="1200329"/>
          </a:xfrm>
          <a:prstGeom prst="rect">
            <a:avLst/>
          </a:prstGeom>
        </p:spPr>
        <p:txBody>
          <a:bodyPr wrap="square">
            <a:spAutoFit/>
          </a:bodyPr>
          <a:lstStyle/>
          <a:p>
            <a:pPr algn="ctr"/>
            <a:r>
              <a:rPr lang="en-US" sz="5000" dirty="0">
                <a:latin typeface="Corbel" panose="020B0503020204020204" pitchFamily="34" charset="0"/>
              </a:rPr>
              <a:t>WHY</a:t>
            </a:r>
            <a:endParaRPr lang="en-US" sz="6000" dirty="0">
              <a:latin typeface="Corbel" panose="020B0503020204020204" pitchFamily="34" charset="0"/>
            </a:endParaRPr>
          </a:p>
          <a:p>
            <a:pPr algn="ctr"/>
            <a:r>
              <a:rPr lang="en-US" sz="2200" dirty="0">
                <a:latin typeface="Corbel" panose="020B0503020204020204" pitchFamily="34" charset="0"/>
              </a:rPr>
              <a:t>were the data collected?</a:t>
            </a:r>
          </a:p>
        </p:txBody>
      </p:sp>
      <p:sp>
        <p:nvSpPr>
          <p:cNvPr id="5" name="Rectangle 4">
            <a:extLst>
              <a:ext uri="{FF2B5EF4-FFF2-40B4-BE49-F238E27FC236}">
                <a16:creationId xmlns:a16="http://schemas.microsoft.com/office/drawing/2014/main" id="{6FB6B651-23AE-4F46-BB4E-BDE72C46F876}"/>
              </a:ext>
            </a:extLst>
          </p:cNvPr>
          <p:cNvSpPr/>
          <p:nvPr/>
        </p:nvSpPr>
        <p:spPr>
          <a:xfrm>
            <a:off x="7350757" y="2647686"/>
            <a:ext cx="2446503" cy="1200329"/>
          </a:xfrm>
          <a:prstGeom prst="rect">
            <a:avLst/>
          </a:prstGeom>
        </p:spPr>
        <p:txBody>
          <a:bodyPr wrap="none">
            <a:spAutoFit/>
          </a:bodyPr>
          <a:lstStyle/>
          <a:p>
            <a:pPr algn="ctr"/>
            <a:r>
              <a:rPr lang="en-US" sz="5000" dirty="0">
                <a:latin typeface="Corbel" panose="020B0503020204020204" pitchFamily="34" charset="0"/>
              </a:rPr>
              <a:t>WHO</a:t>
            </a:r>
          </a:p>
          <a:p>
            <a:pPr algn="ctr"/>
            <a:r>
              <a:rPr lang="en-US" sz="2200" dirty="0">
                <a:latin typeface="Corbel" panose="020B0503020204020204" pitchFamily="34" charset="0"/>
              </a:rPr>
              <a:t>collected the data? </a:t>
            </a:r>
          </a:p>
        </p:txBody>
      </p:sp>
      <p:sp>
        <p:nvSpPr>
          <p:cNvPr id="6" name="Rectangle 5">
            <a:extLst>
              <a:ext uri="{FF2B5EF4-FFF2-40B4-BE49-F238E27FC236}">
                <a16:creationId xmlns:a16="http://schemas.microsoft.com/office/drawing/2014/main" id="{03E9008E-B36B-EF4B-AA1C-D2C37CD2BB48}"/>
              </a:ext>
            </a:extLst>
          </p:cNvPr>
          <p:cNvSpPr/>
          <p:nvPr/>
        </p:nvSpPr>
        <p:spPr>
          <a:xfrm>
            <a:off x="7121863" y="4589051"/>
            <a:ext cx="3273652" cy="1200329"/>
          </a:xfrm>
          <a:prstGeom prst="rect">
            <a:avLst/>
          </a:prstGeom>
        </p:spPr>
        <p:txBody>
          <a:bodyPr wrap="none">
            <a:spAutoFit/>
          </a:bodyPr>
          <a:lstStyle/>
          <a:p>
            <a:pPr algn="ctr"/>
            <a:r>
              <a:rPr lang="en-US" sz="5000" dirty="0">
                <a:latin typeface="Corbel" panose="020B0503020204020204" pitchFamily="34" charset="0"/>
              </a:rPr>
              <a:t>WHAT</a:t>
            </a:r>
          </a:p>
          <a:p>
            <a:pPr algn="ctr"/>
            <a:r>
              <a:rPr lang="en-US" sz="2200" dirty="0">
                <a:latin typeface="Corbel" panose="020B0503020204020204" pitchFamily="34" charset="0"/>
              </a:rPr>
              <a:t>is the content of the data? </a:t>
            </a:r>
          </a:p>
        </p:txBody>
      </p:sp>
      <p:sp>
        <p:nvSpPr>
          <p:cNvPr id="7" name="Rectangle 6">
            <a:extLst>
              <a:ext uri="{FF2B5EF4-FFF2-40B4-BE49-F238E27FC236}">
                <a16:creationId xmlns:a16="http://schemas.microsoft.com/office/drawing/2014/main" id="{9B804501-3D77-4942-87D9-33AB8BE034EE}"/>
              </a:ext>
            </a:extLst>
          </p:cNvPr>
          <p:cNvSpPr/>
          <p:nvPr/>
        </p:nvSpPr>
        <p:spPr>
          <a:xfrm>
            <a:off x="2378190" y="2628113"/>
            <a:ext cx="2499402" cy="1200329"/>
          </a:xfrm>
          <a:prstGeom prst="rect">
            <a:avLst/>
          </a:prstGeom>
        </p:spPr>
        <p:txBody>
          <a:bodyPr wrap="none">
            <a:spAutoFit/>
          </a:bodyPr>
          <a:lstStyle/>
          <a:p>
            <a:pPr algn="ctr"/>
            <a:r>
              <a:rPr lang="en-US" sz="5000" dirty="0">
                <a:latin typeface="Corbel" panose="020B0503020204020204" pitchFamily="34" charset="0"/>
              </a:rPr>
              <a:t>WHEN</a:t>
            </a:r>
          </a:p>
          <a:p>
            <a:pPr algn="ctr"/>
            <a:r>
              <a:rPr lang="en-US" sz="2200" dirty="0">
                <a:latin typeface="Corbel" panose="020B0503020204020204" pitchFamily="34" charset="0"/>
              </a:rPr>
              <a:t>were the collected? </a:t>
            </a:r>
          </a:p>
        </p:txBody>
      </p:sp>
      <p:sp>
        <p:nvSpPr>
          <p:cNvPr id="8" name="Rectangle 7">
            <a:extLst>
              <a:ext uri="{FF2B5EF4-FFF2-40B4-BE49-F238E27FC236}">
                <a16:creationId xmlns:a16="http://schemas.microsoft.com/office/drawing/2014/main" id="{B348028A-D017-7246-933E-3B3C442DFD57}"/>
              </a:ext>
            </a:extLst>
          </p:cNvPr>
          <p:cNvSpPr/>
          <p:nvPr/>
        </p:nvSpPr>
        <p:spPr>
          <a:xfrm>
            <a:off x="2088046" y="4589051"/>
            <a:ext cx="3079689" cy="1200329"/>
          </a:xfrm>
          <a:prstGeom prst="rect">
            <a:avLst/>
          </a:prstGeom>
        </p:spPr>
        <p:txBody>
          <a:bodyPr wrap="none">
            <a:spAutoFit/>
          </a:bodyPr>
          <a:lstStyle/>
          <a:p>
            <a:pPr algn="ctr"/>
            <a:r>
              <a:rPr lang="en-US" sz="5000" dirty="0">
                <a:latin typeface="Corbel" panose="020B0503020204020204" pitchFamily="34" charset="0"/>
              </a:rPr>
              <a:t>WHERE</a:t>
            </a:r>
          </a:p>
          <a:p>
            <a:pPr algn="ctr"/>
            <a:r>
              <a:rPr lang="en-US" sz="2200" dirty="0">
                <a:latin typeface="Corbel" panose="020B0503020204020204" pitchFamily="34" charset="0"/>
              </a:rPr>
              <a:t>were the data collected? </a:t>
            </a:r>
          </a:p>
        </p:txBody>
      </p:sp>
      <p:sp>
        <p:nvSpPr>
          <p:cNvPr id="9" name="Rectangle 8">
            <a:extLst>
              <a:ext uri="{FF2B5EF4-FFF2-40B4-BE49-F238E27FC236}">
                <a16:creationId xmlns:a16="http://schemas.microsoft.com/office/drawing/2014/main" id="{44E61A7C-F9FB-3640-B17B-E2EA79AB254C}"/>
              </a:ext>
            </a:extLst>
          </p:cNvPr>
          <p:cNvSpPr/>
          <p:nvPr/>
        </p:nvSpPr>
        <p:spPr>
          <a:xfrm>
            <a:off x="7037927" y="1023350"/>
            <a:ext cx="3079689" cy="1200329"/>
          </a:xfrm>
          <a:prstGeom prst="rect">
            <a:avLst/>
          </a:prstGeom>
        </p:spPr>
        <p:txBody>
          <a:bodyPr wrap="none">
            <a:spAutoFit/>
          </a:bodyPr>
          <a:lstStyle/>
          <a:p>
            <a:pPr algn="ctr"/>
            <a:r>
              <a:rPr lang="en-US" sz="5000" dirty="0">
                <a:latin typeface="Corbel" panose="020B0503020204020204" pitchFamily="34" charset="0"/>
              </a:rPr>
              <a:t>HOW</a:t>
            </a:r>
          </a:p>
          <a:p>
            <a:pPr algn="ctr"/>
            <a:r>
              <a:rPr lang="en-US" sz="2200" dirty="0">
                <a:latin typeface="Corbel" panose="020B0503020204020204" pitchFamily="34" charset="0"/>
              </a:rPr>
              <a:t>were the data collected? </a:t>
            </a:r>
          </a:p>
        </p:txBody>
      </p:sp>
      <p:sp>
        <p:nvSpPr>
          <p:cNvPr id="10" name="Rectangle 9">
            <a:extLst>
              <a:ext uri="{FF2B5EF4-FFF2-40B4-BE49-F238E27FC236}">
                <a16:creationId xmlns:a16="http://schemas.microsoft.com/office/drawing/2014/main" id="{D9160D1B-77E1-924A-9866-5EDB8E3FA143}"/>
              </a:ext>
            </a:extLst>
          </p:cNvPr>
          <p:cNvSpPr/>
          <p:nvPr/>
        </p:nvSpPr>
        <p:spPr>
          <a:xfrm>
            <a:off x="7121863" y="5713219"/>
            <a:ext cx="3383940" cy="338554"/>
          </a:xfrm>
          <a:prstGeom prst="rect">
            <a:avLst/>
          </a:prstGeom>
        </p:spPr>
        <p:txBody>
          <a:bodyPr wrap="none">
            <a:spAutoFit/>
          </a:bodyPr>
          <a:lstStyle/>
          <a:p>
            <a:pPr algn="ctr"/>
            <a:r>
              <a:rPr lang="en-US" sz="1600" i="1" dirty="0">
                <a:solidFill>
                  <a:srgbClr val="002060"/>
                </a:solidFill>
                <a:latin typeface="Corbel" panose="020B0503020204020204" pitchFamily="34" charset="0"/>
              </a:rPr>
              <a:t>(the Codebook, for you social scientists)</a:t>
            </a:r>
          </a:p>
        </p:txBody>
      </p:sp>
    </p:spTree>
    <p:extLst>
      <p:ext uri="{BB962C8B-B14F-4D97-AF65-F5344CB8AC3E}">
        <p14:creationId xmlns:p14="http://schemas.microsoft.com/office/powerpoint/2010/main" val="106223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318CBE-2AE7-D044-86A1-20B8A7F3C387}"/>
              </a:ext>
            </a:extLst>
          </p:cNvPr>
          <p:cNvPicPr>
            <a:picLocks noChangeAspect="1"/>
          </p:cNvPicPr>
          <p:nvPr/>
        </p:nvPicPr>
        <p:blipFill>
          <a:blip r:embed="rId2"/>
          <a:stretch>
            <a:fillRect/>
          </a:stretch>
        </p:blipFill>
        <p:spPr>
          <a:xfrm>
            <a:off x="1947844" y="1498860"/>
            <a:ext cx="8296312" cy="4986780"/>
          </a:xfrm>
          <a:prstGeom prst="rect">
            <a:avLst/>
          </a:prstGeom>
          <a:ln>
            <a:solidFill>
              <a:srgbClr val="000000"/>
            </a:solidFill>
          </a:ln>
        </p:spPr>
      </p:pic>
      <p:sp>
        <p:nvSpPr>
          <p:cNvPr id="5" name="Rectangle 4">
            <a:extLst>
              <a:ext uri="{FF2B5EF4-FFF2-40B4-BE49-F238E27FC236}">
                <a16:creationId xmlns:a16="http://schemas.microsoft.com/office/drawing/2014/main" id="{42792702-AEC6-B345-AC24-0EEA83D30111}"/>
              </a:ext>
            </a:extLst>
          </p:cNvPr>
          <p:cNvSpPr/>
          <p:nvPr/>
        </p:nvSpPr>
        <p:spPr>
          <a:xfrm>
            <a:off x="3969857" y="164970"/>
            <a:ext cx="4777205" cy="553998"/>
          </a:xfrm>
          <a:prstGeom prst="rect">
            <a:avLst/>
          </a:prstGeom>
        </p:spPr>
        <p:txBody>
          <a:bodyPr wrap="none">
            <a:spAutoFit/>
          </a:bodyPr>
          <a:lstStyle/>
          <a:p>
            <a:r>
              <a:rPr lang="en-US" sz="3000" dirty="0">
                <a:solidFill>
                  <a:srgbClr val="002060"/>
                </a:solidFill>
                <a:latin typeface="Corbel" panose="020B0503020204020204" pitchFamily="34" charset="0"/>
              </a:rPr>
              <a:t>Metadata are nothing new….</a:t>
            </a:r>
          </a:p>
        </p:txBody>
      </p:sp>
      <p:sp>
        <p:nvSpPr>
          <p:cNvPr id="6" name="Rectangle 5">
            <a:extLst>
              <a:ext uri="{FF2B5EF4-FFF2-40B4-BE49-F238E27FC236}">
                <a16:creationId xmlns:a16="http://schemas.microsoft.com/office/drawing/2014/main" id="{46D11D54-7211-EE43-97AD-B654A2E079CC}"/>
              </a:ext>
            </a:extLst>
          </p:cNvPr>
          <p:cNvSpPr/>
          <p:nvPr/>
        </p:nvSpPr>
        <p:spPr>
          <a:xfrm>
            <a:off x="227416" y="852530"/>
            <a:ext cx="1255793" cy="646331"/>
          </a:xfrm>
          <a:prstGeom prst="rect">
            <a:avLst/>
          </a:prstGeom>
        </p:spPr>
        <p:txBody>
          <a:bodyPr wrap="none">
            <a:spAutoFit/>
          </a:bodyPr>
          <a:lstStyle/>
          <a:p>
            <a:pPr algn="ctr"/>
            <a:r>
              <a:rPr lang="en-US" b="1" dirty="0">
                <a:latin typeface="Corbel" panose="020B0503020204020204" pitchFamily="34" charset="0"/>
              </a:rPr>
              <a:t>DATA</a:t>
            </a:r>
          </a:p>
          <a:p>
            <a:pPr algn="ctr"/>
            <a:r>
              <a:rPr lang="en-US" dirty="0">
                <a:latin typeface="Corbel" panose="020B0503020204020204" pitchFamily="34" charset="0"/>
              </a:rPr>
              <a:t>(the photo)</a:t>
            </a:r>
            <a:endParaRPr lang="en-US" dirty="0"/>
          </a:p>
        </p:txBody>
      </p:sp>
      <p:sp>
        <p:nvSpPr>
          <p:cNvPr id="7" name="Right Arrow 6">
            <a:extLst>
              <a:ext uri="{FF2B5EF4-FFF2-40B4-BE49-F238E27FC236}">
                <a16:creationId xmlns:a16="http://schemas.microsoft.com/office/drawing/2014/main" id="{C492DAF9-7F10-164F-B248-1597261C2BFA}"/>
              </a:ext>
            </a:extLst>
          </p:cNvPr>
          <p:cNvSpPr/>
          <p:nvPr/>
        </p:nvSpPr>
        <p:spPr>
          <a:xfrm rot="2428614">
            <a:off x="482187" y="1923014"/>
            <a:ext cx="1417163" cy="29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35079A6-A275-C64F-93D1-7D02A20A22F6}"/>
              </a:ext>
            </a:extLst>
          </p:cNvPr>
          <p:cNvSpPr/>
          <p:nvPr/>
        </p:nvSpPr>
        <p:spPr>
          <a:xfrm>
            <a:off x="10495712" y="852530"/>
            <a:ext cx="1348190" cy="369332"/>
          </a:xfrm>
          <a:prstGeom prst="rect">
            <a:avLst/>
          </a:prstGeom>
        </p:spPr>
        <p:txBody>
          <a:bodyPr wrap="none">
            <a:spAutoFit/>
          </a:bodyPr>
          <a:lstStyle/>
          <a:p>
            <a:pPr algn="ctr"/>
            <a:r>
              <a:rPr lang="en-US" b="1" dirty="0">
                <a:latin typeface="Corbel" panose="020B0503020204020204" pitchFamily="34" charset="0"/>
              </a:rPr>
              <a:t>METADATA</a:t>
            </a:r>
          </a:p>
        </p:txBody>
      </p:sp>
      <p:sp>
        <p:nvSpPr>
          <p:cNvPr id="9" name="Rectangle 8">
            <a:extLst>
              <a:ext uri="{FF2B5EF4-FFF2-40B4-BE49-F238E27FC236}">
                <a16:creationId xmlns:a16="http://schemas.microsoft.com/office/drawing/2014/main" id="{9CB01CE3-8FD4-5740-B738-30318CE13AF5}"/>
              </a:ext>
            </a:extLst>
          </p:cNvPr>
          <p:cNvSpPr/>
          <p:nvPr/>
        </p:nvSpPr>
        <p:spPr>
          <a:xfrm>
            <a:off x="10244156" y="1632422"/>
            <a:ext cx="734496" cy="369332"/>
          </a:xfrm>
          <a:prstGeom prst="rect">
            <a:avLst/>
          </a:prstGeom>
        </p:spPr>
        <p:txBody>
          <a:bodyPr wrap="none">
            <a:spAutoFit/>
          </a:bodyPr>
          <a:lstStyle/>
          <a:p>
            <a:pPr algn="ctr"/>
            <a:r>
              <a:rPr lang="en-US" dirty="0">
                <a:latin typeface="Corbel" panose="020B0503020204020204" pitchFamily="34" charset="0"/>
              </a:rPr>
              <a:t>when</a:t>
            </a:r>
            <a:endParaRPr lang="en-US" dirty="0"/>
          </a:p>
        </p:txBody>
      </p:sp>
      <p:sp>
        <p:nvSpPr>
          <p:cNvPr id="10" name="Rectangle 9">
            <a:extLst>
              <a:ext uri="{FF2B5EF4-FFF2-40B4-BE49-F238E27FC236}">
                <a16:creationId xmlns:a16="http://schemas.microsoft.com/office/drawing/2014/main" id="{69C5319E-DB34-9041-A0CE-8A64D4A59A2F}"/>
              </a:ext>
            </a:extLst>
          </p:cNvPr>
          <p:cNvSpPr/>
          <p:nvPr/>
        </p:nvSpPr>
        <p:spPr>
          <a:xfrm>
            <a:off x="10313085" y="3279139"/>
            <a:ext cx="596638" cy="369332"/>
          </a:xfrm>
          <a:prstGeom prst="rect">
            <a:avLst/>
          </a:prstGeom>
        </p:spPr>
        <p:txBody>
          <a:bodyPr wrap="none">
            <a:spAutoFit/>
          </a:bodyPr>
          <a:lstStyle/>
          <a:p>
            <a:pPr algn="ctr"/>
            <a:r>
              <a:rPr lang="en-US" dirty="0">
                <a:latin typeface="Corbel" panose="020B0503020204020204" pitchFamily="34" charset="0"/>
              </a:rPr>
              <a:t>how</a:t>
            </a:r>
            <a:endParaRPr lang="en-US" dirty="0"/>
          </a:p>
        </p:txBody>
      </p:sp>
      <p:sp>
        <p:nvSpPr>
          <p:cNvPr id="11" name="Rectangle 10">
            <a:extLst>
              <a:ext uri="{FF2B5EF4-FFF2-40B4-BE49-F238E27FC236}">
                <a16:creationId xmlns:a16="http://schemas.microsoft.com/office/drawing/2014/main" id="{6633239B-D8BE-1041-8605-AB2C390F6B8A}"/>
              </a:ext>
            </a:extLst>
          </p:cNvPr>
          <p:cNvSpPr/>
          <p:nvPr/>
        </p:nvSpPr>
        <p:spPr>
          <a:xfrm>
            <a:off x="10267415" y="4671581"/>
            <a:ext cx="780983" cy="369332"/>
          </a:xfrm>
          <a:prstGeom prst="rect">
            <a:avLst/>
          </a:prstGeom>
        </p:spPr>
        <p:txBody>
          <a:bodyPr wrap="none">
            <a:spAutoFit/>
          </a:bodyPr>
          <a:lstStyle/>
          <a:p>
            <a:pPr algn="ctr"/>
            <a:r>
              <a:rPr lang="en-US" dirty="0">
                <a:latin typeface="Corbel" panose="020B0503020204020204" pitchFamily="34" charset="0"/>
              </a:rPr>
              <a:t>where</a:t>
            </a:r>
            <a:endParaRPr lang="en-US" dirty="0"/>
          </a:p>
        </p:txBody>
      </p:sp>
      <p:sp>
        <p:nvSpPr>
          <p:cNvPr id="12" name="Rectangle 11">
            <a:extLst>
              <a:ext uri="{FF2B5EF4-FFF2-40B4-BE49-F238E27FC236}">
                <a16:creationId xmlns:a16="http://schemas.microsoft.com/office/drawing/2014/main" id="{67FE805A-C21E-C24A-9A62-099132687DE5}"/>
              </a:ext>
            </a:extLst>
          </p:cNvPr>
          <p:cNvSpPr/>
          <p:nvPr/>
        </p:nvSpPr>
        <p:spPr>
          <a:xfrm>
            <a:off x="10313085" y="3931894"/>
            <a:ext cx="596637" cy="369332"/>
          </a:xfrm>
          <a:prstGeom prst="rect">
            <a:avLst/>
          </a:prstGeom>
        </p:spPr>
        <p:txBody>
          <a:bodyPr wrap="none">
            <a:spAutoFit/>
          </a:bodyPr>
          <a:lstStyle/>
          <a:p>
            <a:pPr algn="ctr"/>
            <a:r>
              <a:rPr lang="en-US" dirty="0">
                <a:latin typeface="Corbel" panose="020B0503020204020204" pitchFamily="34" charset="0"/>
              </a:rPr>
              <a:t>who</a:t>
            </a:r>
            <a:endParaRPr lang="en-US" dirty="0"/>
          </a:p>
        </p:txBody>
      </p:sp>
      <p:sp>
        <p:nvSpPr>
          <p:cNvPr id="13" name="Rectangle 12">
            <a:extLst>
              <a:ext uri="{FF2B5EF4-FFF2-40B4-BE49-F238E27FC236}">
                <a16:creationId xmlns:a16="http://schemas.microsoft.com/office/drawing/2014/main" id="{FDD4D70C-2262-5A4F-87E4-8DD9ABF5778C}"/>
              </a:ext>
            </a:extLst>
          </p:cNvPr>
          <p:cNvSpPr/>
          <p:nvPr/>
        </p:nvSpPr>
        <p:spPr>
          <a:xfrm>
            <a:off x="10277820" y="2372109"/>
            <a:ext cx="667170" cy="369332"/>
          </a:xfrm>
          <a:prstGeom prst="rect">
            <a:avLst/>
          </a:prstGeom>
        </p:spPr>
        <p:txBody>
          <a:bodyPr wrap="none">
            <a:spAutoFit/>
          </a:bodyPr>
          <a:lstStyle/>
          <a:p>
            <a:pPr algn="ctr"/>
            <a:r>
              <a:rPr lang="en-US" dirty="0">
                <a:latin typeface="Corbel" panose="020B0503020204020204" pitchFamily="34" charset="0"/>
              </a:rPr>
              <a:t>what</a:t>
            </a:r>
            <a:endParaRPr lang="en-US" dirty="0"/>
          </a:p>
        </p:txBody>
      </p:sp>
      <p:sp>
        <p:nvSpPr>
          <p:cNvPr id="14" name="Right Arrow 13">
            <a:extLst>
              <a:ext uri="{FF2B5EF4-FFF2-40B4-BE49-F238E27FC236}">
                <a16:creationId xmlns:a16="http://schemas.microsoft.com/office/drawing/2014/main" id="{1B1623BF-96E8-7D4B-8581-6182D78D9005}"/>
              </a:ext>
            </a:extLst>
          </p:cNvPr>
          <p:cNvSpPr/>
          <p:nvPr/>
        </p:nvSpPr>
        <p:spPr>
          <a:xfrm rot="8375862">
            <a:off x="9312735" y="1507520"/>
            <a:ext cx="1417163" cy="29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70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733DADD-96D0-E842-A882-5542AE91E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654" y="387983"/>
            <a:ext cx="8210745" cy="60820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078C53A-7398-E948-96FD-C69D6B8748E7}"/>
              </a:ext>
            </a:extLst>
          </p:cNvPr>
          <p:cNvSpPr/>
          <p:nvPr/>
        </p:nvSpPr>
        <p:spPr>
          <a:xfrm>
            <a:off x="6583772" y="6501323"/>
            <a:ext cx="5528949" cy="369332"/>
          </a:xfrm>
          <a:prstGeom prst="rect">
            <a:avLst/>
          </a:prstGeom>
        </p:spPr>
        <p:txBody>
          <a:bodyPr wrap="none">
            <a:spAutoFit/>
          </a:bodyPr>
          <a:lstStyle/>
          <a:p>
            <a:r>
              <a:rPr lang="en-US" dirty="0"/>
              <a:t>https://</a:t>
            </a:r>
            <a:r>
              <a:rPr lang="en-US" dirty="0" err="1"/>
              <a:t>dataedo.com</a:t>
            </a:r>
            <a:r>
              <a:rPr lang="en-US" dirty="0"/>
              <a:t>/kb/data-glossary/what-is-metadata</a:t>
            </a:r>
          </a:p>
        </p:txBody>
      </p:sp>
    </p:spTree>
    <p:extLst>
      <p:ext uri="{BB962C8B-B14F-4D97-AF65-F5344CB8AC3E}">
        <p14:creationId xmlns:p14="http://schemas.microsoft.com/office/powerpoint/2010/main" val="382007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BBA1FA-613E-6241-96FC-1BE7C2FC7D97}"/>
              </a:ext>
            </a:extLst>
          </p:cNvPr>
          <p:cNvSpPr/>
          <p:nvPr/>
        </p:nvSpPr>
        <p:spPr>
          <a:xfrm>
            <a:off x="3526798" y="211853"/>
            <a:ext cx="4857420" cy="553998"/>
          </a:xfrm>
          <a:prstGeom prst="rect">
            <a:avLst/>
          </a:prstGeom>
        </p:spPr>
        <p:txBody>
          <a:bodyPr wrap="none">
            <a:spAutoFit/>
          </a:bodyPr>
          <a:lstStyle/>
          <a:p>
            <a:r>
              <a:rPr lang="en-US" sz="3000" dirty="0">
                <a:solidFill>
                  <a:srgbClr val="002060"/>
                </a:solidFill>
                <a:latin typeface="Corbel" panose="020B0503020204020204" pitchFamily="34" charset="0"/>
              </a:rPr>
              <a:t>What are metadata good for?</a:t>
            </a:r>
          </a:p>
        </p:txBody>
      </p:sp>
      <p:sp>
        <p:nvSpPr>
          <p:cNvPr id="4" name="Rectangle 3">
            <a:extLst>
              <a:ext uri="{FF2B5EF4-FFF2-40B4-BE49-F238E27FC236}">
                <a16:creationId xmlns:a16="http://schemas.microsoft.com/office/drawing/2014/main" id="{666D137D-3E9D-7544-AC71-69D08ABE5766}"/>
              </a:ext>
            </a:extLst>
          </p:cNvPr>
          <p:cNvSpPr/>
          <p:nvPr/>
        </p:nvSpPr>
        <p:spPr>
          <a:xfrm>
            <a:off x="101018" y="1060342"/>
            <a:ext cx="3923337" cy="492443"/>
          </a:xfrm>
          <a:prstGeom prst="rect">
            <a:avLst/>
          </a:prstGeom>
        </p:spPr>
        <p:txBody>
          <a:bodyPr wrap="square">
            <a:spAutoFit/>
          </a:bodyPr>
          <a:lstStyle/>
          <a:p>
            <a:r>
              <a:rPr lang="en-US" sz="2600" dirty="0">
                <a:latin typeface="Corbel" panose="020B0503020204020204" pitchFamily="34" charset="0"/>
              </a:rPr>
              <a:t>1. Capture Information</a:t>
            </a:r>
          </a:p>
        </p:txBody>
      </p:sp>
      <p:sp>
        <p:nvSpPr>
          <p:cNvPr id="5" name="Rectangle 4">
            <a:extLst>
              <a:ext uri="{FF2B5EF4-FFF2-40B4-BE49-F238E27FC236}">
                <a16:creationId xmlns:a16="http://schemas.microsoft.com/office/drawing/2014/main" id="{1A9B7B7B-6C9E-FD4C-A228-44F241DB147F}"/>
              </a:ext>
            </a:extLst>
          </p:cNvPr>
          <p:cNvSpPr/>
          <p:nvPr/>
        </p:nvSpPr>
        <p:spPr>
          <a:xfrm>
            <a:off x="101018" y="1867599"/>
            <a:ext cx="2730235" cy="492443"/>
          </a:xfrm>
          <a:prstGeom prst="rect">
            <a:avLst/>
          </a:prstGeom>
        </p:spPr>
        <p:txBody>
          <a:bodyPr wrap="none">
            <a:spAutoFit/>
          </a:bodyPr>
          <a:lstStyle/>
          <a:p>
            <a:r>
              <a:rPr lang="en-US" sz="2600" dirty="0">
                <a:latin typeface="Corbel" panose="020B0503020204020204" pitchFamily="34" charset="0"/>
              </a:rPr>
              <a:t>2. Facilitates reuse</a:t>
            </a:r>
          </a:p>
        </p:txBody>
      </p:sp>
      <p:sp>
        <p:nvSpPr>
          <p:cNvPr id="6" name="Rectangle 5">
            <a:extLst>
              <a:ext uri="{FF2B5EF4-FFF2-40B4-BE49-F238E27FC236}">
                <a16:creationId xmlns:a16="http://schemas.microsoft.com/office/drawing/2014/main" id="{60529678-B2AC-044D-B0ED-931C900CC0AA}"/>
              </a:ext>
            </a:extLst>
          </p:cNvPr>
          <p:cNvSpPr/>
          <p:nvPr/>
        </p:nvSpPr>
        <p:spPr>
          <a:xfrm>
            <a:off x="101018" y="2674856"/>
            <a:ext cx="3265638" cy="492443"/>
          </a:xfrm>
          <a:prstGeom prst="rect">
            <a:avLst/>
          </a:prstGeom>
        </p:spPr>
        <p:txBody>
          <a:bodyPr wrap="none">
            <a:spAutoFit/>
          </a:bodyPr>
          <a:lstStyle/>
          <a:p>
            <a:r>
              <a:rPr lang="en-US" sz="2600" dirty="0">
                <a:latin typeface="Corbel" panose="020B0503020204020204" pitchFamily="34" charset="0"/>
              </a:rPr>
              <a:t>3. Facilitates discovery</a:t>
            </a:r>
          </a:p>
        </p:txBody>
      </p:sp>
      <p:pic>
        <p:nvPicPr>
          <p:cNvPr id="8" name="Picture 7">
            <a:extLst>
              <a:ext uri="{FF2B5EF4-FFF2-40B4-BE49-F238E27FC236}">
                <a16:creationId xmlns:a16="http://schemas.microsoft.com/office/drawing/2014/main" id="{4119A6BE-06FD-4F4C-BCB4-B3949CDE7F93}"/>
              </a:ext>
            </a:extLst>
          </p:cNvPr>
          <p:cNvPicPr>
            <a:picLocks noChangeAspect="1"/>
          </p:cNvPicPr>
          <p:nvPr/>
        </p:nvPicPr>
        <p:blipFill>
          <a:blip r:embed="rId2"/>
          <a:stretch>
            <a:fillRect/>
          </a:stretch>
        </p:blipFill>
        <p:spPr>
          <a:xfrm>
            <a:off x="4357709" y="1086074"/>
            <a:ext cx="6065535" cy="5560073"/>
          </a:xfrm>
          <a:prstGeom prst="rect">
            <a:avLst/>
          </a:prstGeom>
          <a:ln>
            <a:solidFill>
              <a:schemeClr val="accent1">
                <a:shade val="50000"/>
              </a:schemeClr>
            </a:solidFill>
          </a:ln>
        </p:spPr>
      </p:pic>
      <p:sp>
        <p:nvSpPr>
          <p:cNvPr id="9" name="Right Arrow 8">
            <a:extLst>
              <a:ext uri="{FF2B5EF4-FFF2-40B4-BE49-F238E27FC236}">
                <a16:creationId xmlns:a16="http://schemas.microsoft.com/office/drawing/2014/main" id="{6EC586D1-B44A-FD49-AB07-D6094A5CEB1B}"/>
              </a:ext>
            </a:extLst>
          </p:cNvPr>
          <p:cNvSpPr/>
          <p:nvPr/>
        </p:nvSpPr>
        <p:spPr>
          <a:xfrm>
            <a:off x="3306807" y="2771427"/>
            <a:ext cx="815272" cy="29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670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794</Words>
  <Application>Microsoft Macintosh PowerPoint</Application>
  <PresentationFormat>Widescreen</PresentationFormat>
  <Paragraphs>115</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Corbel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Bruna, Emilio M.</dc:creator>
  <cp:lastModifiedBy>Bruna, Emilio M.</cp:lastModifiedBy>
  <cp:revision>32</cp:revision>
  <dcterms:created xsi:type="dcterms:W3CDTF">2019-02-04T02:11:02Z</dcterms:created>
  <dcterms:modified xsi:type="dcterms:W3CDTF">2021-02-24T17:08:57Z</dcterms:modified>
</cp:coreProperties>
</file>