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8" r:id="rId2"/>
    <p:sldId id="261" r:id="rId3"/>
    <p:sldId id="276" r:id="rId4"/>
    <p:sldId id="262" r:id="rId5"/>
    <p:sldId id="263" r:id="rId6"/>
    <p:sldId id="275" r:id="rId7"/>
    <p:sldId id="264" r:id="rId8"/>
    <p:sldId id="265" r:id="rId9"/>
    <p:sldId id="277"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58"/>
    <p:restoredTop sz="92560"/>
  </p:normalViewPr>
  <p:slideViewPr>
    <p:cSldViewPr snapToGrid="0" snapToObjects="1">
      <p:cViewPr varScale="1">
        <p:scale>
          <a:sx n="104" d="100"/>
          <a:sy n="104" d="100"/>
        </p:scale>
        <p:origin x="224" y="2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9A234-E185-6648-9B57-88BAF21EC650}" type="datetimeFigureOut">
              <a:rPr lang="en-US" smtClean="0"/>
              <a:t>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A55EB-CA84-A44A-80D2-01EA3C207A2A}" type="slidenum">
              <a:rPr lang="en-US" smtClean="0"/>
              <a:t>‹#›</a:t>
            </a:fld>
            <a:endParaRPr lang="en-US"/>
          </a:p>
        </p:txBody>
      </p:sp>
    </p:spTree>
    <p:extLst>
      <p:ext uri="{BB962C8B-B14F-4D97-AF65-F5344CB8AC3E}">
        <p14:creationId xmlns:p14="http://schemas.microsoft.com/office/powerpoint/2010/main" val="415662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**3-2-1:** A secure backup requires a *minimum* of **3 copies** of your data on **2 types of storage media** with **one copy off-site**. Having 1 copy off-site protects your data from local risks like theft, lab fires, flooding, or natural disasters. Using 2 storage media improves the likelihood that at least one version will be readable in the future should one media type become obsolete or degrade unexpectedly. Having 3 copies helps ensure that your data will exist somewhere without being overly redundant. **_Be sure to migrate data from physical storage every 3-5 years_**</a:t>
            </a:r>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4</a:t>
            </a:fld>
            <a:endParaRPr lang="en-US"/>
          </a:p>
        </p:txBody>
      </p:sp>
    </p:spTree>
    <p:extLst>
      <p:ext uri="{BB962C8B-B14F-4D97-AF65-F5344CB8AC3E}">
        <p14:creationId xmlns:p14="http://schemas.microsoft.com/office/powerpoint/2010/main" val="35118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**Successful preservation depends in great part on storage media that are in good physical and operational condition.** There are many different kinds of storage media that can be used to save and back-up digital files; each has pros and cons. They include:  </a:t>
            </a:r>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5</a:t>
            </a:fld>
            <a:endParaRPr lang="en-US"/>
          </a:p>
        </p:txBody>
      </p:sp>
    </p:spTree>
    <p:extLst>
      <p:ext uri="{BB962C8B-B14F-4D97-AF65-F5344CB8AC3E}">
        <p14:creationId xmlns:p14="http://schemas.microsoft.com/office/powerpoint/2010/main" val="280483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**Test Your Storage Media </a:t>
            </a:r>
            <a:r>
              <a:rPr lang="en-US" dirty="0" err="1"/>
              <a:t>Regularly:It</a:t>
            </a:r>
            <a:r>
              <a:rPr lang="en-US" dirty="0"/>
              <a:t> is important to routinely perform test retrievals or restorations of data you are storing for extended periods on hard drives, discs or tapes. It is recommended that storage media that is used infrequently be tested at least once a year to ensure the data is accessible.</a:t>
            </a:r>
          </a:p>
          <a:p>
            <a:endParaRPr lang="en-US" dirty="0"/>
          </a:p>
          <a:p>
            <a:r>
              <a:rPr lang="en-US" dirty="0"/>
              <a:t>2. **Beware of Early Hardware Failures: **A certain percentage of storage media will fail early due to manufacturing defects. In particular, hard drives,</a:t>
            </a:r>
          </a:p>
          <a:p>
            <a:r>
              <a:rPr lang="en-US" dirty="0"/>
              <a:t>thumb drives and data tapes that have electronic or moving parts can be susceptible to early failure. When putting a new drive or tape into service,</a:t>
            </a:r>
          </a:p>
          <a:p>
            <a:r>
              <a:rPr lang="en-US" dirty="0"/>
              <a:t>it is advisable to maintain a redundant copy of your data for 30 days until the new device “settles in.”  </a:t>
            </a:r>
          </a:p>
          <a:p>
            <a:endParaRPr lang="en-US" dirty="0"/>
          </a:p>
          <a:p>
            <a:r>
              <a:rPr lang="en-US" dirty="0"/>
              <a:t>3. **Determine the Life of Your Hard Drives: **When purchasing a new drive unit, note the Mean Time Between Failure (MTBF) of the device, which should be listed on its specifications sheet (device specifications are usually packaged with the unit, or available online). The MTBF is expressed in the number of hours on average that a device can be used before it is expected to fail. Use the MTBF to calculate how long the device can be used before it needs to be replaced, and note that date on your calendar (For example, if the MTBF of a new hard drive is 2,500 hours and you anticipate having the unit powered on for 8 hours a day during the work week, the device should last about 2 years before it needs to be replaced).  </a:t>
            </a:r>
          </a:p>
          <a:p>
            <a:endParaRPr lang="en-US" dirty="0"/>
          </a:p>
          <a:p>
            <a:r>
              <a:rPr lang="en-US" dirty="0"/>
              <a:t>4. **Routinely Inspect and Replace Data Discs: **Contemporary CD and DVD discs are generally robust storage media that will fail more often from mishandling and improper storage than from deterioration. However lower quality discs can suffer from delamination (separation of the disc layers) or oxidation. It is advisable to inspect discs every year to detect early signs of wear. Immediately copy the data off of discs that appear to be warping or discolored. Data tapes are susceptible both to physical wear and poor environmental storage conditions. In general, it is advisable to move data stored on discs and tapes to new media every 2-5 years (specific estimates on media longevity are available on the web). </a:t>
            </a:r>
          </a:p>
          <a:p>
            <a:endParaRPr lang="en-US" dirty="0"/>
          </a:p>
          <a:p>
            <a:r>
              <a:rPr lang="en-US" dirty="0"/>
              <a:t>5. **Handle and Store Your Media With Care:** All storage media types are susceptible to damage from dust and dirt exposure, temperature extremes,</a:t>
            </a:r>
          </a:p>
          <a:p>
            <a:r>
              <a:rPr lang="en-US" dirty="0"/>
              <a:t>exposure to intense light, water penetration (more so for tapes and drives than discs), and physical shock. To help prolong its operational life, store</a:t>
            </a:r>
          </a:p>
          <a:p>
            <a:r>
              <a:rPr lang="en-US" dirty="0"/>
              <a:t>your media in a dry environment with a comfortable and stable room temperature. Encapsulate all media in plastic during transportation. Provide cases or plastic sheaths for discs, and avoid handling them excessively.</a:t>
            </a:r>
          </a:p>
          <a:p>
            <a:endParaRPr lang="en-US" dirty="0"/>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7</a:t>
            </a:fld>
            <a:endParaRPr lang="en-US"/>
          </a:p>
        </p:txBody>
      </p:sp>
    </p:spTree>
    <p:extLst>
      <p:ext uri="{BB962C8B-B14F-4D97-AF65-F5344CB8AC3E}">
        <p14:creationId xmlns:p14="http://schemas.microsoft.com/office/powerpoint/2010/main" val="106839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of images solely on local hard drives or servers is not recommended. Unaltered images should be preserved at the highest resolution possible. Store original images in separate locations to limit the chance of overwriting and losing the original </a:t>
            </a:r>
            <a:r>
              <a:rPr lang="en-US" dirty="0" err="1"/>
              <a:t>image.There</a:t>
            </a:r>
            <a:r>
              <a:rPr lang="en-US" dirty="0"/>
              <a:t> are a number of options for metadata for multimedia data, including [MPEG standards](http://</a:t>
            </a:r>
            <a:r>
              <a:rPr lang="en-US" dirty="0" err="1"/>
              <a:t>mpeg.chiariglione.org</a:t>
            </a:r>
            <a:r>
              <a:rPr lang="en-US" dirty="0"/>
              <a:t>/), [</a:t>
            </a:r>
            <a:r>
              <a:rPr lang="en-US" dirty="0" err="1"/>
              <a:t>PBCore</a:t>
            </a:r>
            <a:r>
              <a:rPr lang="en-US" dirty="0"/>
              <a:t>](http://</a:t>
            </a:r>
            <a:r>
              <a:rPr lang="en-US" dirty="0" err="1"/>
              <a:t>pbcore.org</a:t>
            </a:r>
            <a:r>
              <a:rPr lang="en-US" dirty="0"/>
              <a:t>), and the US Library of Congress standards for [still images](https://</a:t>
            </a:r>
            <a:r>
              <a:rPr lang="en-US" dirty="0" err="1"/>
              <a:t>www.loc.gov</a:t>
            </a:r>
            <a:r>
              <a:rPr lang="en-US" dirty="0"/>
              <a:t>/preservation/digital/formats/content/</a:t>
            </a:r>
            <a:r>
              <a:rPr lang="en-US" dirty="0" err="1"/>
              <a:t>still.shtml</a:t>
            </a:r>
            <a:r>
              <a:rPr lang="en-US" dirty="0"/>
              <a:t>), [sound](https://</a:t>
            </a:r>
            <a:r>
              <a:rPr lang="en-US" dirty="0" err="1"/>
              <a:t>www.loc.gov</a:t>
            </a:r>
            <a:r>
              <a:rPr lang="en-US" dirty="0"/>
              <a:t>/preservation/digital/formats/content/</a:t>
            </a:r>
            <a:r>
              <a:rPr lang="en-US" dirty="0" err="1"/>
              <a:t>sound.shtml</a:t>
            </a:r>
            <a:r>
              <a:rPr lang="en-US" dirty="0"/>
              <a:t>), and [moving images](https://</a:t>
            </a:r>
            <a:r>
              <a:rPr lang="en-US" dirty="0" err="1"/>
              <a:t>www.loc.gov</a:t>
            </a:r>
            <a:r>
              <a:rPr lang="en-US" dirty="0"/>
              <a:t>/preservation/digital/formats/content/</a:t>
            </a:r>
            <a:r>
              <a:rPr lang="en-US" dirty="0" err="1"/>
              <a:t>video.shtml</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8</a:t>
            </a:fld>
            <a:endParaRPr lang="en-US"/>
          </a:p>
        </p:txBody>
      </p:sp>
    </p:spTree>
    <p:extLst>
      <p:ext uri="{BB962C8B-B14F-4D97-AF65-F5344CB8AC3E}">
        <p14:creationId xmlns:p14="http://schemas.microsoft.com/office/powerpoint/2010/main" val="378123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**Finally, consider the short- and long-term security of the originals:** specimens, samples, documents and data sheets, photographs, or other physical items. Options include:    </a:t>
            </a:r>
          </a:p>
          <a:p>
            <a:endParaRPr lang="en-US" dirty="0"/>
          </a:p>
          <a:p>
            <a:r>
              <a:rPr lang="en-US" dirty="0"/>
              <a:t>    * Campus Office</a:t>
            </a:r>
          </a:p>
          <a:p>
            <a:r>
              <a:rPr lang="en-US" dirty="0"/>
              <a:t>    * Lab or Museum/Herbarium</a:t>
            </a:r>
          </a:p>
          <a:p>
            <a:r>
              <a:rPr lang="en-US" dirty="0"/>
              <a:t>    * Departmental Office</a:t>
            </a:r>
          </a:p>
          <a:p>
            <a:r>
              <a:rPr lang="en-US" dirty="0"/>
              <a:t>    * Commercial storage facility</a:t>
            </a:r>
          </a:p>
          <a:p>
            <a:r>
              <a:rPr lang="en-US" dirty="0"/>
              <a:t>    * Home</a:t>
            </a:r>
          </a:p>
          <a:p>
            <a:r>
              <a:rPr lang="en-US" dirty="0"/>
              <a:t>    * Library </a:t>
            </a:r>
          </a:p>
          <a:p>
            <a:endParaRPr lang="en-US" dirty="0"/>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9</a:t>
            </a:fld>
            <a:endParaRPr lang="en-US"/>
          </a:p>
        </p:txBody>
      </p:sp>
    </p:spTree>
    <p:extLst>
      <p:ext uri="{BB962C8B-B14F-4D97-AF65-F5344CB8AC3E}">
        <p14:creationId xmlns:p14="http://schemas.microsoft.com/office/powerpoint/2010/main" val="311787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Corbel" panose="020B0503020204020204" pitchFamily="34" charset="0"/>
            </a:endParaRPr>
          </a:p>
          <a:p>
            <a:r>
              <a:rPr lang="en-US" sz="1200" dirty="0">
                <a:latin typeface="Corbel" panose="020B0503020204020204" pitchFamily="34" charset="0"/>
              </a:rPr>
              <a:t>1. **Plan ahead, and write down your plan.** A written data back-up and security plan includes such information as:   </a:t>
            </a:r>
          </a:p>
          <a:p>
            <a:r>
              <a:rPr lang="en-US" sz="1200" dirty="0">
                <a:latin typeface="Corbel" panose="020B0503020204020204" pitchFamily="34" charset="0"/>
              </a:rPr>
              <a:t>    * where backups are located</a:t>
            </a:r>
          </a:p>
          <a:p>
            <a:r>
              <a:rPr lang="en-US" sz="1200" dirty="0">
                <a:latin typeface="Corbel" panose="020B0503020204020204" pitchFamily="34" charset="0"/>
              </a:rPr>
              <a:t>    * who can access backups and how they can be contacted</a:t>
            </a:r>
          </a:p>
          <a:p>
            <a:r>
              <a:rPr lang="en-US" sz="1200" dirty="0">
                <a:latin typeface="Corbel" panose="020B0503020204020204" pitchFamily="34" charset="0"/>
              </a:rPr>
              <a:t>    * how often data should be backed up</a:t>
            </a:r>
          </a:p>
          <a:p>
            <a:r>
              <a:rPr lang="en-US" sz="1200" dirty="0">
                <a:latin typeface="Corbel" panose="020B0503020204020204" pitchFamily="34" charset="0"/>
              </a:rPr>
              <a:t>    * what kind of backups are performed</a:t>
            </a:r>
          </a:p>
          <a:p>
            <a:r>
              <a:rPr lang="en-US" sz="1200" dirty="0">
                <a:latin typeface="Corbel" panose="020B0503020204020204" pitchFamily="34" charset="0"/>
              </a:rPr>
              <a:t>    * who is responsible for performing the backups and their contact information. For large projects or projects with high-volume data streams include a person with secondary responsibility (the back-up back-up) in case the primary person responsible is unavailable</a:t>
            </a:r>
          </a:p>
          <a:p>
            <a:r>
              <a:rPr lang="en-US" sz="1200" dirty="0">
                <a:latin typeface="Corbel" panose="020B0503020204020204" pitchFamily="34" charset="0"/>
              </a:rPr>
              <a:t>    * what hardware and software are used or recommended for performing backups</a:t>
            </a:r>
          </a:p>
          <a:p>
            <a:r>
              <a:rPr lang="en-US" sz="1200" dirty="0">
                <a:latin typeface="Corbel" panose="020B0503020204020204" pitchFamily="34" charset="0"/>
              </a:rPr>
              <a:t>    * how and how often to check if backups have been performed successfully</a:t>
            </a:r>
          </a:p>
          <a:p>
            <a:r>
              <a:rPr lang="en-US" sz="1200" dirty="0">
                <a:latin typeface="Corbel" panose="020B0503020204020204" pitchFamily="34" charset="0"/>
              </a:rPr>
              <a:t>    * the media are used to backup data</a:t>
            </a:r>
          </a:p>
          <a:p>
            <a:r>
              <a:rPr lang="en-US" sz="1200" dirty="0">
                <a:latin typeface="Corbel" panose="020B0503020204020204" pitchFamily="34" charset="0"/>
              </a:rPr>
              <a:t>    * a list of any data that are *not* archived or backed up  </a:t>
            </a:r>
          </a:p>
          <a:p>
            <a:r>
              <a:rPr lang="en-US" sz="1200" dirty="0">
                <a:latin typeface="Corbel" panose="020B0503020204020204" pitchFamily="34" charset="0"/>
              </a:rPr>
              <a:t> </a:t>
            </a:r>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10</a:t>
            </a:fld>
            <a:endParaRPr lang="en-US"/>
          </a:p>
        </p:txBody>
      </p:sp>
    </p:spTree>
    <p:extLst>
      <p:ext uri="{BB962C8B-B14F-4D97-AF65-F5344CB8AC3E}">
        <p14:creationId xmlns:p14="http://schemas.microsoft.com/office/powerpoint/2010/main" val="311773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Backup your data at regular frequencies**, with backup strategies (e.g., full, incremental, differential) optimized for the data collection process and data type. For instance, you should (at least):</a:t>
            </a:r>
          </a:p>
          <a:p>
            <a:r>
              <a:rPr lang="en-US" sz="1200" dirty="0"/>
              <a:t>    * Back up when you complete your data collection activity</a:t>
            </a:r>
          </a:p>
          <a:p>
            <a:r>
              <a:rPr lang="en-US" sz="1200" dirty="0"/>
              <a:t>    * Back up after you edit / clean data</a:t>
            </a:r>
          </a:p>
          <a:p>
            <a:r>
              <a:rPr lang="en-US" sz="1200" dirty="0"/>
              <a:t>    * Streaming data (e.g., from data loggers) should be backed up at regularly scheduled points in the collection process</a:t>
            </a:r>
          </a:p>
          <a:p>
            <a:r>
              <a:rPr lang="en-US" sz="1200" dirty="0"/>
              <a:t>    * High-value data should be backed up at much higher frequencies (daily)</a:t>
            </a:r>
          </a:p>
          <a:p>
            <a:endParaRPr lang="en-US" dirty="0"/>
          </a:p>
          <a:p>
            <a:endParaRPr lang="en-US" dirty="0"/>
          </a:p>
          <a:p>
            <a:r>
              <a:rPr lang="en-US" dirty="0"/>
              <a:t>3. **Put procedures in place to make sure you follow your plan.**  </a:t>
            </a:r>
          </a:p>
          <a:p>
            <a:r>
              <a:rPr lang="en-US" dirty="0"/>
              <a:t>    * set up calendar reminders</a:t>
            </a:r>
          </a:p>
          <a:p>
            <a:r>
              <a:rPr lang="en-US" dirty="0"/>
              <a:t>    * use checklists.</a:t>
            </a:r>
          </a:p>
          <a:p>
            <a:r>
              <a:rPr lang="en-US" dirty="0"/>
              <a:t>    * Ensure backup copies are identical to the original copy (using checksums, file counts, etc.)</a:t>
            </a:r>
          </a:p>
          <a:p>
            <a:r>
              <a:rPr lang="en-US" dirty="0"/>
              <a:t>    * Be sure of one of the regular calendar items is to verify successful recovery from a backup copy.</a:t>
            </a:r>
          </a:p>
          <a:p>
            <a:r>
              <a:rPr lang="en-US" dirty="0"/>
              <a:t>    * **Automate as much as possible. ** Automation simplifies frequent backups. but be careful with accidental file loss and that back-up copies are actually independent (e.g. Dropbox and a synced folder on your laptop are *not* independent copies).</a:t>
            </a:r>
          </a:p>
          <a:p>
            <a:r>
              <a:rPr lang="en-US" dirty="0"/>
              <a:t> </a:t>
            </a:r>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11</a:t>
            </a:fld>
            <a:endParaRPr lang="en-US"/>
          </a:p>
        </p:txBody>
      </p:sp>
    </p:spTree>
    <p:extLst>
      <p:ext uri="{BB962C8B-B14F-4D97-AF65-F5344CB8AC3E}">
        <p14:creationId xmlns:p14="http://schemas.microsoft.com/office/powerpoint/2010/main" val="214401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4. **Ensure the Security of Restricted Data.**</a:t>
            </a:r>
          </a:p>
          <a:p>
            <a:r>
              <a:rPr lang="en-US" dirty="0"/>
              <a:t>    * All data collected by UF affiliates falls into one of the classifications defined in the [UF Data Policy](https://</a:t>
            </a:r>
            <a:r>
              <a:rPr lang="en-US" dirty="0" err="1"/>
              <a:t>it.ufl.edu</a:t>
            </a:r>
            <a:r>
              <a:rPr lang="en-US" dirty="0"/>
              <a:t>/policies/information-security/data-classification-policy/). Both original and electronic archives must be secured; failure to do so can have serious consequences for both researchers and institutions. </a:t>
            </a:r>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12</a:t>
            </a:fld>
            <a:endParaRPr lang="en-US"/>
          </a:p>
        </p:txBody>
      </p:sp>
    </p:spTree>
    <p:extLst>
      <p:ext uri="{BB962C8B-B14F-4D97-AF65-F5344CB8AC3E}">
        <p14:creationId xmlns:p14="http://schemas.microsoft.com/office/powerpoint/2010/main" val="297124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Use formats that ensure your data ca</a:t>
            </a:r>
          </a:p>
          <a:p>
            <a:endParaRPr lang="en-US" dirty="0"/>
          </a:p>
          <a:p>
            <a:r>
              <a:rPr lang="en-US" dirty="0"/>
              <a:t>For long term preservation is it necessary to store data in file formats that will be readable in the future. It is also important to provide descriptive information on these data file types and formats. This will facilitate data retrieval and reuse.</a:t>
            </a:r>
          </a:p>
          <a:p>
            <a:endParaRPr lang="en-US" dirty="0"/>
          </a:p>
          <a:p>
            <a:r>
              <a:rPr lang="en-US" dirty="0"/>
              <a:t>1. Document and store data using file-types that are open (</a:t>
            </a:r>
            <a:r>
              <a:rPr lang="en-US" dirty="0" err="1"/>
              <a:t>ie</a:t>
            </a:r>
            <a:r>
              <a:rPr lang="en-US" dirty="0"/>
              <a:t>., non-proprietary), uncompressed, unencrypted (if at all possible), and stable: </a:t>
            </a:r>
          </a:p>
          <a:p>
            <a:endParaRPr lang="en-US" dirty="0"/>
          </a:p>
        </p:txBody>
      </p:sp>
      <p:sp>
        <p:nvSpPr>
          <p:cNvPr id="4" name="Slide Number Placeholder 3"/>
          <p:cNvSpPr>
            <a:spLocks noGrp="1"/>
          </p:cNvSpPr>
          <p:nvPr>
            <p:ph type="sldNum" sz="quarter" idx="5"/>
          </p:nvPr>
        </p:nvSpPr>
        <p:spPr/>
        <p:txBody>
          <a:bodyPr/>
          <a:lstStyle/>
          <a:p>
            <a:fld id="{F44A55EB-CA84-A44A-80D2-01EA3C207A2A}" type="slidenum">
              <a:rPr lang="en-US" smtClean="0"/>
              <a:t>13</a:t>
            </a:fld>
            <a:endParaRPr lang="en-US"/>
          </a:p>
        </p:txBody>
      </p:sp>
    </p:spTree>
    <p:extLst>
      <p:ext uri="{BB962C8B-B14F-4D97-AF65-F5344CB8AC3E}">
        <p14:creationId xmlns:p14="http://schemas.microsoft.com/office/powerpoint/2010/main" val="107979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8E5E-226B-264B-BF51-AFD902E17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F64D39-8F7C-C749-A2CC-156A71321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C8C131-605E-8E47-9CB0-0C81DBD4C043}"/>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5" name="Footer Placeholder 4">
            <a:extLst>
              <a:ext uri="{FF2B5EF4-FFF2-40B4-BE49-F238E27FC236}">
                <a16:creationId xmlns:a16="http://schemas.microsoft.com/office/drawing/2014/main" id="{273C52B7-0EA6-E848-8371-7B5913CFF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60CCA-06F0-E245-951C-B51752CAA2C5}"/>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2858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287A-2AF7-284E-B72A-A131F3BC7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4E764D-B8B3-834C-8CD9-1C73ABAAB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5E41D-CB06-EF41-92D3-E08E7C572835}"/>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5" name="Footer Placeholder 4">
            <a:extLst>
              <a:ext uri="{FF2B5EF4-FFF2-40B4-BE49-F238E27FC236}">
                <a16:creationId xmlns:a16="http://schemas.microsoft.com/office/drawing/2014/main" id="{0E35C45A-0F9E-EF4B-A2FC-A1B24F889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260A1-EF92-9646-BC37-2769CD204C2D}"/>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192039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6C00B-9382-E44F-8415-21B897757A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2E4B96-256F-7346-B312-6060580624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66EA-F27E-2B4E-B14D-E7952594131B}"/>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5" name="Footer Placeholder 4">
            <a:extLst>
              <a:ext uri="{FF2B5EF4-FFF2-40B4-BE49-F238E27FC236}">
                <a16:creationId xmlns:a16="http://schemas.microsoft.com/office/drawing/2014/main" id="{EB0F6929-2AB6-EC45-B5AD-7B3186033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29C80-7B85-884D-82E5-E51450CEA487}"/>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70740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54EC-69CA-C846-86AA-D5C86E272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C66C7-3FD5-F744-BF63-C242C522E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7FB3E-E58A-DD4C-BF9B-1FC75BBD93CE}"/>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5" name="Footer Placeholder 4">
            <a:extLst>
              <a:ext uri="{FF2B5EF4-FFF2-40B4-BE49-F238E27FC236}">
                <a16:creationId xmlns:a16="http://schemas.microsoft.com/office/drawing/2014/main" id="{A8C88AC8-EA7E-0047-923C-0DAED70CB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BB90D-15D7-0F47-98A6-030761F2108B}"/>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70899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E360-697E-2343-BC78-AD5FCF16A6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FA88F8-406C-4E40-9735-BB619177E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641E5-077C-924D-9B6C-515122DE9D4D}"/>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5" name="Footer Placeholder 4">
            <a:extLst>
              <a:ext uri="{FF2B5EF4-FFF2-40B4-BE49-F238E27FC236}">
                <a16:creationId xmlns:a16="http://schemas.microsoft.com/office/drawing/2014/main" id="{D7ED134F-ABC6-2643-875A-170E2803B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7BB8B-BD80-C84B-B4C7-F1DE8C8A2C43}"/>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313373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BE64-9011-9442-8AE4-E20B42253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C249A-1FCB-4643-8C3F-E2ABF48473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92C1C-43A3-4349-B76D-A8695C4B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6962E-C89A-0243-85B9-030CB58A734E}"/>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6" name="Footer Placeholder 5">
            <a:extLst>
              <a:ext uri="{FF2B5EF4-FFF2-40B4-BE49-F238E27FC236}">
                <a16:creationId xmlns:a16="http://schemas.microsoft.com/office/drawing/2014/main" id="{52BBF236-F235-FC46-81E3-ADFE466FD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D9AA8-2719-F745-8251-E7F3824F07E4}"/>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52897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BC5B-C8A3-F246-BD01-A18D6C390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50535D-25D3-AA45-938D-D310733D9E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6D6FF-3FC2-E64A-B1AD-F38F4FEA06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C0469C-D6D6-B343-8B11-180D8F070F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7C5BC-A476-8247-933C-0FFF743E5F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208E5-B9EF-6D49-B6ED-3F70FCE051FE}"/>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8" name="Footer Placeholder 7">
            <a:extLst>
              <a:ext uri="{FF2B5EF4-FFF2-40B4-BE49-F238E27FC236}">
                <a16:creationId xmlns:a16="http://schemas.microsoft.com/office/drawing/2014/main" id="{4042910B-4013-0846-A948-02928E2CB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634F0-2629-954B-8A2E-05296902DEFF}"/>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130823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A64A-6BCE-AE45-97F6-CEC8A149E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86711-D6D1-D94A-820B-C20783159B63}"/>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4" name="Footer Placeholder 3">
            <a:extLst>
              <a:ext uri="{FF2B5EF4-FFF2-40B4-BE49-F238E27FC236}">
                <a16:creationId xmlns:a16="http://schemas.microsoft.com/office/drawing/2014/main" id="{31FD7104-B5E9-5A4A-BC90-2DE4FDEA20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A2A9F2-D753-6743-8A22-544B60C4217C}"/>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161095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F40A3-9BC4-1B47-BDB6-34A7CC41A95B}"/>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3" name="Footer Placeholder 2">
            <a:extLst>
              <a:ext uri="{FF2B5EF4-FFF2-40B4-BE49-F238E27FC236}">
                <a16:creationId xmlns:a16="http://schemas.microsoft.com/office/drawing/2014/main" id="{6A77A504-4F39-CF47-901B-C11616EBF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49A601-B0E2-CB41-A1B4-DC5E411A9F60}"/>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335407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891F-4BE4-F847-B46E-2C7FA3E8A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45BF74-6114-C94E-AF56-B123CCA30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978450-68E6-3F43-BD19-9188CF74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F31FB-4436-414D-94C9-275B3135FF8D}"/>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6" name="Footer Placeholder 5">
            <a:extLst>
              <a:ext uri="{FF2B5EF4-FFF2-40B4-BE49-F238E27FC236}">
                <a16:creationId xmlns:a16="http://schemas.microsoft.com/office/drawing/2014/main" id="{CB06056F-F2A2-AA4A-814D-49CE0B0DD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29A3C-E7E2-1546-BA36-5DFAD99CA0CE}"/>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139492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FEA-3235-A543-BA7D-A3596D369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700B23-0A87-2E44-8B7C-5A601F30F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B40A0-3C10-624A-9A2F-32D1495D2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0490A-BEC3-AC40-BB50-77695831323A}"/>
              </a:ext>
            </a:extLst>
          </p:cNvPr>
          <p:cNvSpPr>
            <a:spLocks noGrp="1"/>
          </p:cNvSpPr>
          <p:nvPr>
            <p:ph type="dt" sz="half" idx="10"/>
          </p:nvPr>
        </p:nvSpPr>
        <p:spPr/>
        <p:txBody>
          <a:bodyPr/>
          <a:lstStyle/>
          <a:p>
            <a:fld id="{A3A89168-426D-3B47-B520-C93321FE4FB6}" type="datetimeFigureOut">
              <a:rPr lang="en-US" smtClean="0"/>
              <a:t>1/20/21</a:t>
            </a:fld>
            <a:endParaRPr lang="en-US"/>
          </a:p>
        </p:txBody>
      </p:sp>
      <p:sp>
        <p:nvSpPr>
          <p:cNvPr id="6" name="Footer Placeholder 5">
            <a:extLst>
              <a:ext uri="{FF2B5EF4-FFF2-40B4-BE49-F238E27FC236}">
                <a16:creationId xmlns:a16="http://schemas.microsoft.com/office/drawing/2014/main" id="{DCE0D8E9-679E-7843-A7A5-391E07EF3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2AD8F-CB20-084A-8623-C51B2FA924D9}"/>
              </a:ext>
            </a:extLst>
          </p:cNvPr>
          <p:cNvSpPr>
            <a:spLocks noGrp="1"/>
          </p:cNvSpPr>
          <p:nvPr>
            <p:ph type="sldNum" sz="quarter" idx="12"/>
          </p:nvPr>
        </p:nvSpPr>
        <p:spPr/>
        <p:txBody>
          <a:bodyPr/>
          <a:lstStyle/>
          <a:p>
            <a:fld id="{7364D4CD-7D65-9B47-8471-0C2D0C7C84D9}" type="slidenum">
              <a:rPr lang="en-US" smtClean="0"/>
              <a:t>‹#›</a:t>
            </a:fld>
            <a:endParaRPr lang="en-US"/>
          </a:p>
        </p:txBody>
      </p:sp>
    </p:spTree>
    <p:extLst>
      <p:ext uri="{BB962C8B-B14F-4D97-AF65-F5344CB8AC3E}">
        <p14:creationId xmlns:p14="http://schemas.microsoft.com/office/powerpoint/2010/main" val="80951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4309E-A016-E340-AFE4-52F4B5DEE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E8C3BF-B87F-9445-B526-9313791EB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B44AC-8C5C-8A47-9581-D199E19F6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89168-426D-3B47-B520-C93321FE4FB6}" type="datetimeFigureOut">
              <a:rPr lang="en-US" smtClean="0"/>
              <a:t>1/20/21</a:t>
            </a:fld>
            <a:endParaRPr lang="en-US"/>
          </a:p>
        </p:txBody>
      </p:sp>
      <p:sp>
        <p:nvSpPr>
          <p:cNvPr id="5" name="Footer Placeholder 4">
            <a:extLst>
              <a:ext uri="{FF2B5EF4-FFF2-40B4-BE49-F238E27FC236}">
                <a16:creationId xmlns:a16="http://schemas.microsoft.com/office/drawing/2014/main" id="{2373E455-5402-ED47-8ACC-B9E4602E5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CF194-CFA8-6D44-8DDA-BCEC12866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4D4CD-7D65-9B47-8471-0C2D0C7C84D9}" type="slidenum">
              <a:rPr lang="en-US" smtClean="0"/>
              <a:t>‹#›</a:t>
            </a:fld>
            <a:endParaRPr lang="en-US"/>
          </a:p>
        </p:txBody>
      </p:sp>
    </p:spTree>
    <p:extLst>
      <p:ext uri="{BB962C8B-B14F-4D97-AF65-F5344CB8AC3E}">
        <p14:creationId xmlns:p14="http://schemas.microsoft.com/office/powerpoint/2010/main" val="826248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4.jpeg"/><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9"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3804060" y="325806"/>
            <a:ext cx="4072782" cy="553998"/>
          </a:xfrm>
          <a:prstGeom prst="rect">
            <a:avLst/>
          </a:prstGeom>
          <a:noFill/>
        </p:spPr>
        <p:txBody>
          <a:bodyPr wrap="none" rtlCol="0">
            <a:spAutoFit/>
          </a:bodyPr>
          <a:lstStyle/>
          <a:p>
            <a:r>
              <a:rPr lang="en-US" sz="3000" dirty="0">
                <a:solidFill>
                  <a:srgbClr val="0070C0"/>
                </a:solidFill>
              </a:rPr>
              <a:t>Data Storage and Backup</a:t>
            </a:r>
          </a:p>
        </p:txBody>
      </p:sp>
      <p:sp>
        <p:nvSpPr>
          <p:cNvPr id="2" name="Rectangle 1">
            <a:extLst>
              <a:ext uri="{FF2B5EF4-FFF2-40B4-BE49-F238E27FC236}">
                <a16:creationId xmlns:a16="http://schemas.microsoft.com/office/drawing/2014/main" id="{28F1D89E-5355-8744-8372-52844B8B4E4E}"/>
              </a:ext>
            </a:extLst>
          </p:cNvPr>
          <p:cNvSpPr/>
          <p:nvPr/>
        </p:nvSpPr>
        <p:spPr>
          <a:xfrm>
            <a:off x="268224" y="955909"/>
            <a:ext cx="6096000" cy="1015663"/>
          </a:xfrm>
          <a:prstGeom prst="rect">
            <a:avLst/>
          </a:prstGeom>
        </p:spPr>
        <p:txBody>
          <a:bodyPr>
            <a:spAutoFit/>
          </a:bodyPr>
          <a:lstStyle/>
          <a:p>
            <a:r>
              <a:rPr lang="en-US" sz="3000" b="1" dirty="0">
                <a:latin typeface="Corbel" panose="020B0503020204020204" pitchFamily="34" charset="0"/>
              </a:rPr>
              <a:t>First some terminology…   </a:t>
            </a:r>
          </a:p>
          <a:p>
            <a:endParaRPr lang="en-US" sz="3000" b="1" dirty="0">
              <a:latin typeface="Corbel" panose="020B0503020204020204" pitchFamily="34" charset="0"/>
            </a:endParaRPr>
          </a:p>
        </p:txBody>
      </p:sp>
      <p:sp>
        <p:nvSpPr>
          <p:cNvPr id="3" name="Rectangle 2">
            <a:extLst>
              <a:ext uri="{FF2B5EF4-FFF2-40B4-BE49-F238E27FC236}">
                <a16:creationId xmlns:a16="http://schemas.microsoft.com/office/drawing/2014/main" id="{546FA8B3-89AE-B340-9A3E-3813C161C1B2}"/>
              </a:ext>
            </a:extLst>
          </p:cNvPr>
          <p:cNvSpPr/>
          <p:nvPr/>
        </p:nvSpPr>
        <p:spPr>
          <a:xfrm>
            <a:off x="377952" y="1463740"/>
            <a:ext cx="6096000" cy="1938992"/>
          </a:xfrm>
          <a:prstGeom prst="rect">
            <a:avLst/>
          </a:prstGeom>
        </p:spPr>
        <p:txBody>
          <a:bodyPr>
            <a:spAutoFit/>
          </a:bodyPr>
          <a:lstStyle/>
          <a:p>
            <a:pPr marL="342900" indent="-342900">
              <a:buFont typeface="Arial" panose="020B0604020202020204" pitchFamily="34" charset="0"/>
              <a:buChar char="•"/>
            </a:pPr>
            <a:r>
              <a:rPr lang="en-US" sz="3000" dirty="0">
                <a:latin typeface="Corbel" panose="020B0503020204020204" pitchFamily="34" charset="0"/>
              </a:rPr>
              <a:t>Original Data</a:t>
            </a:r>
          </a:p>
          <a:p>
            <a:pPr marL="342900" indent="-342900">
              <a:buFont typeface="Arial" panose="020B0604020202020204" pitchFamily="34" charset="0"/>
              <a:buChar char="•"/>
            </a:pPr>
            <a:r>
              <a:rPr lang="en-US" sz="3000" dirty="0">
                <a:latin typeface="Corbel" panose="020B0503020204020204" pitchFamily="34" charset="0"/>
              </a:rPr>
              <a:t>Operation Data</a:t>
            </a:r>
          </a:p>
          <a:p>
            <a:pPr marL="342900" indent="-342900">
              <a:buFont typeface="Arial" panose="020B0604020202020204" pitchFamily="34" charset="0"/>
              <a:buChar char="•"/>
            </a:pPr>
            <a:r>
              <a:rPr lang="en-US" sz="3000" dirty="0">
                <a:latin typeface="Corbel" panose="020B0503020204020204" pitchFamily="34" charset="0"/>
              </a:rPr>
              <a:t>Backup</a:t>
            </a:r>
          </a:p>
          <a:p>
            <a:pPr marL="342900" indent="-342900">
              <a:buFont typeface="Arial" panose="020B0604020202020204" pitchFamily="34" charset="0"/>
              <a:buChar char="•"/>
            </a:pPr>
            <a:r>
              <a:rPr lang="en-US" sz="3000" dirty="0">
                <a:latin typeface="Corbel" panose="020B0503020204020204" pitchFamily="34" charset="0"/>
              </a:rPr>
              <a:t>Archive</a:t>
            </a:r>
          </a:p>
        </p:txBody>
      </p:sp>
      <p:pic>
        <p:nvPicPr>
          <p:cNvPr id="1028" name="Picture 4" descr="brown and blue wooden cabinet">
            <a:extLst>
              <a:ext uri="{FF2B5EF4-FFF2-40B4-BE49-F238E27FC236}">
                <a16:creationId xmlns:a16="http://schemas.microsoft.com/office/drawing/2014/main" id="{85156926-4300-D746-8410-2249635434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92"/>
          <a:stretch/>
        </p:blipFill>
        <p:spPr bwMode="auto">
          <a:xfrm>
            <a:off x="9439105" y="3914871"/>
            <a:ext cx="2752895" cy="26369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eyeglasses on white notebook">
            <a:extLst>
              <a:ext uri="{FF2B5EF4-FFF2-40B4-BE49-F238E27FC236}">
                <a16:creationId xmlns:a16="http://schemas.microsoft.com/office/drawing/2014/main" id="{506A0664-6553-FF4D-9995-4B467BB16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 y="3607931"/>
            <a:ext cx="2600641" cy="32508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ptop computer on glass-top table">
            <a:extLst>
              <a:ext uri="{FF2B5EF4-FFF2-40B4-BE49-F238E27FC236}">
                <a16:creationId xmlns:a16="http://schemas.microsoft.com/office/drawing/2014/main" id="{91B89521-D7A5-AC4C-B9D2-A3083D9E7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152" y="3910563"/>
            <a:ext cx="3670427" cy="26135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lat-lay photography of MacBook Pro beside DSLR camera">
            <a:extLst>
              <a:ext uri="{FF2B5EF4-FFF2-40B4-BE49-F238E27FC236}">
                <a16:creationId xmlns:a16="http://schemas.microsoft.com/office/drawing/2014/main" id="{8C982C92-FC3E-5B48-8A15-50E69EA5C3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26" t="36195" r="70224" b="14026"/>
          <a:stretch/>
        </p:blipFill>
        <p:spPr bwMode="auto">
          <a:xfrm>
            <a:off x="6523530" y="3429000"/>
            <a:ext cx="2706624" cy="341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4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E75B4B-2DDF-6441-947D-D86317D9C840}"/>
              </a:ext>
            </a:extLst>
          </p:cNvPr>
          <p:cNvSpPr/>
          <p:nvPr/>
        </p:nvSpPr>
        <p:spPr>
          <a:xfrm>
            <a:off x="225350" y="3380125"/>
            <a:ext cx="6780065" cy="3477875"/>
          </a:xfrm>
          <a:prstGeom prst="rect">
            <a:avLst/>
          </a:prstGeom>
        </p:spPr>
        <p:txBody>
          <a:bodyPr wrap="square">
            <a:spAutoFit/>
          </a:bodyPr>
          <a:lstStyle/>
          <a:p>
            <a:pPr marL="285750" indent="-285750">
              <a:buFont typeface="Arial" panose="020B0604020202020204" pitchFamily="34" charset="0"/>
              <a:buChar char="•"/>
            </a:pPr>
            <a:r>
              <a:rPr lang="en-US" sz="2200" dirty="0">
                <a:latin typeface="Corbel" panose="020B0503020204020204" pitchFamily="34" charset="0"/>
              </a:rPr>
              <a:t>what needs to be prepared and for how long</a:t>
            </a:r>
          </a:p>
          <a:p>
            <a:pPr marL="285750" indent="-285750">
              <a:buFont typeface="Arial" panose="020B0604020202020204" pitchFamily="34" charset="0"/>
              <a:buChar char="•"/>
            </a:pPr>
            <a:r>
              <a:rPr lang="en-US" sz="2200" dirty="0">
                <a:latin typeface="Corbel" panose="020B0503020204020204" pitchFamily="34" charset="0"/>
              </a:rPr>
              <a:t>where backups are located</a:t>
            </a:r>
          </a:p>
          <a:p>
            <a:pPr marL="285750" indent="-285750">
              <a:buFont typeface="Arial" panose="020B0604020202020204" pitchFamily="34" charset="0"/>
              <a:buChar char="•"/>
            </a:pPr>
            <a:r>
              <a:rPr lang="en-US" sz="2200" dirty="0">
                <a:latin typeface="Corbel" panose="020B0503020204020204" pitchFamily="34" charset="0"/>
              </a:rPr>
              <a:t>who can access backups and how contacted</a:t>
            </a:r>
          </a:p>
          <a:p>
            <a:pPr marL="285750" indent="-285750">
              <a:buFont typeface="Arial" panose="020B0604020202020204" pitchFamily="34" charset="0"/>
              <a:buChar char="•"/>
            </a:pPr>
            <a:r>
              <a:rPr lang="en-US" sz="2200" dirty="0">
                <a:latin typeface="Corbel" panose="020B0503020204020204" pitchFamily="34" charset="0"/>
              </a:rPr>
              <a:t>how often data should be backed up</a:t>
            </a:r>
          </a:p>
          <a:p>
            <a:pPr marL="285750" indent="-285750">
              <a:buFont typeface="Arial" panose="020B0604020202020204" pitchFamily="34" charset="0"/>
              <a:buChar char="•"/>
            </a:pPr>
            <a:r>
              <a:rPr lang="en-US" sz="2200" dirty="0">
                <a:latin typeface="Corbel" panose="020B0503020204020204" pitchFamily="34" charset="0"/>
              </a:rPr>
              <a:t>what kind of backups are performed</a:t>
            </a:r>
          </a:p>
          <a:p>
            <a:pPr marL="285750" indent="-285750">
              <a:buFont typeface="Arial" panose="020B0604020202020204" pitchFamily="34" charset="0"/>
              <a:buChar char="•"/>
            </a:pPr>
            <a:r>
              <a:rPr lang="en-US" sz="2200" dirty="0">
                <a:latin typeface="Corbel" panose="020B0503020204020204" pitchFamily="34" charset="0"/>
              </a:rPr>
              <a:t>who is responsible for performing the backups </a:t>
            </a:r>
          </a:p>
          <a:p>
            <a:pPr marL="285750" indent="-285750">
              <a:buFont typeface="Arial" panose="020B0604020202020204" pitchFamily="34" charset="0"/>
              <a:buChar char="•"/>
            </a:pPr>
            <a:r>
              <a:rPr lang="en-US" sz="2200" dirty="0">
                <a:latin typeface="Corbel" panose="020B0503020204020204" pitchFamily="34" charset="0"/>
              </a:rPr>
              <a:t>hardware and software used for performing backups</a:t>
            </a:r>
          </a:p>
          <a:p>
            <a:pPr marL="285750" indent="-285750">
              <a:buFont typeface="Arial" panose="020B0604020202020204" pitchFamily="34" charset="0"/>
              <a:buChar char="•"/>
            </a:pPr>
            <a:r>
              <a:rPr lang="en-US" sz="2200" dirty="0">
                <a:latin typeface="Corbel" panose="020B0503020204020204" pitchFamily="34" charset="0"/>
              </a:rPr>
              <a:t>how / how often to check if backups is successful</a:t>
            </a:r>
          </a:p>
          <a:p>
            <a:pPr marL="285750" indent="-285750">
              <a:buFont typeface="Arial" panose="020B0604020202020204" pitchFamily="34" charset="0"/>
              <a:buChar char="•"/>
            </a:pPr>
            <a:r>
              <a:rPr lang="en-US" sz="2200" dirty="0">
                <a:latin typeface="Corbel" panose="020B0503020204020204" pitchFamily="34" charset="0"/>
              </a:rPr>
              <a:t>the media are used to backup data</a:t>
            </a:r>
          </a:p>
          <a:p>
            <a:pPr marL="285750" indent="-285750">
              <a:buFont typeface="Arial" panose="020B0604020202020204" pitchFamily="34" charset="0"/>
              <a:buChar char="•"/>
            </a:pPr>
            <a:r>
              <a:rPr lang="en-US" sz="2200" dirty="0">
                <a:latin typeface="Corbel" panose="020B0503020204020204" pitchFamily="34" charset="0"/>
              </a:rPr>
              <a:t>a list of any data that are  </a:t>
            </a:r>
            <a:r>
              <a:rPr lang="en-US" sz="2200" i="1" dirty="0">
                <a:latin typeface="Corbel" panose="020B0503020204020204" pitchFamily="34" charset="0"/>
              </a:rPr>
              <a:t>not</a:t>
            </a:r>
            <a:r>
              <a:rPr lang="en-US" sz="2200" dirty="0">
                <a:latin typeface="Corbel" panose="020B0503020204020204" pitchFamily="34" charset="0"/>
              </a:rPr>
              <a:t> archived or backed up  </a:t>
            </a:r>
          </a:p>
        </p:txBody>
      </p:sp>
      <p:sp>
        <p:nvSpPr>
          <p:cNvPr id="6" name="Rectangle 5">
            <a:extLst>
              <a:ext uri="{FF2B5EF4-FFF2-40B4-BE49-F238E27FC236}">
                <a16:creationId xmlns:a16="http://schemas.microsoft.com/office/drawing/2014/main" id="{F849624F-3952-3E41-8DF1-060BEF7CCBF9}"/>
              </a:ext>
            </a:extLst>
          </p:cNvPr>
          <p:cNvSpPr/>
          <p:nvPr/>
        </p:nvSpPr>
        <p:spPr>
          <a:xfrm>
            <a:off x="3754653" y="236886"/>
            <a:ext cx="4682693" cy="1938992"/>
          </a:xfrm>
          <a:prstGeom prst="rect">
            <a:avLst/>
          </a:prstGeom>
        </p:spPr>
        <p:txBody>
          <a:bodyPr wrap="none">
            <a:spAutoFit/>
          </a:bodyPr>
          <a:lstStyle/>
          <a:p>
            <a:pPr algn="ctr"/>
            <a:r>
              <a:rPr lang="en-US" sz="6000" dirty="0">
                <a:latin typeface="Corbel" panose="020B0503020204020204" pitchFamily="34" charset="0"/>
              </a:rPr>
              <a:t>Make a plan. </a:t>
            </a:r>
          </a:p>
          <a:p>
            <a:pPr algn="ctr"/>
            <a:r>
              <a:rPr lang="en-US" sz="6000" dirty="0">
                <a:latin typeface="Corbel" panose="020B0503020204020204" pitchFamily="34" charset="0"/>
              </a:rPr>
              <a:t>Write it down.</a:t>
            </a:r>
            <a:endParaRPr lang="en-US" sz="6000" dirty="0"/>
          </a:p>
        </p:txBody>
      </p:sp>
      <p:pic>
        <p:nvPicPr>
          <p:cNvPr id="13316" name="Picture 4" descr="person writing on white paper">
            <a:extLst>
              <a:ext uri="{FF2B5EF4-FFF2-40B4-BE49-F238E27FC236}">
                <a16:creationId xmlns:a16="http://schemas.microsoft.com/office/drawing/2014/main" id="{D21ABB4F-5AFB-204D-A904-026CA5E49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706" y="3266808"/>
            <a:ext cx="5384294" cy="359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63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3998143" y="361084"/>
            <a:ext cx="2939010" cy="553998"/>
          </a:xfrm>
          <a:prstGeom prst="rect">
            <a:avLst/>
          </a:prstGeom>
          <a:noFill/>
        </p:spPr>
        <p:txBody>
          <a:bodyPr wrap="none" rtlCol="0">
            <a:spAutoFit/>
          </a:bodyPr>
          <a:lstStyle/>
          <a:p>
            <a:r>
              <a:rPr lang="en-US" sz="3000" dirty="0">
                <a:solidFill>
                  <a:srgbClr val="0070C0"/>
                </a:solidFill>
              </a:rPr>
              <a:t>Backup Strategies</a:t>
            </a:r>
          </a:p>
        </p:txBody>
      </p:sp>
      <p:sp>
        <p:nvSpPr>
          <p:cNvPr id="2" name="Rectangle 1">
            <a:extLst>
              <a:ext uri="{FF2B5EF4-FFF2-40B4-BE49-F238E27FC236}">
                <a16:creationId xmlns:a16="http://schemas.microsoft.com/office/drawing/2014/main" id="{0BD5DF68-B854-784F-A01A-641DC491C052}"/>
              </a:ext>
            </a:extLst>
          </p:cNvPr>
          <p:cNvSpPr/>
          <p:nvPr/>
        </p:nvSpPr>
        <p:spPr>
          <a:xfrm>
            <a:off x="352900" y="1216789"/>
            <a:ext cx="8254314" cy="553998"/>
          </a:xfrm>
          <a:prstGeom prst="rect">
            <a:avLst/>
          </a:prstGeom>
        </p:spPr>
        <p:txBody>
          <a:bodyPr wrap="square">
            <a:spAutoFit/>
          </a:bodyPr>
          <a:lstStyle/>
          <a:p>
            <a:r>
              <a:rPr lang="en-US" sz="3000" dirty="0"/>
              <a:t>Backup your data at regular (optimized) frequencies</a:t>
            </a:r>
          </a:p>
        </p:txBody>
      </p:sp>
      <p:sp>
        <p:nvSpPr>
          <p:cNvPr id="5" name="Rectangle 4">
            <a:extLst>
              <a:ext uri="{FF2B5EF4-FFF2-40B4-BE49-F238E27FC236}">
                <a16:creationId xmlns:a16="http://schemas.microsoft.com/office/drawing/2014/main" id="{14FA4D6D-4313-424C-9B02-17DF80B09A3D}"/>
              </a:ext>
            </a:extLst>
          </p:cNvPr>
          <p:cNvSpPr/>
          <p:nvPr/>
        </p:nvSpPr>
        <p:spPr>
          <a:xfrm>
            <a:off x="103334" y="8416197"/>
            <a:ext cx="9188948" cy="1200329"/>
          </a:xfrm>
          <a:prstGeom prst="rect">
            <a:avLst/>
          </a:prstGeom>
        </p:spPr>
        <p:txBody>
          <a:bodyPr wrap="square">
            <a:spAutoFit/>
          </a:bodyPr>
          <a:lstStyle/>
          <a:p>
            <a:r>
              <a:rPr lang="en-US" dirty="0"/>
              <a:t>Automate as much as possible. ** Automation simplifies frequent backups. but be careful with accidental file loss and that back-up copies are actually independent (e.g. Dropbox and a synced folder on your laptop are *not* independent copies).</a:t>
            </a:r>
          </a:p>
          <a:p>
            <a:r>
              <a:rPr lang="en-US" dirty="0"/>
              <a:t> </a:t>
            </a:r>
          </a:p>
        </p:txBody>
      </p:sp>
      <p:sp>
        <p:nvSpPr>
          <p:cNvPr id="6" name="Rectangle 5">
            <a:extLst>
              <a:ext uri="{FF2B5EF4-FFF2-40B4-BE49-F238E27FC236}">
                <a16:creationId xmlns:a16="http://schemas.microsoft.com/office/drawing/2014/main" id="{347F33A0-02D3-4E4E-871D-CFE4EAA9E4EA}"/>
              </a:ext>
            </a:extLst>
          </p:cNvPr>
          <p:cNvSpPr/>
          <p:nvPr/>
        </p:nvSpPr>
        <p:spPr>
          <a:xfrm>
            <a:off x="352900" y="2144473"/>
            <a:ext cx="5528916" cy="553998"/>
          </a:xfrm>
          <a:prstGeom prst="rect">
            <a:avLst/>
          </a:prstGeom>
        </p:spPr>
        <p:txBody>
          <a:bodyPr wrap="square">
            <a:spAutoFit/>
          </a:bodyPr>
          <a:lstStyle/>
          <a:p>
            <a:r>
              <a:rPr lang="en-US" sz="3000" dirty="0"/>
              <a:t>Make it easy to follow your plan</a:t>
            </a:r>
          </a:p>
        </p:txBody>
      </p:sp>
      <p:pic>
        <p:nvPicPr>
          <p:cNvPr id="18434" name="Picture 2" descr="black chair in front of turned on laptop">
            <a:extLst>
              <a:ext uri="{FF2B5EF4-FFF2-40B4-BE49-F238E27FC236}">
                <a16:creationId xmlns:a16="http://schemas.microsoft.com/office/drawing/2014/main" id="{9624C7E5-BF88-0445-9901-E1EE337D33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14" r="12705" b="10312"/>
          <a:stretch/>
        </p:blipFill>
        <p:spPr bwMode="auto">
          <a:xfrm>
            <a:off x="9594348" y="0"/>
            <a:ext cx="2597652" cy="4288947"/>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white printer paper on macbook pro">
            <a:extLst>
              <a:ext uri="{FF2B5EF4-FFF2-40B4-BE49-F238E27FC236}">
                <a16:creationId xmlns:a16="http://schemas.microsoft.com/office/drawing/2014/main" id="{CE2E1FEB-4173-1145-B99C-996310DBDB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692" r="39938"/>
          <a:stretch/>
        </p:blipFill>
        <p:spPr bwMode="auto">
          <a:xfrm>
            <a:off x="9594348" y="4288947"/>
            <a:ext cx="2649792" cy="25690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644C7D-82C0-614F-BFBB-3EF7F1679A3F}"/>
              </a:ext>
            </a:extLst>
          </p:cNvPr>
          <p:cNvSpPr txBox="1"/>
          <p:nvPr/>
        </p:nvSpPr>
        <p:spPr>
          <a:xfrm rot="19944066">
            <a:off x="10327986" y="4951433"/>
            <a:ext cx="1385751" cy="1569660"/>
          </a:xfrm>
          <a:prstGeom prst="rect">
            <a:avLst/>
          </a:prstGeom>
          <a:solidFill>
            <a:schemeClr val="bg1"/>
          </a:solidFill>
        </p:spPr>
        <p:txBody>
          <a:bodyPr wrap="square" rtlCol="0">
            <a:spAutoFit/>
          </a:bodyPr>
          <a:lstStyle/>
          <a:p>
            <a:r>
              <a:rPr lang="en-US" sz="800" dirty="0"/>
              <a:t>__Laptop to portable HD</a:t>
            </a:r>
          </a:p>
          <a:p>
            <a:r>
              <a:rPr lang="en-US" sz="800" dirty="0"/>
              <a:t>__Check pictures</a:t>
            </a:r>
          </a:p>
          <a:p>
            <a:r>
              <a:rPr lang="en-US" sz="800" dirty="0"/>
              <a:t>__Do checksums)</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p:txBody>
      </p:sp>
      <p:sp>
        <p:nvSpPr>
          <p:cNvPr id="11" name="Rectangle 10">
            <a:extLst>
              <a:ext uri="{FF2B5EF4-FFF2-40B4-BE49-F238E27FC236}">
                <a16:creationId xmlns:a16="http://schemas.microsoft.com/office/drawing/2014/main" id="{21E9BAB2-49A6-D244-BA95-1E8DF1EE21F8}"/>
              </a:ext>
            </a:extLst>
          </p:cNvPr>
          <p:cNvSpPr/>
          <p:nvPr/>
        </p:nvSpPr>
        <p:spPr>
          <a:xfrm>
            <a:off x="352900" y="2939895"/>
            <a:ext cx="5528916" cy="553998"/>
          </a:xfrm>
          <a:prstGeom prst="rect">
            <a:avLst/>
          </a:prstGeom>
        </p:spPr>
        <p:txBody>
          <a:bodyPr wrap="square">
            <a:spAutoFit/>
          </a:bodyPr>
          <a:lstStyle/>
          <a:p>
            <a:r>
              <a:rPr lang="en-US" sz="3000" dirty="0"/>
              <a:t>Automate</a:t>
            </a:r>
          </a:p>
        </p:txBody>
      </p:sp>
      <p:sp>
        <p:nvSpPr>
          <p:cNvPr id="12" name="Rectangle 11">
            <a:extLst>
              <a:ext uri="{FF2B5EF4-FFF2-40B4-BE49-F238E27FC236}">
                <a16:creationId xmlns:a16="http://schemas.microsoft.com/office/drawing/2014/main" id="{414A2789-D3CD-CC4E-A2BB-86CF203011C4}"/>
              </a:ext>
            </a:extLst>
          </p:cNvPr>
          <p:cNvSpPr/>
          <p:nvPr/>
        </p:nvSpPr>
        <p:spPr>
          <a:xfrm>
            <a:off x="352900" y="3581061"/>
            <a:ext cx="4196515" cy="707886"/>
          </a:xfrm>
          <a:prstGeom prst="rect">
            <a:avLst/>
          </a:prstGeom>
        </p:spPr>
        <p:txBody>
          <a:bodyPr wrap="square">
            <a:spAutoFit/>
          </a:bodyPr>
          <a:lstStyle/>
          <a:p>
            <a:r>
              <a:rPr lang="en-US" sz="2000" i="1" dirty="0"/>
              <a:t>Remember: synced computer and cloud drive are </a:t>
            </a:r>
            <a:r>
              <a:rPr lang="en-US" sz="2000" b="1" i="1" dirty="0"/>
              <a:t>not </a:t>
            </a:r>
            <a:r>
              <a:rPr lang="en-US" sz="2000" i="1" dirty="0"/>
              <a:t>independent copies</a:t>
            </a:r>
          </a:p>
        </p:txBody>
      </p:sp>
    </p:spTree>
    <p:extLst>
      <p:ext uri="{BB962C8B-B14F-4D97-AF65-F5344CB8AC3E}">
        <p14:creationId xmlns:p14="http://schemas.microsoft.com/office/powerpoint/2010/main" val="268028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501182" y="490746"/>
            <a:ext cx="2565767" cy="553998"/>
          </a:xfrm>
          <a:prstGeom prst="rect">
            <a:avLst/>
          </a:prstGeom>
          <a:noFill/>
        </p:spPr>
        <p:txBody>
          <a:bodyPr wrap="none" rtlCol="0">
            <a:spAutoFit/>
          </a:bodyPr>
          <a:lstStyle/>
          <a:p>
            <a:r>
              <a:rPr lang="en-US" sz="3000" dirty="0">
                <a:solidFill>
                  <a:srgbClr val="0070C0"/>
                </a:solidFill>
              </a:rPr>
              <a:t>Restricted Data</a:t>
            </a:r>
          </a:p>
        </p:txBody>
      </p:sp>
      <p:sp>
        <p:nvSpPr>
          <p:cNvPr id="2" name="Rectangle 1">
            <a:extLst>
              <a:ext uri="{FF2B5EF4-FFF2-40B4-BE49-F238E27FC236}">
                <a16:creationId xmlns:a16="http://schemas.microsoft.com/office/drawing/2014/main" id="{C74C82E4-1473-5146-A1D2-8745A2D251A0}"/>
              </a:ext>
            </a:extLst>
          </p:cNvPr>
          <p:cNvSpPr/>
          <p:nvPr/>
        </p:nvSpPr>
        <p:spPr>
          <a:xfrm>
            <a:off x="501182" y="1895559"/>
            <a:ext cx="6096000" cy="2400657"/>
          </a:xfrm>
          <a:prstGeom prst="rect">
            <a:avLst/>
          </a:prstGeom>
        </p:spPr>
        <p:txBody>
          <a:bodyPr>
            <a:spAutoFit/>
          </a:bodyPr>
          <a:lstStyle/>
          <a:p>
            <a:pPr marL="457200" indent="-457200">
              <a:buFont typeface="Arial" panose="020B0604020202020204" pitchFamily="34" charset="0"/>
              <a:buChar char="•"/>
            </a:pPr>
            <a:r>
              <a:rPr lang="en-US" sz="3000" dirty="0"/>
              <a:t>Know if your data require extra protection</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US" sz="3000" dirty="0"/>
              <a:t>Take steps to ensure the security of Restricted data 	</a:t>
            </a:r>
          </a:p>
        </p:txBody>
      </p:sp>
      <p:pic>
        <p:nvPicPr>
          <p:cNvPr id="19458" name="Picture 2" descr="black and silver door knob">
            <a:extLst>
              <a:ext uri="{FF2B5EF4-FFF2-40B4-BE49-F238E27FC236}">
                <a16:creationId xmlns:a16="http://schemas.microsoft.com/office/drawing/2014/main" id="{42DE251C-BA01-E347-91EF-0DFF706FD5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030"/>
          <a:stretch/>
        </p:blipFill>
        <p:spPr bwMode="auto">
          <a:xfrm>
            <a:off x="6944497" y="40464"/>
            <a:ext cx="5247503" cy="681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6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4986684" y="106350"/>
            <a:ext cx="2263761" cy="553998"/>
          </a:xfrm>
          <a:prstGeom prst="rect">
            <a:avLst/>
          </a:prstGeom>
          <a:noFill/>
        </p:spPr>
        <p:txBody>
          <a:bodyPr wrap="none" rtlCol="0">
            <a:spAutoFit/>
          </a:bodyPr>
          <a:lstStyle/>
          <a:p>
            <a:r>
              <a:rPr lang="en-US" sz="3000" dirty="0">
                <a:solidFill>
                  <a:srgbClr val="0070C0"/>
                </a:solidFill>
              </a:rPr>
              <a:t>And finally….</a:t>
            </a:r>
          </a:p>
        </p:txBody>
      </p:sp>
      <p:sp>
        <p:nvSpPr>
          <p:cNvPr id="2" name="Rectangle 1">
            <a:extLst>
              <a:ext uri="{FF2B5EF4-FFF2-40B4-BE49-F238E27FC236}">
                <a16:creationId xmlns:a16="http://schemas.microsoft.com/office/drawing/2014/main" id="{F98072B5-66C7-C249-88ED-F3BFAFBF394E}"/>
              </a:ext>
            </a:extLst>
          </p:cNvPr>
          <p:cNvSpPr/>
          <p:nvPr/>
        </p:nvSpPr>
        <p:spPr>
          <a:xfrm>
            <a:off x="0" y="660348"/>
            <a:ext cx="12192000" cy="1477328"/>
          </a:xfrm>
          <a:prstGeom prst="rect">
            <a:avLst/>
          </a:prstGeom>
        </p:spPr>
        <p:txBody>
          <a:bodyPr wrap="square">
            <a:spAutoFit/>
          </a:bodyPr>
          <a:lstStyle/>
          <a:p>
            <a:pPr algn="ctr"/>
            <a:endParaRPr lang="en-US" sz="3000" dirty="0">
              <a:latin typeface="Corbel" panose="020B0503020204020204" pitchFamily="34" charset="0"/>
            </a:endParaRPr>
          </a:p>
          <a:p>
            <a:pPr algn="ctr"/>
            <a:r>
              <a:rPr lang="en-US" sz="3000" dirty="0">
                <a:latin typeface="Corbel" panose="020B0503020204020204" pitchFamily="34" charset="0"/>
              </a:rPr>
              <a:t>ensure your data will be readable by many systems  &amp; for many years</a:t>
            </a:r>
          </a:p>
          <a:p>
            <a:pPr algn="ctr"/>
            <a:endParaRPr lang="en-US" sz="3000" dirty="0">
              <a:latin typeface="Corbel" panose="020B0503020204020204" pitchFamily="34" charset="0"/>
            </a:endParaRPr>
          </a:p>
        </p:txBody>
      </p:sp>
      <p:sp>
        <p:nvSpPr>
          <p:cNvPr id="5" name="Rectangle 4">
            <a:extLst>
              <a:ext uri="{FF2B5EF4-FFF2-40B4-BE49-F238E27FC236}">
                <a16:creationId xmlns:a16="http://schemas.microsoft.com/office/drawing/2014/main" id="{52DEFB69-B5FD-F64B-A2FB-3DFBFF1FA9F3}"/>
              </a:ext>
            </a:extLst>
          </p:cNvPr>
          <p:cNvSpPr/>
          <p:nvPr/>
        </p:nvSpPr>
        <p:spPr>
          <a:xfrm>
            <a:off x="0" y="2042669"/>
            <a:ext cx="12192000" cy="3785652"/>
          </a:xfrm>
          <a:prstGeom prst="rect">
            <a:avLst/>
          </a:prstGeom>
        </p:spPr>
        <p:txBody>
          <a:bodyPr wrap="square">
            <a:spAutoFit/>
          </a:bodyPr>
          <a:lstStyle/>
          <a:p>
            <a:pPr algn="ctr"/>
            <a:r>
              <a:rPr lang="en-US" sz="8000" dirty="0">
                <a:solidFill>
                  <a:srgbClr val="C00000"/>
                </a:solidFill>
                <a:latin typeface="Corbel" panose="020B0503020204020204" pitchFamily="34" charset="0"/>
              </a:rPr>
              <a:t>USE OPEN </a:t>
            </a:r>
          </a:p>
          <a:p>
            <a:pPr algn="ctr"/>
            <a:r>
              <a:rPr lang="en-US" sz="8000" dirty="0">
                <a:solidFill>
                  <a:srgbClr val="C00000"/>
                </a:solidFill>
                <a:latin typeface="Corbel" panose="020B0503020204020204" pitchFamily="34" charset="0"/>
              </a:rPr>
              <a:t>(non-proprietary) </a:t>
            </a:r>
          </a:p>
          <a:p>
            <a:pPr algn="ctr"/>
            <a:r>
              <a:rPr lang="en-US" sz="8000" dirty="0">
                <a:solidFill>
                  <a:srgbClr val="C00000"/>
                </a:solidFill>
                <a:latin typeface="Corbel" panose="020B0503020204020204" pitchFamily="34" charset="0"/>
              </a:rPr>
              <a:t>DATA FORMATS</a:t>
            </a:r>
          </a:p>
        </p:txBody>
      </p:sp>
    </p:spTree>
    <p:extLst>
      <p:ext uri="{BB962C8B-B14F-4D97-AF65-F5344CB8AC3E}">
        <p14:creationId xmlns:p14="http://schemas.microsoft.com/office/powerpoint/2010/main" val="230787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560988" y="194667"/>
            <a:ext cx="2230995" cy="553998"/>
          </a:xfrm>
          <a:prstGeom prst="rect">
            <a:avLst/>
          </a:prstGeom>
          <a:noFill/>
        </p:spPr>
        <p:txBody>
          <a:bodyPr wrap="none" rtlCol="0">
            <a:spAutoFit/>
          </a:bodyPr>
          <a:lstStyle/>
          <a:p>
            <a:r>
              <a:rPr lang="en-US" sz="3000" dirty="0">
                <a:solidFill>
                  <a:srgbClr val="0070C0"/>
                </a:solidFill>
              </a:rPr>
              <a:t>Why Bother?</a:t>
            </a:r>
          </a:p>
        </p:txBody>
      </p:sp>
      <p:sp>
        <p:nvSpPr>
          <p:cNvPr id="3" name="Rectangle 2">
            <a:extLst>
              <a:ext uri="{FF2B5EF4-FFF2-40B4-BE49-F238E27FC236}">
                <a16:creationId xmlns:a16="http://schemas.microsoft.com/office/drawing/2014/main" id="{697B56E1-73B7-1441-8B44-73FB1F6E9CE4}"/>
              </a:ext>
            </a:extLst>
          </p:cNvPr>
          <p:cNvSpPr/>
          <p:nvPr/>
        </p:nvSpPr>
        <p:spPr>
          <a:xfrm>
            <a:off x="144680" y="3438980"/>
            <a:ext cx="6239229" cy="3323987"/>
          </a:xfrm>
          <a:prstGeom prst="rect">
            <a:avLst/>
          </a:prstGeom>
        </p:spPr>
        <p:txBody>
          <a:bodyPr wrap="square">
            <a:spAutoFit/>
          </a:bodyPr>
          <a:lstStyle/>
          <a:p>
            <a:r>
              <a:rPr lang="en-US" sz="3000" dirty="0">
                <a:latin typeface="Corbel" panose="020B0503020204020204" pitchFamily="34" charset="0"/>
              </a:rPr>
              <a:t>hardware failure</a:t>
            </a:r>
          </a:p>
          <a:p>
            <a:r>
              <a:rPr lang="en-US" sz="3000" dirty="0">
                <a:latin typeface="Corbel" panose="020B0503020204020204" pitchFamily="34" charset="0"/>
              </a:rPr>
              <a:t>natural disasters</a:t>
            </a:r>
          </a:p>
          <a:p>
            <a:r>
              <a:rPr lang="en-US" sz="3000" dirty="0">
                <a:latin typeface="Corbel" panose="020B0503020204020204" pitchFamily="34" charset="0"/>
              </a:rPr>
              <a:t>software or media faults</a:t>
            </a:r>
          </a:p>
          <a:p>
            <a:r>
              <a:rPr lang="en-US" sz="3000" dirty="0">
                <a:latin typeface="Corbel" panose="020B0503020204020204" pitchFamily="34" charset="0"/>
              </a:rPr>
              <a:t>virus infection or malicious hacking</a:t>
            </a:r>
          </a:p>
          <a:p>
            <a:r>
              <a:rPr lang="en-US" sz="3000" dirty="0">
                <a:latin typeface="Corbel" panose="020B0503020204020204" pitchFamily="34" charset="0"/>
              </a:rPr>
              <a:t>power failure</a:t>
            </a:r>
          </a:p>
          <a:p>
            <a:r>
              <a:rPr lang="en-US" sz="3000" dirty="0">
                <a:latin typeface="Corbel" panose="020B0503020204020204" pitchFamily="34" charset="0"/>
              </a:rPr>
              <a:t>human error</a:t>
            </a:r>
          </a:p>
          <a:p>
            <a:r>
              <a:rPr lang="en-US" sz="3000" dirty="0">
                <a:solidFill>
                  <a:prstClr val="black"/>
                </a:solidFill>
                <a:latin typeface="Corbel" panose="020B0503020204020204" pitchFamily="34" charset="0"/>
              </a:rPr>
              <a:t>results validation</a:t>
            </a:r>
            <a:endParaRPr lang="en-US" sz="3000" dirty="0">
              <a:latin typeface="Corbel" panose="020B0503020204020204" pitchFamily="34" charset="0"/>
            </a:endParaRPr>
          </a:p>
        </p:txBody>
      </p:sp>
      <p:pic>
        <p:nvPicPr>
          <p:cNvPr id="6" name="Picture 2" descr="http://farm3.staticflickr.com/2552/3718131356_7d3486875b.jpg">
            <a:extLst>
              <a:ext uri="{FF2B5EF4-FFF2-40B4-BE49-F238E27FC236}">
                <a16:creationId xmlns:a16="http://schemas.microsoft.com/office/drawing/2014/main" id="{6BBADA76-3705-944D-999C-F70B9129D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294" y="3419020"/>
            <a:ext cx="4771706" cy="3177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arm4.staticflickr.com/3038/3091261141_7c76d2d97e.jpg">
            <a:extLst>
              <a:ext uri="{FF2B5EF4-FFF2-40B4-BE49-F238E27FC236}">
                <a16:creationId xmlns:a16="http://schemas.microsoft.com/office/drawing/2014/main" id="{6AD40BCA-8E7B-8D44-85B9-35B3A222A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81" y="821174"/>
            <a:ext cx="3927448" cy="260782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A96192-E77A-F04B-9552-05C52C4FF6F0}"/>
              </a:ext>
            </a:extLst>
          </p:cNvPr>
          <p:cNvSpPr/>
          <p:nvPr/>
        </p:nvSpPr>
        <p:spPr>
          <a:xfrm>
            <a:off x="6052512" y="487642"/>
            <a:ext cx="6096000" cy="3447098"/>
          </a:xfrm>
          <a:prstGeom prst="rect">
            <a:avLst/>
          </a:prstGeom>
        </p:spPr>
        <p:txBody>
          <a:bodyPr>
            <a:spAutoFit/>
          </a:bodyPr>
          <a:lstStyle/>
          <a:p>
            <a:pPr lvl="0" algn="r"/>
            <a:r>
              <a:rPr lang="en-US" sz="3200" dirty="0">
                <a:solidFill>
                  <a:prstClr val="black"/>
                </a:solidFill>
                <a:latin typeface="Corbel" panose="020B0503020204020204" pitchFamily="34" charset="0"/>
                <a:ea typeface="ＭＳ Ｐゴシック" pitchFamily="34" charset="-128"/>
              </a:rPr>
              <a:t>Server hardware/software failure</a:t>
            </a:r>
            <a:endParaRPr lang="en-US" sz="3000" dirty="0">
              <a:solidFill>
                <a:prstClr val="black"/>
              </a:solidFill>
              <a:latin typeface="Corbel" panose="020B0503020204020204" pitchFamily="34" charset="0"/>
            </a:endParaRPr>
          </a:p>
          <a:p>
            <a:pPr lvl="0" algn="r"/>
            <a:r>
              <a:rPr lang="en-US" sz="3000" dirty="0">
                <a:solidFill>
                  <a:prstClr val="black"/>
                </a:solidFill>
                <a:latin typeface="Corbel" panose="020B0503020204020204" pitchFamily="34" charset="0"/>
              </a:rPr>
              <a:t>data requests / FOIA/ Lawsuits / legal requirement</a:t>
            </a:r>
          </a:p>
          <a:p>
            <a:pPr lvl="0" algn="r"/>
            <a:r>
              <a:rPr lang="en-US" sz="3000" dirty="0">
                <a:solidFill>
                  <a:prstClr val="black"/>
                </a:solidFill>
                <a:latin typeface="Corbel" panose="020B0503020204020204" pitchFamily="34" charset="0"/>
              </a:rPr>
              <a:t>funder mandates </a:t>
            </a:r>
          </a:p>
          <a:p>
            <a:pPr lvl="0" algn="r"/>
            <a:r>
              <a:rPr lang="en-US" sz="3200" dirty="0">
                <a:solidFill>
                  <a:prstClr val="black"/>
                </a:solidFill>
                <a:latin typeface="Corbel" panose="020B0503020204020204" pitchFamily="34" charset="0"/>
                <a:ea typeface="ＭＳ Ｐゴシック" pitchFamily="34" charset="-128"/>
              </a:rPr>
              <a:t>Format obsolescence</a:t>
            </a:r>
          </a:p>
          <a:p>
            <a:pPr lvl="0" algn="r"/>
            <a:r>
              <a:rPr lang="en-US" sz="3200" dirty="0">
                <a:solidFill>
                  <a:prstClr val="black"/>
                </a:solidFill>
                <a:latin typeface="Corbel" panose="020B0503020204020204" pitchFamily="34" charset="0"/>
                <a:ea typeface="ＭＳ Ｐゴシック" pitchFamily="34" charset="-128"/>
              </a:rPr>
              <a:t>Loss of financial stability </a:t>
            </a:r>
          </a:p>
          <a:p>
            <a:pPr lvl="0" algn="r"/>
            <a:endParaRPr lang="en-US" sz="3200" dirty="0">
              <a:solidFill>
                <a:prstClr val="black"/>
              </a:solidFill>
              <a:latin typeface="Corbel" panose="020B0503020204020204" pitchFamily="34" charset="0"/>
              <a:ea typeface="ＭＳ Ｐゴシック" pitchFamily="34" charset="-128"/>
            </a:endParaRPr>
          </a:p>
        </p:txBody>
      </p:sp>
    </p:spTree>
    <p:extLst>
      <p:ext uri="{BB962C8B-B14F-4D97-AF65-F5344CB8AC3E}">
        <p14:creationId xmlns:p14="http://schemas.microsoft.com/office/powerpoint/2010/main" val="113358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784511-D90F-A24B-BBC2-3E8AEFE3EF98}"/>
              </a:ext>
            </a:extLst>
          </p:cNvPr>
          <p:cNvSpPr/>
          <p:nvPr/>
        </p:nvSpPr>
        <p:spPr>
          <a:xfrm>
            <a:off x="612314" y="2531321"/>
            <a:ext cx="4268362" cy="1172757"/>
          </a:xfrm>
          <a:prstGeom prst="rect">
            <a:avLst/>
          </a:prstGeom>
        </p:spPr>
        <p:txBody>
          <a:bodyPr wrap="square">
            <a:spAutoFit/>
          </a:bodyPr>
          <a:lstStyle/>
          <a:p>
            <a:r>
              <a:rPr lang="en-US" sz="1400" dirty="0">
                <a:solidFill>
                  <a:srgbClr val="2C2C2C"/>
                </a:solidFill>
                <a:latin typeface="Arial" panose="020B0604020202020204" pitchFamily="34" charset="0"/>
                <a:cs typeface="Arial" panose="020B0604020202020204" pitchFamily="34" charset="0"/>
              </a:rPr>
              <a:t>“The thief stole a backpack containing his laptop, a notebook, and a thumb drive with all his backup material...</a:t>
            </a:r>
            <a:r>
              <a:rPr lang="en-US" sz="1400" dirty="0">
                <a:latin typeface="Arial" panose="020B0604020202020204" pitchFamily="34" charset="0"/>
                <a:cs typeface="Arial" panose="020B0604020202020204" pitchFamily="34" charset="0"/>
              </a:rPr>
              <a:t> With all his work gone, he will likely have to head back to the lab and redo experiments, delaying graduation by months.”</a:t>
            </a:r>
          </a:p>
        </p:txBody>
      </p:sp>
      <p:pic>
        <p:nvPicPr>
          <p:cNvPr id="7" name="Picture 6">
            <a:extLst>
              <a:ext uri="{FF2B5EF4-FFF2-40B4-BE49-F238E27FC236}">
                <a16:creationId xmlns:a16="http://schemas.microsoft.com/office/drawing/2014/main" id="{57C42D2B-BE98-E84C-BFFA-BE16A695BF42}"/>
              </a:ext>
            </a:extLst>
          </p:cNvPr>
          <p:cNvPicPr>
            <a:picLocks noChangeAspect="1"/>
          </p:cNvPicPr>
          <p:nvPr/>
        </p:nvPicPr>
        <p:blipFill>
          <a:blip r:embed="rId2"/>
          <a:stretch>
            <a:fillRect/>
          </a:stretch>
        </p:blipFill>
        <p:spPr>
          <a:xfrm>
            <a:off x="612314" y="441338"/>
            <a:ext cx="4039355" cy="1891649"/>
          </a:xfrm>
          <a:prstGeom prst="rect">
            <a:avLst/>
          </a:prstGeom>
          <a:ln>
            <a:solidFill>
              <a:schemeClr val="accent1"/>
            </a:solidFill>
          </a:ln>
        </p:spPr>
      </p:pic>
      <p:pic>
        <p:nvPicPr>
          <p:cNvPr id="10" name="Picture 9" descr="Graphical user interface, text, application, email&#10;&#10;Description automatically generated">
            <a:extLst>
              <a:ext uri="{FF2B5EF4-FFF2-40B4-BE49-F238E27FC236}">
                <a16:creationId xmlns:a16="http://schemas.microsoft.com/office/drawing/2014/main" id="{51E81B20-88D9-AC4C-91F2-6D3454886CEA}"/>
              </a:ext>
            </a:extLst>
          </p:cNvPr>
          <p:cNvPicPr>
            <a:picLocks noChangeAspect="1"/>
          </p:cNvPicPr>
          <p:nvPr/>
        </p:nvPicPr>
        <p:blipFill>
          <a:blip r:embed="rId3"/>
          <a:stretch>
            <a:fillRect/>
          </a:stretch>
        </p:blipFill>
        <p:spPr>
          <a:xfrm>
            <a:off x="7540330" y="580835"/>
            <a:ext cx="4413754" cy="4901077"/>
          </a:xfrm>
          <a:prstGeom prst="rect">
            <a:avLst/>
          </a:prstGeom>
          <a:ln>
            <a:solidFill>
              <a:schemeClr val="accent1"/>
            </a:solidFill>
          </a:ln>
        </p:spPr>
      </p:pic>
      <p:pic>
        <p:nvPicPr>
          <p:cNvPr id="9" name="Picture 8" descr="Graphical user interface, text, application&#10;&#10;Description automatically generated">
            <a:extLst>
              <a:ext uri="{FF2B5EF4-FFF2-40B4-BE49-F238E27FC236}">
                <a16:creationId xmlns:a16="http://schemas.microsoft.com/office/drawing/2014/main" id="{2140B37E-8607-2343-84B0-8C4D06B1A6EA}"/>
              </a:ext>
            </a:extLst>
          </p:cNvPr>
          <p:cNvPicPr>
            <a:picLocks noChangeAspect="1"/>
          </p:cNvPicPr>
          <p:nvPr/>
        </p:nvPicPr>
        <p:blipFill>
          <a:blip r:embed="rId4"/>
          <a:stretch>
            <a:fillRect/>
          </a:stretch>
        </p:blipFill>
        <p:spPr>
          <a:xfrm>
            <a:off x="7540330" y="441338"/>
            <a:ext cx="4414259" cy="1406073"/>
          </a:xfrm>
          <a:prstGeom prst="rect">
            <a:avLst/>
          </a:prstGeom>
          <a:ln>
            <a:solidFill>
              <a:schemeClr val="accent1"/>
            </a:solidFill>
          </a:ln>
        </p:spPr>
      </p:pic>
      <p:pic>
        <p:nvPicPr>
          <p:cNvPr id="11" name="Picture 10">
            <a:extLst>
              <a:ext uri="{FF2B5EF4-FFF2-40B4-BE49-F238E27FC236}">
                <a16:creationId xmlns:a16="http://schemas.microsoft.com/office/drawing/2014/main" id="{A783DCFE-54DB-334D-B4F4-CA0366B9B5B0}"/>
              </a:ext>
            </a:extLst>
          </p:cNvPr>
          <p:cNvPicPr>
            <a:picLocks noChangeAspect="1"/>
          </p:cNvPicPr>
          <p:nvPr/>
        </p:nvPicPr>
        <p:blipFill>
          <a:blip r:embed="rId5"/>
          <a:stretch>
            <a:fillRect/>
          </a:stretch>
        </p:blipFill>
        <p:spPr>
          <a:xfrm>
            <a:off x="506462" y="4101869"/>
            <a:ext cx="5833378" cy="1716574"/>
          </a:xfrm>
          <a:prstGeom prst="rect">
            <a:avLst/>
          </a:prstGeom>
          <a:ln>
            <a:solidFill>
              <a:schemeClr val="accent1"/>
            </a:solidFill>
          </a:ln>
        </p:spPr>
      </p:pic>
      <p:sp>
        <p:nvSpPr>
          <p:cNvPr id="12" name="Rectangle 11">
            <a:extLst>
              <a:ext uri="{FF2B5EF4-FFF2-40B4-BE49-F238E27FC236}">
                <a16:creationId xmlns:a16="http://schemas.microsoft.com/office/drawing/2014/main" id="{FE5A1715-0757-934C-AD5F-0810F74FB7E1}"/>
              </a:ext>
            </a:extLst>
          </p:cNvPr>
          <p:cNvSpPr/>
          <p:nvPr/>
        </p:nvSpPr>
        <p:spPr>
          <a:xfrm>
            <a:off x="506462" y="5970013"/>
            <a:ext cx="6096000" cy="246221"/>
          </a:xfrm>
          <a:prstGeom prst="rect">
            <a:avLst/>
          </a:prstGeom>
        </p:spPr>
        <p:txBody>
          <a:bodyPr>
            <a:spAutoFit/>
          </a:bodyPr>
          <a:lstStyle/>
          <a:p>
            <a:r>
              <a:rPr lang="en-US" sz="1000" dirty="0"/>
              <a:t>https://</a:t>
            </a:r>
            <a:r>
              <a:rPr lang="en-US" sz="1000" dirty="0" err="1"/>
              <a:t>www.govtech.com</a:t>
            </a:r>
            <a:r>
              <a:rPr lang="en-US" sz="1000" dirty="0"/>
              <a:t>/security/Audit-Baltimore-Data-Losses-Due-to-Insufficient-</a:t>
            </a:r>
            <a:r>
              <a:rPr lang="en-US" sz="1000" dirty="0" err="1"/>
              <a:t>Backups.html</a:t>
            </a:r>
            <a:endParaRPr lang="en-US" sz="1000" dirty="0"/>
          </a:p>
        </p:txBody>
      </p:sp>
      <p:pic>
        <p:nvPicPr>
          <p:cNvPr id="15362" name="Picture 2" descr="Toy Story 2 | Toy Story Wiki | Fandom">
            <a:extLst>
              <a:ext uri="{FF2B5EF4-FFF2-40B4-BE49-F238E27FC236}">
                <a16:creationId xmlns:a16="http://schemas.microsoft.com/office/drawing/2014/main" id="{7BDBAE50-0905-494D-BE63-3049854436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296" y="441338"/>
            <a:ext cx="2307407" cy="346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9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3953426" y="519078"/>
            <a:ext cx="4285147" cy="2400657"/>
          </a:xfrm>
          <a:prstGeom prst="rect">
            <a:avLst/>
          </a:prstGeom>
          <a:noFill/>
        </p:spPr>
        <p:txBody>
          <a:bodyPr wrap="none" rtlCol="0">
            <a:spAutoFit/>
          </a:bodyPr>
          <a:lstStyle/>
          <a:p>
            <a:r>
              <a:rPr lang="en-US" sz="15000" dirty="0">
                <a:solidFill>
                  <a:srgbClr val="0070C0"/>
                </a:solidFill>
              </a:rPr>
              <a:t>3-2-1</a:t>
            </a:r>
          </a:p>
        </p:txBody>
      </p:sp>
      <p:sp>
        <p:nvSpPr>
          <p:cNvPr id="5" name="Rectangle 4">
            <a:extLst>
              <a:ext uri="{FF2B5EF4-FFF2-40B4-BE49-F238E27FC236}">
                <a16:creationId xmlns:a16="http://schemas.microsoft.com/office/drawing/2014/main" id="{38D28266-5BB9-9544-B752-15FD3E2757DD}"/>
              </a:ext>
            </a:extLst>
          </p:cNvPr>
          <p:cNvSpPr/>
          <p:nvPr/>
        </p:nvSpPr>
        <p:spPr>
          <a:xfrm>
            <a:off x="1341120" y="3429000"/>
            <a:ext cx="9680447" cy="2862322"/>
          </a:xfrm>
          <a:prstGeom prst="rect">
            <a:avLst/>
          </a:prstGeom>
        </p:spPr>
        <p:txBody>
          <a:bodyPr wrap="square">
            <a:spAutoFit/>
          </a:bodyPr>
          <a:lstStyle/>
          <a:p>
            <a:r>
              <a:rPr lang="en-US" sz="6000" dirty="0">
                <a:solidFill>
                  <a:srgbClr val="0070C0"/>
                </a:solidFill>
              </a:rPr>
              <a:t>3</a:t>
            </a:r>
            <a:r>
              <a:rPr lang="en-US" sz="6000" dirty="0"/>
              <a:t> copies of your data on </a:t>
            </a:r>
          </a:p>
          <a:p>
            <a:r>
              <a:rPr lang="en-US" sz="6000" dirty="0">
                <a:solidFill>
                  <a:srgbClr val="0070C0"/>
                </a:solidFill>
              </a:rPr>
              <a:t>2</a:t>
            </a:r>
            <a:r>
              <a:rPr lang="en-US" sz="6000" dirty="0"/>
              <a:t> types of storage media with </a:t>
            </a:r>
          </a:p>
          <a:p>
            <a:r>
              <a:rPr lang="en-US" sz="6000" dirty="0">
                <a:solidFill>
                  <a:srgbClr val="0070C0"/>
                </a:solidFill>
              </a:rPr>
              <a:t>1</a:t>
            </a:r>
            <a:r>
              <a:rPr lang="en-US" sz="6000" dirty="0"/>
              <a:t> copy off-site</a:t>
            </a:r>
          </a:p>
        </p:txBody>
      </p:sp>
    </p:spTree>
    <p:extLst>
      <p:ext uri="{BB962C8B-B14F-4D97-AF65-F5344CB8AC3E}">
        <p14:creationId xmlns:p14="http://schemas.microsoft.com/office/powerpoint/2010/main" val="222209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264222" y="207627"/>
            <a:ext cx="2449260" cy="553998"/>
          </a:xfrm>
          <a:prstGeom prst="rect">
            <a:avLst/>
          </a:prstGeom>
          <a:noFill/>
        </p:spPr>
        <p:txBody>
          <a:bodyPr wrap="none" rtlCol="0">
            <a:spAutoFit/>
          </a:bodyPr>
          <a:lstStyle/>
          <a:p>
            <a:r>
              <a:rPr lang="en-US" sz="3000" dirty="0">
                <a:solidFill>
                  <a:srgbClr val="0070C0"/>
                </a:solidFill>
              </a:rPr>
              <a:t>Storage Media</a:t>
            </a:r>
          </a:p>
        </p:txBody>
      </p:sp>
      <p:sp>
        <p:nvSpPr>
          <p:cNvPr id="3" name="Rectangle 2">
            <a:extLst>
              <a:ext uri="{FF2B5EF4-FFF2-40B4-BE49-F238E27FC236}">
                <a16:creationId xmlns:a16="http://schemas.microsoft.com/office/drawing/2014/main" id="{CCCEAB57-3B64-404A-BBC4-0038CAB076C1}"/>
              </a:ext>
            </a:extLst>
          </p:cNvPr>
          <p:cNvSpPr/>
          <p:nvPr/>
        </p:nvSpPr>
        <p:spPr>
          <a:xfrm>
            <a:off x="728937" y="505269"/>
            <a:ext cx="8749581" cy="3416320"/>
          </a:xfrm>
          <a:prstGeom prst="rect">
            <a:avLst/>
          </a:prstGeom>
        </p:spPr>
        <p:txBody>
          <a:bodyPr wrap="square">
            <a:spAutoFit/>
          </a:bodyPr>
          <a:lstStyle/>
          <a:p>
            <a:endParaRPr lang="en-US" sz="2800" dirty="0">
              <a:latin typeface="Corbel" panose="020B0503020204020204" pitchFamily="34" charset="0"/>
            </a:endParaRPr>
          </a:p>
          <a:p>
            <a:pPr marL="457200" indent="-457200">
              <a:buFont typeface="Arial" panose="020B0604020202020204" pitchFamily="34" charset="0"/>
              <a:buChar char="•"/>
            </a:pPr>
            <a:r>
              <a:rPr lang="en-US" sz="2800" dirty="0">
                <a:latin typeface="Corbel" panose="020B0503020204020204" pitchFamily="34" charset="0"/>
              </a:rPr>
              <a:t>Desktop and Laptop Computers</a:t>
            </a:r>
          </a:p>
          <a:p>
            <a:pPr marL="457200" indent="-457200">
              <a:buFont typeface="Arial" panose="020B0604020202020204" pitchFamily="34" charset="0"/>
              <a:buChar char="•"/>
            </a:pPr>
            <a:r>
              <a:rPr lang="en-US" sz="2800" dirty="0">
                <a:latin typeface="Corbel" panose="020B0503020204020204" pitchFamily="34" charset="0"/>
              </a:rPr>
              <a:t>Campus servers</a:t>
            </a:r>
          </a:p>
          <a:p>
            <a:pPr marL="457200" indent="-457200">
              <a:buFont typeface="Arial" panose="020B0604020202020204" pitchFamily="34" charset="0"/>
              <a:buChar char="•"/>
            </a:pPr>
            <a:r>
              <a:rPr lang="en-US" sz="2800" dirty="0">
                <a:latin typeface="Corbel" panose="020B0503020204020204" pitchFamily="34" charset="0"/>
              </a:rPr>
              <a:t>Commercial Cloud Backup </a:t>
            </a:r>
          </a:p>
          <a:p>
            <a:pPr marL="457200" indent="-457200">
              <a:buFont typeface="Arial" panose="020B0604020202020204" pitchFamily="34" charset="0"/>
              <a:buChar char="•"/>
            </a:pPr>
            <a:r>
              <a:rPr lang="en-US" sz="2800" dirty="0">
                <a:latin typeface="Corbel" panose="020B0503020204020204" pitchFamily="34" charset="0"/>
              </a:rPr>
              <a:t>External hard drives </a:t>
            </a:r>
          </a:p>
          <a:p>
            <a:pPr marL="457200" indent="-457200">
              <a:buFont typeface="Arial" panose="020B0604020202020204" pitchFamily="34" charset="0"/>
              <a:buChar char="•"/>
            </a:pPr>
            <a:r>
              <a:rPr lang="en-US" sz="2800" dirty="0">
                <a:latin typeface="Corbel" panose="020B0503020204020204" pitchFamily="34" charset="0"/>
              </a:rPr>
              <a:t>Optical Storage (CD, DVD)</a:t>
            </a:r>
          </a:p>
          <a:p>
            <a:pPr marL="457200" indent="-457200">
              <a:buFont typeface="Arial" panose="020B0604020202020204" pitchFamily="34" charset="0"/>
              <a:buChar char="•"/>
            </a:pPr>
            <a:r>
              <a:rPr lang="en-US" sz="2800" dirty="0">
                <a:latin typeface="Corbel" panose="020B0503020204020204" pitchFamily="34" charset="0"/>
              </a:rPr>
              <a:t>Paper </a:t>
            </a:r>
          </a:p>
          <a:p>
            <a:r>
              <a:rPr lang="en-US" sz="2000" dirty="0">
                <a:latin typeface="Corbel" panose="020B0503020204020204" pitchFamily="34" charset="0"/>
              </a:rPr>
              <a:t>         (original notebooks, printouts of spreadsheets, text files)  </a:t>
            </a:r>
          </a:p>
        </p:txBody>
      </p:sp>
      <p:pic>
        <p:nvPicPr>
          <p:cNvPr id="5" name="Picture 10" descr="flat-lay photography of MacBook Pro beside DSLR camera">
            <a:extLst>
              <a:ext uri="{FF2B5EF4-FFF2-40B4-BE49-F238E27FC236}">
                <a16:creationId xmlns:a16="http://schemas.microsoft.com/office/drawing/2014/main" id="{7AC2FCC9-BD42-9843-A63C-3FFC648A08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0" t="30476" r="35216" b="9789"/>
          <a:stretch/>
        </p:blipFill>
        <p:spPr bwMode="auto">
          <a:xfrm>
            <a:off x="8212048" y="-64140"/>
            <a:ext cx="3979952" cy="24948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782B46F-055B-B044-85EF-A0D55E6E01E1}"/>
              </a:ext>
            </a:extLst>
          </p:cNvPr>
          <p:cNvPicPr>
            <a:picLocks noChangeAspect="1"/>
          </p:cNvPicPr>
          <p:nvPr/>
        </p:nvPicPr>
        <p:blipFill>
          <a:blip r:embed="rId4"/>
          <a:stretch>
            <a:fillRect/>
          </a:stretch>
        </p:blipFill>
        <p:spPr>
          <a:xfrm>
            <a:off x="7119977" y="5443619"/>
            <a:ext cx="620172" cy="538030"/>
          </a:xfrm>
          <a:prstGeom prst="rect">
            <a:avLst/>
          </a:prstGeom>
        </p:spPr>
      </p:pic>
      <p:pic>
        <p:nvPicPr>
          <p:cNvPr id="7" name="Picture 6">
            <a:extLst>
              <a:ext uri="{FF2B5EF4-FFF2-40B4-BE49-F238E27FC236}">
                <a16:creationId xmlns:a16="http://schemas.microsoft.com/office/drawing/2014/main" id="{539BAC78-4628-0A46-B6AE-717B56357D97}"/>
              </a:ext>
            </a:extLst>
          </p:cNvPr>
          <p:cNvPicPr>
            <a:picLocks noChangeAspect="1"/>
          </p:cNvPicPr>
          <p:nvPr/>
        </p:nvPicPr>
        <p:blipFill>
          <a:blip r:embed="rId5"/>
          <a:stretch>
            <a:fillRect/>
          </a:stretch>
        </p:blipFill>
        <p:spPr>
          <a:xfrm>
            <a:off x="5815537" y="5373924"/>
            <a:ext cx="811515" cy="754709"/>
          </a:xfrm>
          <a:prstGeom prst="rect">
            <a:avLst/>
          </a:prstGeom>
        </p:spPr>
      </p:pic>
      <p:pic>
        <p:nvPicPr>
          <p:cNvPr id="8" name="Picture 7">
            <a:extLst>
              <a:ext uri="{FF2B5EF4-FFF2-40B4-BE49-F238E27FC236}">
                <a16:creationId xmlns:a16="http://schemas.microsoft.com/office/drawing/2014/main" id="{5D6886B5-04FC-FB4F-B45C-A62E13C0E52D}"/>
              </a:ext>
            </a:extLst>
          </p:cNvPr>
          <p:cNvPicPr>
            <a:picLocks noChangeAspect="1"/>
          </p:cNvPicPr>
          <p:nvPr/>
        </p:nvPicPr>
        <p:blipFill>
          <a:blip r:embed="rId6"/>
          <a:stretch>
            <a:fillRect/>
          </a:stretch>
        </p:blipFill>
        <p:spPr>
          <a:xfrm>
            <a:off x="2192079" y="5316974"/>
            <a:ext cx="3427463" cy="913990"/>
          </a:xfrm>
          <a:prstGeom prst="rect">
            <a:avLst/>
          </a:prstGeom>
        </p:spPr>
      </p:pic>
      <p:pic>
        <p:nvPicPr>
          <p:cNvPr id="10244" name="Picture 4" descr="white compact disc on brown wooden table">
            <a:extLst>
              <a:ext uri="{FF2B5EF4-FFF2-40B4-BE49-F238E27FC236}">
                <a16:creationId xmlns:a16="http://schemas.microsoft.com/office/drawing/2014/main" id="{34D20410-6A7D-684D-8121-7BA69F8A0BE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286"/>
          <a:stretch/>
        </p:blipFill>
        <p:spPr bwMode="auto">
          <a:xfrm rot="16200000">
            <a:off x="7767258" y="5205318"/>
            <a:ext cx="2175165" cy="11373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884EA1C-F04D-1F49-8AA8-1640C48ACB2E}"/>
              </a:ext>
            </a:extLst>
          </p:cNvPr>
          <p:cNvPicPr>
            <a:picLocks noChangeAspect="1"/>
          </p:cNvPicPr>
          <p:nvPr/>
        </p:nvPicPr>
        <p:blipFill>
          <a:blip r:embed="rId8"/>
          <a:stretch>
            <a:fillRect/>
          </a:stretch>
        </p:blipFill>
        <p:spPr>
          <a:xfrm>
            <a:off x="9378272" y="4681476"/>
            <a:ext cx="2813728" cy="2139606"/>
          </a:xfrm>
          <a:prstGeom prst="rect">
            <a:avLst/>
          </a:prstGeom>
        </p:spPr>
      </p:pic>
      <p:pic>
        <p:nvPicPr>
          <p:cNvPr id="10242" name="Picture 2" descr="img IX mining rig inside white and gray room">
            <a:extLst>
              <a:ext uri="{FF2B5EF4-FFF2-40B4-BE49-F238E27FC236}">
                <a16:creationId xmlns:a16="http://schemas.microsoft.com/office/drawing/2014/main" id="{786A1808-1B02-D34F-978E-0014E5CEC2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5205" y="2407920"/>
            <a:ext cx="3949197" cy="23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1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79820-1FD3-3840-80A7-0945539C6D94}"/>
              </a:ext>
            </a:extLst>
          </p:cNvPr>
          <p:cNvPicPr>
            <a:picLocks noChangeAspect="1"/>
          </p:cNvPicPr>
          <p:nvPr/>
        </p:nvPicPr>
        <p:blipFill>
          <a:blip r:embed="rId2"/>
          <a:stretch>
            <a:fillRect/>
          </a:stretch>
        </p:blipFill>
        <p:spPr>
          <a:xfrm>
            <a:off x="920750" y="82550"/>
            <a:ext cx="10350500" cy="6692900"/>
          </a:xfrm>
          <a:prstGeom prst="rect">
            <a:avLst/>
          </a:prstGeom>
        </p:spPr>
      </p:pic>
      <p:sp>
        <p:nvSpPr>
          <p:cNvPr id="2" name="Rectangle 1">
            <a:extLst>
              <a:ext uri="{FF2B5EF4-FFF2-40B4-BE49-F238E27FC236}">
                <a16:creationId xmlns:a16="http://schemas.microsoft.com/office/drawing/2014/main" id="{6945091B-7312-234A-B7F9-E58C4E75FEE6}"/>
              </a:ext>
            </a:extLst>
          </p:cNvPr>
          <p:cNvSpPr/>
          <p:nvPr/>
        </p:nvSpPr>
        <p:spPr>
          <a:xfrm>
            <a:off x="1109472" y="5535168"/>
            <a:ext cx="10314432" cy="1085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37A8BF3-165C-DB4D-B6DC-BDC4E968E643}"/>
              </a:ext>
            </a:extLst>
          </p:cNvPr>
          <p:cNvSpPr/>
          <p:nvPr/>
        </p:nvSpPr>
        <p:spPr>
          <a:xfrm>
            <a:off x="920750" y="2078736"/>
            <a:ext cx="10314432" cy="19324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088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423769" y="323476"/>
            <a:ext cx="3626827" cy="553998"/>
          </a:xfrm>
          <a:prstGeom prst="rect">
            <a:avLst/>
          </a:prstGeom>
          <a:noFill/>
        </p:spPr>
        <p:txBody>
          <a:bodyPr wrap="none" rtlCol="0">
            <a:spAutoFit/>
          </a:bodyPr>
          <a:lstStyle/>
          <a:p>
            <a:r>
              <a:rPr lang="en-US" sz="3000" dirty="0">
                <a:solidFill>
                  <a:srgbClr val="0070C0"/>
                </a:solidFill>
                <a:latin typeface="Corbel" panose="020B0503020204020204" pitchFamily="34" charset="0"/>
              </a:rPr>
              <a:t>Storage Media (cont.)</a:t>
            </a:r>
          </a:p>
        </p:txBody>
      </p:sp>
      <p:sp>
        <p:nvSpPr>
          <p:cNvPr id="3" name="Rectangle 2">
            <a:extLst>
              <a:ext uri="{FF2B5EF4-FFF2-40B4-BE49-F238E27FC236}">
                <a16:creationId xmlns:a16="http://schemas.microsoft.com/office/drawing/2014/main" id="{F8FB3A69-6113-2040-AA4A-BA8446D43D5C}"/>
              </a:ext>
            </a:extLst>
          </p:cNvPr>
          <p:cNvSpPr/>
          <p:nvPr/>
        </p:nvSpPr>
        <p:spPr>
          <a:xfrm>
            <a:off x="250024" y="1754948"/>
            <a:ext cx="7710616" cy="2862322"/>
          </a:xfrm>
          <a:prstGeom prst="rect">
            <a:avLst/>
          </a:prstGeom>
        </p:spPr>
        <p:txBody>
          <a:bodyPr wrap="square">
            <a:spAutoFit/>
          </a:bodyPr>
          <a:lstStyle/>
          <a:p>
            <a:endParaRPr lang="en-US" sz="3000" dirty="0">
              <a:latin typeface="Corbel" panose="020B0503020204020204" pitchFamily="34" charset="0"/>
            </a:endParaRPr>
          </a:p>
          <a:p>
            <a:pPr marL="342900" indent="-342900">
              <a:buAutoNum type="arabicPeriod"/>
            </a:pPr>
            <a:r>
              <a:rPr lang="en-US" sz="3000" dirty="0">
                <a:latin typeface="Corbel" panose="020B0503020204020204" pitchFamily="34" charset="0"/>
              </a:rPr>
              <a:t> Test Your Storage Media Regularly</a:t>
            </a:r>
          </a:p>
          <a:p>
            <a:pPr marL="342900" indent="-342900">
              <a:buAutoNum type="arabicPeriod"/>
            </a:pPr>
            <a:r>
              <a:rPr lang="en-US" sz="3000" dirty="0">
                <a:latin typeface="Corbel" panose="020B0503020204020204" pitchFamily="34" charset="0"/>
              </a:rPr>
              <a:t> Beware of Early Hardware Failures</a:t>
            </a:r>
          </a:p>
          <a:p>
            <a:pPr marL="342900" indent="-342900">
              <a:buAutoNum type="arabicPeriod"/>
            </a:pPr>
            <a:r>
              <a:rPr lang="en-US" sz="3000" dirty="0">
                <a:latin typeface="Corbel" panose="020B0503020204020204" pitchFamily="34" charset="0"/>
              </a:rPr>
              <a:t> Determine the Life of Your Hard Drives</a:t>
            </a:r>
          </a:p>
          <a:p>
            <a:r>
              <a:rPr lang="en-US" sz="3000" dirty="0">
                <a:latin typeface="Corbel" panose="020B0503020204020204" pitchFamily="34" charset="0"/>
              </a:rPr>
              <a:t>4. Routinely Inspect and Replace Data Discs</a:t>
            </a:r>
          </a:p>
          <a:p>
            <a:r>
              <a:rPr lang="en-US" sz="3000" dirty="0">
                <a:latin typeface="Corbel" panose="020B0503020204020204" pitchFamily="34" charset="0"/>
              </a:rPr>
              <a:t>5. Handle and Store Your Media With Care</a:t>
            </a:r>
          </a:p>
        </p:txBody>
      </p:sp>
      <p:pic>
        <p:nvPicPr>
          <p:cNvPr id="11266" name="Picture 2">
            <a:extLst>
              <a:ext uri="{FF2B5EF4-FFF2-40B4-BE49-F238E27FC236}">
                <a16:creationId xmlns:a16="http://schemas.microsoft.com/office/drawing/2014/main" id="{827EAB46-A4BF-644D-A855-693EF2CC9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616" y="0"/>
            <a:ext cx="4577707" cy="686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66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4986684" y="106350"/>
            <a:ext cx="2973956" cy="553998"/>
          </a:xfrm>
          <a:prstGeom prst="rect">
            <a:avLst/>
          </a:prstGeom>
          <a:noFill/>
        </p:spPr>
        <p:txBody>
          <a:bodyPr wrap="none" rtlCol="0">
            <a:spAutoFit/>
          </a:bodyPr>
          <a:lstStyle/>
          <a:p>
            <a:r>
              <a:rPr lang="en-US" sz="3000" dirty="0">
                <a:solidFill>
                  <a:srgbClr val="0070C0"/>
                </a:solidFill>
              </a:rPr>
              <a:t>Backup vs Archive</a:t>
            </a:r>
          </a:p>
        </p:txBody>
      </p:sp>
      <p:sp>
        <p:nvSpPr>
          <p:cNvPr id="3" name="Rectangle 2">
            <a:extLst>
              <a:ext uri="{FF2B5EF4-FFF2-40B4-BE49-F238E27FC236}">
                <a16:creationId xmlns:a16="http://schemas.microsoft.com/office/drawing/2014/main" id="{3E059826-F6AE-8748-BC34-70DF47C4EB85}"/>
              </a:ext>
            </a:extLst>
          </p:cNvPr>
          <p:cNvSpPr/>
          <p:nvPr/>
        </p:nvSpPr>
        <p:spPr>
          <a:xfrm>
            <a:off x="390658" y="660348"/>
            <a:ext cx="11410684" cy="2400657"/>
          </a:xfrm>
          <a:prstGeom prst="rect">
            <a:avLst/>
          </a:prstGeom>
        </p:spPr>
        <p:txBody>
          <a:bodyPr wrap="square">
            <a:spAutoFit/>
          </a:bodyPr>
          <a:lstStyle/>
          <a:p>
            <a:endParaRPr lang="en-US" sz="3000" dirty="0">
              <a:latin typeface="Corbel" panose="020B0503020204020204" pitchFamily="34" charset="0"/>
            </a:endParaRPr>
          </a:p>
          <a:p>
            <a:r>
              <a:rPr lang="en-US" sz="3000" dirty="0">
                <a:latin typeface="Corbel" panose="020B0503020204020204" pitchFamily="34" charset="0"/>
              </a:rPr>
              <a:t>6. Multimedia (e.g., photo, video, audio) backup is more challenging, in part because transcriptions and captioning can be important for interpretation, discovery, and accessibility. </a:t>
            </a:r>
          </a:p>
          <a:p>
            <a:endParaRPr lang="en-US" sz="3000" dirty="0">
              <a:latin typeface="Corbel" panose="020B0503020204020204" pitchFamily="34" charset="0"/>
            </a:endParaRPr>
          </a:p>
        </p:txBody>
      </p:sp>
      <p:pic>
        <p:nvPicPr>
          <p:cNvPr id="12290" name="Picture 2" descr="man wearing headset">
            <a:extLst>
              <a:ext uri="{FF2B5EF4-FFF2-40B4-BE49-F238E27FC236}">
                <a16:creationId xmlns:a16="http://schemas.microsoft.com/office/drawing/2014/main" id="{76DD2A13-AB77-CD44-B818-B8F977B4E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111" y="2981893"/>
            <a:ext cx="5641889" cy="387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00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D70B3-0855-1F49-B207-EF217767B20E}"/>
              </a:ext>
            </a:extLst>
          </p:cNvPr>
          <p:cNvSpPr txBox="1"/>
          <p:nvPr/>
        </p:nvSpPr>
        <p:spPr>
          <a:xfrm>
            <a:off x="3951214" y="168134"/>
            <a:ext cx="4289572" cy="553998"/>
          </a:xfrm>
          <a:prstGeom prst="rect">
            <a:avLst/>
          </a:prstGeom>
          <a:noFill/>
        </p:spPr>
        <p:txBody>
          <a:bodyPr wrap="none" rtlCol="0">
            <a:spAutoFit/>
          </a:bodyPr>
          <a:lstStyle/>
          <a:p>
            <a:r>
              <a:rPr lang="en-US" sz="3000" dirty="0">
                <a:solidFill>
                  <a:srgbClr val="0070C0"/>
                </a:solidFill>
              </a:rPr>
              <a:t>What about the Originals?</a:t>
            </a:r>
          </a:p>
        </p:txBody>
      </p:sp>
      <p:sp>
        <p:nvSpPr>
          <p:cNvPr id="3" name="Rectangle 2">
            <a:extLst>
              <a:ext uri="{FF2B5EF4-FFF2-40B4-BE49-F238E27FC236}">
                <a16:creationId xmlns:a16="http://schemas.microsoft.com/office/drawing/2014/main" id="{3E059826-F6AE-8748-BC34-70DF47C4EB85}"/>
              </a:ext>
            </a:extLst>
          </p:cNvPr>
          <p:cNvSpPr/>
          <p:nvPr/>
        </p:nvSpPr>
        <p:spPr>
          <a:xfrm>
            <a:off x="563012" y="722132"/>
            <a:ext cx="11361257" cy="5170646"/>
          </a:xfrm>
          <a:prstGeom prst="rect">
            <a:avLst/>
          </a:prstGeom>
        </p:spPr>
        <p:txBody>
          <a:bodyPr wrap="square">
            <a:spAutoFit/>
          </a:bodyPr>
          <a:lstStyle/>
          <a:p>
            <a:endParaRPr lang="en-US" sz="3000" dirty="0">
              <a:latin typeface="Corbel" panose="020B0503020204020204" pitchFamily="34" charset="0"/>
            </a:endParaRPr>
          </a:p>
          <a:p>
            <a:r>
              <a:rPr lang="en-US" sz="3000" dirty="0">
                <a:latin typeface="Corbel" panose="020B0503020204020204" pitchFamily="34" charset="0"/>
              </a:rPr>
              <a:t>7. Finally, consider the short- and long-term security of the originals: specimens, samples, documents and data sheets, photographs, or other physical items. </a:t>
            </a:r>
          </a:p>
          <a:p>
            <a:endParaRPr lang="en-US" sz="3000" dirty="0">
              <a:latin typeface="Corbel" panose="020B0503020204020204" pitchFamily="34" charset="0"/>
            </a:endParaRPr>
          </a:p>
          <a:p>
            <a:pPr marL="457200" indent="-457200">
              <a:buFont typeface="Arial" panose="020B0604020202020204" pitchFamily="34" charset="0"/>
              <a:buChar char="•"/>
            </a:pPr>
            <a:r>
              <a:rPr lang="en-US" sz="3000" dirty="0">
                <a:latin typeface="Corbel" panose="020B0503020204020204" pitchFamily="34" charset="0"/>
              </a:rPr>
              <a:t>Campus Office</a:t>
            </a:r>
          </a:p>
          <a:p>
            <a:pPr marL="457200" indent="-457200">
              <a:buFont typeface="Arial" panose="020B0604020202020204" pitchFamily="34" charset="0"/>
              <a:buChar char="•"/>
            </a:pPr>
            <a:r>
              <a:rPr lang="en-US" sz="3000" dirty="0">
                <a:latin typeface="Corbel" panose="020B0503020204020204" pitchFamily="34" charset="0"/>
              </a:rPr>
              <a:t>Lab or Museum/Herbarium</a:t>
            </a:r>
          </a:p>
          <a:p>
            <a:pPr marL="457200" indent="-457200">
              <a:buFont typeface="Arial" panose="020B0604020202020204" pitchFamily="34" charset="0"/>
              <a:buChar char="•"/>
            </a:pPr>
            <a:r>
              <a:rPr lang="en-US" sz="3000" dirty="0">
                <a:latin typeface="Corbel" panose="020B0503020204020204" pitchFamily="34" charset="0"/>
              </a:rPr>
              <a:t>Departmental Office</a:t>
            </a:r>
          </a:p>
          <a:p>
            <a:pPr marL="457200" indent="-457200">
              <a:buFont typeface="Arial" panose="020B0604020202020204" pitchFamily="34" charset="0"/>
              <a:buChar char="•"/>
            </a:pPr>
            <a:r>
              <a:rPr lang="en-US" sz="3000" dirty="0">
                <a:latin typeface="Corbel" panose="020B0503020204020204" pitchFamily="34" charset="0"/>
              </a:rPr>
              <a:t>Commercial storage facility</a:t>
            </a:r>
          </a:p>
          <a:p>
            <a:pPr marL="457200" indent="-457200">
              <a:buFont typeface="Arial" panose="020B0604020202020204" pitchFamily="34" charset="0"/>
              <a:buChar char="•"/>
            </a:pPr>
            <a:r>
              <a:rPr lang="en-US" sz="3000" dirty="0">
                <a:latin typeface="Corbel" panose="020B0503020204020204" pitchFamily="34" charset="0"/>
              </a:rPr>
              <a:t>Home</a:t>
            </a:r>
          </a:p>
          <a:p>
            <a:pPr marL="457200" indent="-457200">
              <a:buFont typeface="Arial" panose="020B0604020202020204" pitchFamily="34" charset="0"/>
              <a:buChar char="•"/>
            </a:pPr>
            <a:r>
              <a:rPr lang="en-US" sz="3000" dirty="0">
                <a:latin typeface="Corbel" panose="020B0503020204020204" pitchFamily="34" charset="0"/>
              </a:rPr>
              <a:t>Library</a:t>
            </a:r>
          </a:p>
        </p:txBody>
      </p:sp>
      <p:pic>
        <p:nvPicPr>
          <p:cNvPr id="17410" name="Picture 2" descr="office table with pile of papers">
            <a:extLst>
              <a:ext uri="{FF2B5EF4-FFF2-40B4-BE49-F238E27FC236}">
                <a16:creationId xmlns:a16="http://schemas.microsoft.com/office/drawing/2014/main" id="{CE7D92BF-8D7D-8F44-A5C9-B01D58430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751" y="2619632"/>
            <a:ext cx="6373250" cy="423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15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1932</Words>
  <Application>Microsoft Macintosh PowerPoint</Application>
  <PresentationFormat>Widescreen</PresentationFormat>
  <Paragraphs>167</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Corbel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 Emilio M.</dc:creator>
  <cp:lastModifiedBy>Bruna, Emilio M.</cp:lastModifiedBy>
  <cp:revision>19</cp:revision>
  <dcterms:created xsi:type="dcterms:W3CDTF">2021-01-20T21:21:27Z</dcterms:created>
  <dcterms:modified xsi:type="dcterms:W3CDTF">2021-01-21T04:53:21Z</dcterms:modified>
</cp:coreProperties>
</file>