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8" r:id="rId3"/>
    <p:sldId id="259" r:id="rId4"/>
    <p:sldId id="256" r:id="rId5"/>
    <p:sldId id="257" r:id="rId6"/>
    <p:sldId id="260" r:id="rId7"/>
    <p:sldId id="261" r:id="rId8"/>
    <p:sldId id="263" r:id="rId9"/>
    <p:sldId id="264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6"/>
    <p:restoredTop sz="94682"/>
  </p:normalViewPr>
  <p:slideViewPr>
    <p:cSldViewPr snapToGrid="0" snapToObjects="1">
      <p:cViewPr varScale="1">
        <p:scale>
          <a:sx n="144" d="100"/>
          <a:sy n="144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A9EA-5500-E146-A6C8-2C9611923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B1543-CC5F-4647-BA28-21397ECE4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2F616-9681-3F42-8697-52D7C7CD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4F2E-B1E2-6042-A577-CF74DF70A03A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19781-645E-FF44-8D77-296B321D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86030-5911-2C4D-A6D3-F6DDB82C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62CA-5869-7F4D-8312-9EDB056F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7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7B26-B5B8-5A4D-9CC6-D12F9043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5C25F-8698-F544-82F0-B33D13965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A66C-CA20-B048-A8F7-90678ADE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4F2E-B1E2-6042-A577-CF74DF70A03A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9E1E-298B-C44A-B197-E6E403A7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173DB-5E4A-5E4D-9027-01F0CAD9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62CA-5869-7F4D-8312-9EDB056F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7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9359B-A87D-D74A-8E6C-A95CF36BA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3547E-C9B1-794D-BE50-F15F6B1FB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AE7F5-4168-D743-B45C-33F44403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4F2E-B1E2-6042-A577-CF74DF70A03A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165FE-0374-894C-881E-AAA79843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230CB-3EC9-DE41-9D97-539E0720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62CA-5869-7F4D-8312-9EDB056F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4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08FF-7DC8-CC41-9E04-5D1B4954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802D-4D14-3C4B-96EA-C67D0F9D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FCD1-9BD9-814A-A455-D04BAD9E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4F2E-B1E2-6042-A577-CF74DF70A03A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DD4EC-8FCB-1F4D-915F-1320765E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7814C-3542-4D48-B555-A7E25A03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62CA-5869-7F4D-8312-9EDB056F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8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58A8-5665-0A46-B163-738C5099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9D1F6-1C11-9F4A-BCCC-578F3C539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6B5B1-0BBB-0F40-89E0-9D1C2253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4F2E-B1E2-6042-A577-CF74DF70A03A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32D15-3FEF-FD4C-8E4C-C51629F7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66A5C-5A06-3C41-B54F-A7119600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62CA-5869-7F4D-8312-9EDB056F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9F8F-5BDB-3543-9732-31B5B43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4398-DA25-624E-91A0-2DA9BC274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BCB3E-DBDC-244F-8E34-032DFD8CF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B0D44-6B2B-C241-85A3-ACB892F7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4F2E-B1E2-6042-A577-CF74DF70A03A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E26D7-019A-7041-BF0F-E2971616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F01B9-B3B3-3946-A27F-DBFC0436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62CA-5869-7F4D-8312-9EDB056F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2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FD64-F180-ED4D-87C0-B46C58A5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90682-45F4-D049-9512-0AB5C4A8D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60BF9-4D93-7242-82B0-DFA7FB961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B1302-6076-C54A-90E8-5F0032B24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87B99-11B1-5E4F-9FB7-E93F43927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C6D44-2A16-CF4E-A433-D01597E5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4F2E-B1E2-6042-A577-CF74DF70A03A}" type="datetimeFigureOut">
              <a:rPr lang="en-US" smtClean="0"/>
              <a:t>3/19/21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0F770-A9D8-6B40-853A-3F2C5892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A9A5B-C8BC-614D-B4E7-16AF46ED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62CA-5869-7F4D-8312-9EDB056F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4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B0A9-0A74-954A-85C0-E3AFEDC1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95A9F-6BF3-3C42-8A3F-70169FD2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4F2E-B1E2-6042-A577-CF74DF70A03A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7673A-C015-C54C-9904-A012A190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EF9C7-0426-0841-AFCD-8A63E4AD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62CA-5869-7F4D-8312-9EDB056F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5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62E3D-EC25-9142-868E-1652D9BF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4F2E-B1E2-6042-A577-CF74DF70A03A}" type="datetimeFigureOut">
              <a:rPr lang="en-US" smtClean="0"/>
              <a:t>3/19/21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D1A02-4221-E845-8CC7-A8CD4092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4DBB6-C1E8-D44A-9E0A-37D9B24C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62CA-5869-7F4D-8312-9EDB056F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5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9C52-E6EC-D94D-869C-EC35734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BFB54-7EE5-4C49-B6B3-3E4312AA1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1D6AB-459C-5044-A787-593ECBE26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C36EC-2DA9-8949-83F3-F4D73110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4F2E-B1E2-6042-A577-CF74DF70A03A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C27DA-8977-5E40-8ED6-2DC8689F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40D50-44D4-9048-88B3-72595D90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62CA-5869-7F4D-8312-9EDB056F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5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9553-C4DC-EF4E-B66A-34C68633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C3D31-BB9F-3F48-949A-8335C5B36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C0CF9-C530-CF42-A924-A8BE69A9E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33882-9977-5F44-BBFA-FF6AC342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4F2E-B1E2-6042-A577-CF74DF70A03A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98288-60DA-9F4B-9447-D26F33A6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3A4B1-22CC-5A4A-919A-4D25653B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62CA-5869-7F4D-8312-9EDB056F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5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2A1B3-2E6C-1F4B-AA2D-6B32F0F7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0F1F8-9FD6-FE41-A5B1-73B184246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DE96D-7E58-E945-BF40-719FB690F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4F2E-B1E2-6042-A577-CF74DF70A03A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827C-B445-3C4C-9AD8-C6521D173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33C2-304C-F144-82D7-5E6B5756D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F62CA-5869-7F4D-8312-9EDB056F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ufdc.ufl.edu/AA00062074/00001/pdf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ufdc.ufl.edu/AA00076547/00001/pd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7305913-5AD7-4947-87DD-4EF93BD6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7" y="1525389"/>
            <a:ext cx="5847373" cy="31611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BD312C2-910E-354A-ABEF-CAE80864AD0F}"/>
              </a:ext>
            </a:extLst>
          </p:cNvPr>
          <p:cNvGrpSpPr/>
          <p:nvPr/>
        </p:nvGrpSpPr>
        <p:grpSpPr>
          <a:xfrm>
            <a:off x="6299935" y="725213"/>
            <a:ext cx="5700843" cy="5557547"/>
            <a:chOff x="5892067" y="0"/>
            <a:chExt cx="6349268" cy="6377354"/>
          </a:xfrm>
        </p:grpSpPr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48394BC3-8768-DB40-88CD-DFB2DFC60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918212"/>
              <a:ext cx="6145335" cy="1374223"/>
            </a:xfrm>
            <a:prstGeom prst="rect">
              <a:avLst/>
            </a:prstGeom>
          </p:spPr>
        </p:pic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4ADBE42D-3255-5D46-9458-367082A86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478150"/>
              <a:ext cx="5394567" cy="33529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4E6F7A-54B5-F847-9346-80FD7DD3E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170252"/>
              <a:ext cx="6145335" cy="5622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635AD7-1F54-CC46-B0B7-66B24FC367EF}"/>
                </a:ext>
              </a:extLst>
            </p:cNvPr>
            <p:cNvSpPr/>
            <p:nvPr/>
          </p:nvSpPr>
          <p:spPr>
            <a:xfrm>
              <a:off x="5892067" y="0"/>
              <a:ext cx="6349268" cy="63773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556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26AE86-C3AD-3543-956C-6D27CC92950F}"/>
              </a:ext>
            </a:extLst>
          </p:cNvPr>
          <p:cNvSpPr/>
          <p:nvPr/>
        </p:nvSpPr>
        <p:spPr>
          <a:xfrm>
            <a:off x="483475" y="78682"/>
            <a:ext cx="1130913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Use Brackets To Indicate Anything You Have Added To The Document</a:t>
            </a:r>
          </a:p>
          <a:p>
            <a:endParaRPr lang="en-US" sz="3000" dirty="0"/>
          </a:p>
          <a:p>
            <a:r>
              <a:rPr lang="en-US" sz="3000" dirty="0"/>
              <a:t>[inaudible 00:33:04]</a:t>
            </a:r>
          </a:p>
          <a:p>
            <a:endParaRPr lang="en-US" sz="3000" dirty="0"/>
          </a:p>
          <a:p>
            <a:r>
              <a:rPr lang="en-US" sz="3000" dirty="0"/>
              <a:t>[end of interview]</a:t>
            </a:r>
          </a:p>
          <a:p>
            <a:endParaRPr lang="en-US" sz="3000" dirty="0"/>
          </a:p>
          <a:p>
            <a:r>
              <a:rPr lang="en-US" sz="3000" dirty="0"/>
              <a:t>My grandfather is buried there [pointing out the window], under that oak tree.</a:t>
            </a:r>
          </a:p>
          <a:p>
            <a:endParaRPr lang="en-US" sz="3000" dirty="0"/>
          </a:p>
          <a:p>
            <a:r>
              <a:rPr lang="en-US" sz="3000" dirty="0"/>
              <a:t>[laughing]</a:t>
            </a:r>
          </a:p>
          <a:p>
            <a:endParaRPr lang="en-US" sz="3000" dirty="0"/>
          </a:p>
          <a:p>
            <a:r>
              <a:rPr lang="en-US" sz="3000" dirty="0"/>
              <a:t>I work in the DCC [Digital Collections Center]every day.</a:t>
            </a:r>
          </a:p>
          <a:p>
            <a:endParaRPr lang="en-US" sz="3000" dirty="0"/>
          </a:p>
          <a:p>
            <a:r>
              <a:rPr lang="en-US" sz="3000" dirty="0"/>
              <a:t>[crosstalk 00:04:45] </a:t>
            </a:r>
          </a:p>
        </p:txBody>
      </p:sp>
    </p:spTree>
    <p:extLst>
      <p:ext uri="{BB962C8B-B14F-4D97-AF65-F5344CB8AC3E}">
        <p14:creationId xmlns:p14="http://schemas.microsoft.com/office/powerpoint/2010/main" val="114222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3A5965-A47D-4945-9F98-4D0E7D0BE999}"/>
              </a:ext>
            </a:extLst>
          </p:cNvPr>
          <p:cNvSpPr/>
          <p:nvPr/>
        </p:nvSpPr>
        <p:spPr>
          <a:xfrm>
            <a:off x="3897962" y="3244334"/>
            <a:ext cx="4396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ufdc.ufl.edu</a:t>
            </a:r>
            <a:r>
              <a:rPr lang="en-US" dirty="0">
                <a:hlinkClick r:id="rId2"/>
              </a:rPr>
              <a:t>/AA00062074/00001/pdf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5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C8242F-1A4B-CB4C-BA79-654A53063340}"/>
              </a:ext>
            </a:extLst>
          </p:cNvPr>
          <p:cNvSpPr/>
          <p:nvPr/>
        </p:nvSpPr>
        <p:spPr>
          <a:xfrm>
            <a:off x="1262098" y="888104"/>
            <a:ext cx="871491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skim quickly to see if passage / interview is relevant</a:t>
            </a:r>
          </a:p>
          <a:p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Avoid degradation the original audio media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Help in comprehension of voices on that are difficult to hear or understand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annotate with metadata and additional notes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read metadata/text into a computer for analysis</a:t>
            </a:r>
          </a:p>
          <a:p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56D479-7431-984D-A64A-436B04B2FD8E}"/>
              </a:ext>
            </a:extLst>
          </p:cNvPr>
          <p:cNvSpPr/>
          <p:nvPr/>
        </p:nvSpPr>
        <p:spPr>
          <a:xfrm>
            <a:off x="1194990" y="5450289"/>
            <a:ext cx="6501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 consuming. </a:t>
            </a:r>
            <a:r>
              <a:rPr lang="en-US" sz="2000" b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 you really need a (close to) verbatim transcription? Will notes during the interview or when inspecting the original object be sufficient? 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AD2344-90CF-0543-BDE7-54EF5C8C4A90}"/>
              </a:ext>
            </a:extLst>
          </p:cNvPr>
          <p:cNvSpPr/>
          <p:nvPr/>
        </p:nvSpPr>
        <p:spPr>
          <a:xfrm>
            <a:off x="1262098" y="82869"/>
            <a:ext cx="357181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400" dirty="0">
                <a:solidFill>
                  <a:srgbClr val="002060"/>
                </a:solidFill>
              </a:rPr>
              <a:t>WHY TRANSCRIBE?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D5B76-6264-C943-AC07-B16221E450EE}"/>
              </a:ext>
            </a:extLst>
          </p:cNvPr>
          <p:cNvSpPr/>
          <p:nvPr/>
        </p:nvSpPr>
        <p:spPr>
          <a:xfrm>
            <a:off x="1262098" y="4394673"/>
            <a:ext cx="444172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400" dirty="0">
                <a:solidFill>
                  <a:srgbClr val="002060"/>
                </a:solidFill>
              </a:rPr>
              <a:t>WHY NOT TRANSCRIBE?</a:t>
            </a:r>
          </a:p>
        </p:txBody>
      </p:sp>
      <p:pic>
        <p:nvPicPr>
          <p:cNvPr id="7" name="Graphic 6" descr="Alarm clock with solid fill">
            <a:extLst>
              <a:ext uri="{FF2B5EF4-FFF2-40B4-BE49-F238E27FC236}">
                <a16:creationId xmlns:a16="http://schemas.microsoft.com/office/drawing/2014/main" id="{FC6203A6-6FFB-1D4D-A1C0-96168B9A1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9554" y="3361886"/>
            <a:ext cx="3176726" cy="31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1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85FE8A-080F-E64F-A54C-EC8B26E28AE9}"/>
              </a:ext>
            </a:extLst>
          </p:cNvPr>
          <p:cNvSpPr/>
          <p:nvPr/>
        </p:nvSpPr>
        <p:spPr>
          <a:xfrm>
            <a:off x="932157" y="1422582"/>
            <a:ext cx="93925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Transcription is not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substitute 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being there. It is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complementary documentation of the same event.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take contemporaneous notes.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use tools to make the work more efficient (1-10-100). Software, style guide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TRANSCRIBE FROM THE ORIGINAL MEDIA.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32ECC-8F76-0444-9AC2-889F618FD0C7}"/>
              </a:ext>
            </a:extLst>
          </p:cNvPr>
          <p:cNvSpPr/>
          <p:nvPr/>
        </p:nvSpPr>
        <p:spPr>
          <a:xfrm>
            <a:off x="1906507" y="82869"/>
            <a:ext cx="228299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400" dirty="0">
                <a:solidFill>
                  <a:srgbClr val="002060"/>
                </a:solidFill>
              </a:rPr>
              <a:t>REMEMBER</a:t>
            </a:r>
          </a:p>
        </p:txBody>
      </p:sp>
    </p:spTree>
    <p:extLst>
      <p:ext uri="{BB962C8B-B14F-4D97-AF65-F5344CB8AC3E}">
        <p14:creationId xmlns:p14="http://schemas.microsoft.com/office/powerpoint/2010/main" val="253211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07D307-92F3-1247-868E-FC5D8C867721}"/>
              </a:ext>
            </a:extLst>
          </p:cNvPr>
          <p:cNvSpPr/>
          <p:nvPr/>
        </p:nvSpPr>
        <p:spPr>
          <a:xfrm>
            <a:off x="1723767" y="6264719"/>
            <a:ext cx="9378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www.nebraskahistory.org</a:t>
            </a:r>
            <a:r>
              <a:rPr lang="en-US" dirty="0"/>
              <a:t>/lib-arch/research/</a:t>
            </a:r>
            <a:r>
              <a:rPr lang="en-US" dirty="0" err="1"/>
              <a:t>audiovis</a:t>
            </a:r>
            <a:r>
              <a:rPr lang="en-US" dirty="0"/>
              <a:t>/</a:t>
            </a:r>
            <a:r>
              <a:rPr lang="en-US" dirty="0" err="1"/>
              <a:t>oral_history</a:t>
            </a:r>
            <a:r>
              <a:rPr lang="en-US" dirty="0"/>
              <a:t>/</a:t>
            </a:r>
            <a:r>
              <a:rPr lang="en-US" dirty="0" err="1"/>
              <a:t>Synopsis.htm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6A0AF-C429-9841-B5CA-61E1348305D8}"/>
              </a:ext>
            </a:extLst>
          </p:cNvPr>
          <p:cNvSpPr/>
          <p:nvPr/>
        </p:nvSpPr>
        <p:spPr>
          <a:xfrm>
            <a:off x="650788" y="273376"/>
            <a:ext cx="95682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Interview Synopsis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[included as part of the </a:t>
            </a:r>
            <a:r>
              <a:rPr lang="en-US" b="1" dirty="0"/>
              <a:t>Interview Information Form</a:t>
            </a:r>
            <a:r>
              <a:rPr lang="en-US" dirty="0"/>
              <a:t> which identifies the project name, interviewer name, narrator name, length of interview, media, donor form signed, and if the interview was transcribed]</a:t>
            </a:r>
          </a:p>
          <a:p>
            <a:r>
              <a:rPr lang="en-US" dirty="0"/>
              <a:t>"This interview was recorded on August 12, 2005, as part of the Ace School Oral History Project. During the interview, Jane Doe, the narrator, a former student at the school, discussed the following topics: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Her background and ties to Ace School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Her first memories of attending the school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The subjects taught in the school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The teachers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The school building exterior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The interior layout and what the classrooms looked like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Recess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Holidays and fun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Her perspective on what her education there meant to her</a:t>
            </a:r>
          </a:p>
          <a:p>
            <a:r>
              <a:rPr lang="en-US" dirty="0"/>
              <a:t>This interview is one of 20 in the Ace School Oral History Project, a project of the Douglas County Historical Society. Narrators represent former students, teachers, school administrators, service personnel, community leaders and school board members. The interviewer is Mary Smith."</a:t>
            </a:r>
          </a:p>
        </p:txBody>
      </p:sp>
    </p:spTree>
    <p:extLst>
      <p:ext uri="{BB962C8B-B14F-4D97-AF65-F5344CB8AC3E}">
        <p14:creationId xmlns:p14="http://schemas.microsoft.com/office/powerpoint/2010/main" val="239310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826DAF0-E9D6-FB41-9F99-E31BC3296801}"/>
              </a:ext>
            </a:extLst>
          </p:cNvPr>
          <p:cNvSpPr/>
          <p:nvPr/>
        </p:nvSpPr>
        <p:spPr>
          <a:xfrm>
            <a:off x="6247121" y="647785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www.nebraskahistory.org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/lib-arch/research/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audiovis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oral_history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Transcript.htm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CD2319-3B0A-3049-9DDE-B443164A106C}"/>
              </a:ext>
            </a:extLst>
          </p:cNvPr>
          <p:cNvSpPr/>
          <p:nvPr/>
        </p:nvSpPr>
        <p:spPr>
          <a:xfrm>
            <a:off x="2215978" y="241642"/>
            <a:ext cx="84314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" pitchFamily="2" charset="0"/>
              </a:rPr>
              <a:t>TRANSCRIPT</a:t>
            </a:r>
            <a:endParaRPr lang="en-US" sz="140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pPr algn="ctr"/>
            <a:r>
              <a:rPr lang="en-US" sz="1400" dirty="0">
                <a:latin typeface="Times" pitchFamily="2" charset="0"/>
              </a:rPr>
              <a:t>Oral History Interview with Jane Doe, Ace School Oral History Project</a:t>
            </a:r>
          </a:p>
          <a:p>
            <a:pPr algn="ctr"/>
            <a:r>
              <a:rPr lang="en-US" sz="1400" dirty="0">
                <a:latin typeface="Times" pitchFamily="2" charset="0"/>
              </a:rPr>
              <a:t>Interviewed on September 13, 2006 Interviewed at 1245 Jake Street Omaha, Nebraska</a:t>
            </a:r>
            <a:endParaRPr lang="en-US" sz="140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pPr algn="ctr"/>
            <a:r>
              <a:rPr lang="en-US" sz="1400" dirty="0">
                <a:latin typeface="Times" pitchFamily="2" charset="0"/>
              </a:rPr>
              <a:t>Interviewed by Mary Smith</a:t>
            </a:r>
            <a:endParaRPr lang="en-US" sz="1400" i="0" dirty="0">
              <a:solidFill>
                <a:srgbClr val="000000"/>
              </a:solidFill>
              <a:effectLst/>
              <a:latin typeface="Times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71C408-A573-AC4C-89EE-0ED2FCF38D09}"/>
              </a:ext>
            </a:extLst>
          </p:cNvPr>
          <p:cNvSpPr/>
          <p:nvPr/>
        </p:nvSpPr>
        <p:spPr>
          <a:xfrm>
            <a:off x="178877" y="2342291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JD = Jane Doe       MS = Mary Smith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A21A01C-964E-5847-B29A-B8DDBB362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561" y="1195749"/>
            <a:ext cx="4507703" cy="525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1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4C4416-976C-4E46-A43B-A46665301833}"/>
              </a:ext>
            </a:extLst>
          </p:cNvPr>
          <p:cNvSpPr/>
          <p:nvPr/>
        </p:nvSpPr>
        <p:spPr>
          <a:xfrm>
            <a:off x="515006" y="643523"/>
            <a:ext cx="1092024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sz="3400" dirty="0">
                <a:solidFill>
                  <a:srgbClr val="002060"/>
                </a:solidFill>
              </a:rPr>
              <a:t>CONSISTENCY = EFFICIENCY</a:t>
            </a:r>
          </a:p>
          <a:p>
            <a:pPr algn="ctr"/>
            <a:endParaRPr lang="en-US" sz="3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there are multiple people working on the same project, use a “style guide” to ensure consistency (headers, font, format, abbreviations, capitalization, 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Always indicate change in speaker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Indicate time stamps at regular intervals, and when there is an inaudible portion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Whatever you do, be consistent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in doubt, use Chicago Manual of Style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5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7F5AB6-2471-F941-B1CA-D294C0AE0237}"/>
              </a:ext>
            </a:extLst>
          </p:cNvPr>
          <p:cNvSpPr/>
          <p:nvPr/>
        </p:nvSpPr>
        <p:spPr>
          <a:xfrm>
            <a:off x="693682" y="124960"/>
            <a:ext cx="960645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TRANSCRIBING IS AN ART, NOT A SCIENCE!</a:t>
            </a:r>
          </a:p>
          <a:p>
            <a:endParaRPr lang="en-US" sz="4000" dirty="0"/>
          </a:p>
          <a:p>
            <a:r>
              <a:rPr lang="en-US" sz="4000" dirty="0"/>
              <a:t>Common issues:</a:t>
            </a:r>
          </a:p>
          <a:p>
            <a:endParaRPr lang="en-US" sz="4000" dirty="0"/>
          </a:p>
          <a:p>
            <a:r>
              <a:rPr lang="en-US" sz="4000" dirty="0"/>
              <a:t>• False starts</a:t>
            </a:r>
          </a:p>
          <a:p>
            <a:r>
              <a:rPr lang="en-US" sz="4000" dirty="0"/>
              <a:t>• Run-on sentences</a:t>
            </a:r>
          </a:p>
          <a:p>
            <a:r>
              <a:rPr lang="en-US" sz="4000" dirty="0"/>
              <a:t>• Non </a:t>
            </a:r>
            <a:r>
              <a:rPr lang="en-US" sz="4000" dirty="0" err="1"/>
              <a:t>verbals</a:t>
            </a:r>
            <a:endParaRPr lang="en-US" sz="4000" dirty="0"/>
          </a:p>
          <a:p>
            <a:r>
              <a:rPr lang="en-US" sz="4000" dirty="0"/>
              <a:t>• Dialects</a:t>
            </a:r>
          </a:p>
          <a:p>
            <a:r>
              <a:rPr lang="en-US" sz="4000" dirty="0"/>
              <a:t>• Filler words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4845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DE7072-43D6-464C-AB10-42D0E70BFCD6}"/>
              </a:ext>
            </a:extLst>
          </p:cNvPr>
          <p:cNvSpPr/>
          <p:nvPr/>
        </p:nvSpPr>
        <p:spPr>
          <a:xfrm>
            <a:off x="483475" y="309404"/>
            <a:ext cx="109622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600" dirty="0">
                <a:solidFill>
                  <a:srgbClr val="002060"/>
                </a:solidFill>
              </a:rPr>
              <a:t>REMEMBER THE OBJECTIVE OF TRANSCRIPTION</a:t>
            </a:r>
          </a:p>
          <a:p>
            <a:endParaRPr lang="en-US" sz="3600" dirty="0">
              <a:solidFill>
                <a:srgbClr val="002060"/>
              </a:solidFill>
            </a:endParaRPr>
          </a:p>
          <a:p>
            <a:r>
              <a:rPr lang="en-US" sz="3000" dirty="0"/>
              <a:t>• Should not embarrass the narrator or make them look foolish</a:t>
            </a:r>
          </a:p>
          <a:p>
            <a:endParaRPr lang="en-US" sz="3000" dirty="0"/>
          </a:p>
          <a:p>
            <a:r>
              <a:rPr lang="en-US" sz="3000" dirty="0"/>
              <a:t>• Should capture the flavor of a narrator’s speech</a:t>
            </a:r>
          </a:p>
          <a:p>
            <a:endParaRPr lang="en-US" sz="3000" dirty="0"/>
          </a:p>
          <a:p>
            <a:r>
              <a:rPr lang="en-US" sz="3000" dirty="0"/>
              <a:t>• Should be clarified when appropriate with the use of brackets</a:t>
            </a:r>
          </a:p>
        </p:txBody>
      </p:sp>
    </p:spTree>
    <p:extLst>
      <p:ext uri="{BB962C8B-B14F-4D97-AF65-F5344CB8AC3E}">
        <p14:creationId xmlns:p14="http://schemas.microsoft.com/office/powerpoint/2010/main" val="278840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C0B5E4-B562-394D-978C-11CEBB78557D}"/>
              </a:ext>
            </a:extLst>
          </p:cNvPr>
          <p:cNvSpPr/>
          <p:nvPr/>
        </p:nvSpPr>
        <p:spPr>
          <a:xfrm>
            <a:off x="504497" y="2136339"/>
            <a:ext cx="115088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</a:rPr>
              <a:t>[1] Document Name: AA00062074.pdf o Doe_diario_1889_ss </a:t>
            </a:r>
            <a:endParaRPr lang="en-US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sz="2400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</a:rPr>
              <a:t>[2] Document Location: UFDC </a:t>
            </a: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https://ufdc.ufl.edu/AA00076547/00001/pdf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</a:rPr>
              <a:t>  </a:t>
            </a:r>
          </a:p>
          <a:p>
            <a:endParaRPr lang="en-US" sz="2400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</a:rPr>
              <a:t>[3] </a:t>
            </a:r>
            <a:r>
              <a:rPr lang="en-US" sz="2400" dirty="0" err="1">
                <a:solidFill>
                  <a:srgbClr val="333333"/>
                </a:solidFill>
                <a:latin typeface="Calibri" panose="020F0502020204030204" pitchFamily="34" charset="0"/>
              </a:rPr>
              <a:t>BIBid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</a:rPr>
              <a:t> (bibliographic identification): AA00076547</a:t>
            </a:r>
            <a:endParaRPr lang="en-US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sz="2400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</a:rPr>
              <a:t>[4] Transcribers Note: This section should include all information, comments, or explanations about the transcript not found in the original text.
</a:t>
            </a:r>
            <a:endParaRPr lang="en-US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7AAFA-9084-5143-8053-D8B66A573D1F}"/>
              </a:ext>
            </a:extLst>
          </p:cNvPr>
          <p:cNvSpPr/>
          <p:nvPr/>
        </p:nvSpPr>
        <p:spPr>
          <a:xfrm>
            <a:off x="2007477" y="415187"/>
            <a:ext cx="91072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000" dirty="0">
                <a:solidFill>
                  <a:srgbClr val="002060"/>
                </a:solidFill>
              </a:rPr>
              <a:t>STANDARDIZE THE HEADER (THIS IS YOUR METADATA)</a:t>
            </a:r>
          </a:p>
        </p:txBody>
      </p:sp>
    </p:spTree>
    <p:extLst>
      <p:ext uri="{BB962C8B-B14F-4D97-AF65-F5344CB8AC3E}">
        <p14:creationId xmlns:p14="http://schemas.microsoft.com/office/powerpoint/2010/main" val="306398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682</Words>
  <Application>Microsoft Macintosh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Bruna, Emilio M.</dc:creator>
  <cp:lastModifiedBy>Bruna, Emilio M.</cp:lastModifiedBy>
  <cp:revision>6</cp:revision>
  <dcterms:created xsi:type="dcterms:W3CDTF">2021-03-18T15:38:58Z</dcterms:created>
  <dcterms:modified xsi:type="dcterms:W3CDTF">2021-03-19T18:30:37Z</dcterms:modified>
</cp:coreProperties>
</file>