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7" r:id="rId2"/>
    <p:sldId id="398" r:id="rId3"/>
    <p:sldId id="399" r:id="rId4"/>
    <p:sldId id="400" r:id="rId5"/>
    <p:sldId id="401" r:id="rId6"/>
    <p:sldId id="402" r:id="rId7"/>
    <p:sldId id="4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1"/>
    <p:restoredTop sz="74150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A793E-F1D8-4047-9FA0-CA50C4D2DF34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0F1AE-3BE8-1346-B25B-507B73B37583}">
      <dgm:prSet phldrT="[Text]" custT="1"/>
      <dgm:spPr/>
      <dgm:t>
        <a:bodyPr/>
        <a:lstStyle/>
        <a:p>
          <a:r>
            <a:rPr lang="en-US" sz="1600" dirty="0"/>
            <a:t>Project Planning </a:t>
          </a:r>
        </a:p>
        <a:p>
          <a:r>
            <a:rPr lang="en-US" sz="1600" i="1" dirty="0"/>
            <a:t>includes plans for data management</a:t>
          </a:r>
        </a:p>
      </dgm:t>
    </dgm:pt>
    <dgm:pt modelId="{61D79B55-20AF-F443-AD7A-B1B6042413DD}" type="parTrans" cxnId="{2B58D636-D890-1E45-8FC5-F840BDDAD95D}">
      <dgm:prSet/>
      <dgm:spPr/>
      <dgm:t>
        <a:bodyPr/>
        <a:lstStyle/>
        <a:p>
          <a:endParaRPr lang="en-US" sz="1600"/>
        </a:p>
      </dgm:t>
    </dgm:pt>
    <dgm:pt modelId="{AF27B857-6A3C-F649-B0D6-02F056E9E2CD}" type="sibTrans" cxnId="{2B58D636-D890-1E45-8FC5-F840BDDAD95D}">
      <dgm:prSet/>
      <dgm:spPr>
        <a:ln w="25400"/>
      </dgm:spPr>
      <dgm:t>
        <a:bodyPr/>
        <a:lstStyle/>
        <a:p>
          <a:endParaRPr lang="en-US" sz="1600"/>
        </a:p>
      </dgm:t>
    </dgm:pt>
    <dgm:pt modelId="{EE1A5AEF-ED2A-4D4E-B2A1-CA79E1E29014}">
      <dgm:prSet phldrT="[Text]" custT="1"/>
      <dgm:spPr/>
      <dgm:t>
        <a:bodyPr/>
        <a:lstStyle/>
        <a:p>
          <a:r>
            <a:rPr lang="en-US" sz="1600" dirty="0"/>
            <a:t>Data Collection</a:t>
          </a:r>
        </a:p>
      </dgm:t>
    </dgm:pt>
    <dgm:pt modelId="{825BEE3B-2D6C-484D-870F-26E1C15528DD}" type="parTrans" cxnId="{94F73D47-07ED-F04D-A72E-D75E42798B98}">
      <dgm:prSet/>
      <dgm:spPr/>
      <dgm:t>
        <a:bodyPr/>
        <a:lstStyle/>
        <a:p>
          <a:endParaRPr lang="en-US" sz="1600"/>
        </a:p>
      </dgm:t>
    </dgm:pt>
    <dgm:pt modelId="{268357AA-2C40-0045-BDDB-EE69C77A6BB1}" type="sibTrans" cxnId="{94F73D47-07ED-F04D-A72E-D75E42798B98}">
      <dgm:prSet/>
      <dgm:spPr>
        <a:ln w="25400"/>
      </dgm:spPr>
      <dgm:t>
        <a:bodyPr/>
        <a:lstStyle/>
        <a:p>
          <a:endParaRPr lang="en-US" sz="1600"/>
        </a:p>
      </dgm:t>
    </dgm:pt>
    <dgm:pt modelId="{80969855-1F17-E54D-B863-503F9CF7B9B0}">
      <dgm:prSet phldrT="[Text]" custT="1"/>
      <dgm:spPr/>
      <dgm:t>
        <a:bodyPr/>
        <a:lstStyle/>
        <a:p>
          <a:r>
            <a:rPr lang="en-US" sz="1600" dirty="0"/>
            <a:t>Data Analysis</a:t>
          </a:r>
        </a:p>
      </dgm:t>
    </dgm:pt>
    <dgm:pt modelId="{B0A9B397-9DEE-5D41-B420-1611B47F0FA6}" type="parTrans" cxnId="{37333633-3FCA-4541-B2A1-95C1C06D6634}">
      <dgm:prSet/>
      <dgm:spPr/>
      <dgm:t>
        <a:bodyPr/>
        <a:lstStyle/>
        <a:p>
          <a:endParaRPr lang="en-US" sz="1600"/>
        </a:p>
      </dgm:t>
    </dgm:pt>
    <dgm:pt modelId="{B9138890-E93B-3142-BEDC-019EAD96889F}" type="sibTrans" cxnId="{37333633-3FCA-4541-B2A1-95C1C06D6634}">
      <dgm:prSet/>
      <dgm:spPr>
        <a:ln w="25400"/>
      </dgm:spPr>
      <dgm:t>
        <a:bodyPr/>
        <a:lstStyle/>
        <a:p>
          <a:endParaRPr lang="en-US" sz="1600"/>
        </a:p>
      </dgm:t>
    </dgm:pt>
    <dgm:pt modelId="{24AC81C6-93AD-E445-B5B3-29C14172FE73}">
      <dgm:prSet phldrT="[Text]" custT="1"/>
      <dgm:spPr/>
      <dgm:t>
        <a:bodyPr/>
        <a:lstStyle/>
        <a:p>
          <a:r>
            <a:rPr lang="en-US" sz="1600" dirty="0"/>
            <a:t>Publication </a:t>
          </a:r>
        </a:p>
        <a:p>
          <a:r>
            <a:rPr lang="en-US" sz="1600" dirty="0"/>
            <a:t>&amp; Data Archiving</a:t>
          </a:r>
        </a:p>
      </dgm:t>
    </dgm:pt>
    <dgm:pt modelId="{7CC555DA-1A6B-AA4C-90D3-A17C57072A3E}" type="parTrans" cxnId="{E9B7AE7D-C515-6A44-B060-394B898834C9}">
      <dgm:prSet/>
      <dgm:spPr/>
      <dgm:t>
        <a:bodyPr/>
        <a:lstStyle/>
        <a:p>
          <a:endParaRPr lang="en-US" sz="1600"/>
        </a:p>
      </dgm:t>
    </dgm:pt>
    <dgm:pt modelId="{22C3A129-C148-014D-8C8B-A01BEF06F683}" type="sibTrans" cxnId="{E9B7AE7D-C515-6A44-B060-394B898834C9}">
      <dgm:prSet/>
      <dgm:spPr>
        <a:ln w="25400"/>
      </dgm:spPr>
      <dgm:t>
        <a:bodyPr/>
        <a:lstStyle/>
        <a:p>
          <a:endParaRPr lang="en-US" sz="1600"/>
        </a:p>
      </dgm:t>
    </dgm:pt>
    <dgm:pt modelId="{17DDB35D-DDD7-4248-A87B-BA6647116FF7}">
      <dgm:prSet phldrT="[Text]" custT="1"/>
      <dgm:spPr/>
      <dgm:t>
        <a:bodyPr/>
        <a:lstStyle/>
        <a:p>
          <a:r>
            <a:rPr lang="en-US" sz="1600" dirty="0"/>
            <a:t>Data Rediscovery &amp; Reuse</a:t>
          </a:r>
        </a:p>
      </dgm:t>
    </dgm:pt>
    <dgm:pt modelId="{FB2D78A7-A6B4-804E-A566-134B48336C84}" type="parTrans" cxnId="{F705F6E8-9A06-7A43-AF0A-2D7F0E58F082}">
      <dgm:prSet/>
      <dgm:spPr/>
      <dgm:t>
        <a:bodyPr/>
        <a:lstStyle/>
        <a:p>
          <a:endParaRPr lang="en-US" sz="1600"/>
        </a:p>
      </dgm:t>
    </dgm:pt>
    <dgm:pt modelId="{A56350F5-9E9B-9549-B583-E2713745605B}" type="sibTrans" cxnId="{F705F6E8-9A06-7A43-AF0A-2D7F0E58F082}">
      <dgm:prSet/>
      <dgm:spPr>
        <a:ln w="25400"/>
      </dgm:spPr>
      <dgm:t>
        <a:bodyPr/>
        <a:lstStyle/>
        <a:p>
          <a:endParaRPr lang="en-US" sz="1600"/>
        </a:p>
      </dgm:t>
    </dgm:pt>
    <dgm:pt modelId="{3DA7C1A8-C5CE-BE4F-8B25-C6D5079F1188}" type="pres">
      <dgm:prSet presAssocID="{5FBA793E-F1D8-4047-9FA0-CA50C4D2DF34}" presName="cycle" presStyleCnt="0">
        <dgm:presLayoutVars>
          <dgm:dir/>
          <dgm:resizeHandles val="exact"/>
        </dgm:presLayoutVars>
      </dgm:prSet>
      <dgm:spPr/>
    </dgm:pt>
    <dgm:pt modelId="{6F7C7A4E-D8FE-2B47-8368-A87B33A78D19}" type="pres">
      <dgm:prSet presAssocID="{59C0F1AE-3BE8-1346-B25B-507B73B37583}" presName="node" presStyleLbl="node1" presStyleIdx="0" presStyleCnt="5" custScaleX="115960" custRadScaleRad="99510" custRadScaleInc="-11707">
        <dgm:presLayoutVars>
          <dgm:bulletEnabled val="1"/>
        </dgm:presLayoutVars>
      </dgm:prSet>
      <dgm:spPr/>
    </dgm:pt>
    <dgm:pt modelId="{2A24A06E-550D-384D-BE63-C3AAA5588A60}" type="pres">
      <dgm:prSet presAssocID="{59C0F1AE-3BE8-1346-B25B-507B73B37583}" presName="spNode" presStyleCnt="0"/>
      <dgm:spPr/>
    </dgm:pt>
    <dgm:pt modelId="{DAA5FDF4-4FC5-C649-BFB3-9E41EA8B12E1}" type="pres">
      <dgm:prSet presAssocID="{AF27B857-6A3C-F649-B0D6-02F056E9E2CD}" presName="sibTrans" presStyleLbl="sibTrans1D1" presStyleIdx="0" presStyleCnt="5"/>
      <dgm:spPr/>
    </dgm:pt>
    <dgm:pt modelId="{C20D6CF4-48F4-404C-A854-0BD77CC05F93}" type="pres">
      <dgm:prSet presAssocID="{EE1A5AEF-ED2A-4D4E-B2A1-CA79E1E29014}" presName="node" presStyleLbl="node1" presStyleIdx="1" presStyleCnt="5">
        <dgm:presLayoutVars>
          <dgm:bulletEnabled val="1"/>
        </dgm:presLayoutVars>
      </dgm:prSet>
      <dgm:spPr/>
    </dgm:pt>
    <dgm:pt modelId="{A2B534EE-40BF-544A-8DD9-6B82841B58D4}" type="pres">
      <dgm:prSet presAssocID="{EE1A5AEF-ED2A-4D4E-B2A1-CA79E1E29014}" presName="spNode" presStyleCnt="0"/>
      <dgm:spPr/>
    </dgm:pt>
    <dgm:pt modelId="{57AF20E2-7D6F-D749-9BF2-16972B21D8A3}" type="pres">
      <dgm:prSet presAssocID="{268357AA-2C40-0045-BDDB-EE69C77A6BB1}" presName="sibTrans" presStyleLbl="sibTrans1D1" presStyleIdx="1" presStyleCnt="5"/>
      <dgm:spPr/>
    </dgm:pt>
    <dgm:pt modelId="{81F487A8-3824-234A-8461-0C0060CD7EBE}" type="pres">
      <dgm:prSet presAssocID="{80969855-1F17-E54D-B863-503F9CF7B9B0}" presName="node" presStyleLbl="node1" presStyleIdx="2" presStyleCnt="5">
        <dgm:presLayoutVars>
          <dgm:bulletEnabled val="1"/>
        </dgm:presLayoutVars>
      </dgm:prSet>
      <dgm:spPr/>
    </dgm:pt>
    <dgm:pt modelId="{FC8A563A-6072-8A44-8034-BC763D1ACF9B}" type="pres">
      <dgm:prSet presAssocID="{80969855-1F17-E54D-B863-503F9CF7B9B0}" presName="spNode" presStyleCnt="0"/>
      <dgm:spPr/>
    </dgm:pt>
    <dgm:pt modelId="{CBD71671-7459-3248-B64D-2E6158130760}" type="pres">
      <dgm:prSet presAssocID="{B9138890-E93B-3142-BEDC-019EAD96889F}" presName="sibTrans" presStyleLbl="sibTrans1D1" presStyleIdx="2" presStyleCnt="5"/>
      <dgm:spPr/>
    </dgm:pt>
    <dgm:pt modelId="{8BAEE57C-46A3-4B46-9BCE-E8E614F0CCAF}" type="pres">
      <dgm:prSet presAssocID="{24AC81C6-93AD-E445-B5B3-29C14172FE73}" presName="node" presStyleLbl="node1" presStyleIdx="3" presStyleCnt="5">
        <dgm:presLayoutVars>
          <dgm:bulletEnabled val="1"/>
        </dgm:presLayoutVars>
      </dgm:prSet>
      <dgm:spPr/>
    </dgm:pt>
    <dgm:pt modelId="{75592FB0-1D21-E542-B528-5A7566863EA5}" type="pres">
      <dgm:prSet presAssocID="{24AC81C6-93AD-E445-B5B3-29C14172FE73}" presName="spNode" presStyleCnt="0"/>
      <dgm:spPr/>
    </dgm:pt>
    <dgm:pt modelId="{96DE8C67-514D-7046-83AB-B2378DF97BDD}" type="pres">
      <dgm:prSet presAssocID="{22C3A129-C148-014D-8C8B-A01BEF06F683}" presName="sibTrans" presStyleLbl="sibTrans1D1" presStyleIdx="3" presStyleCnt="5"/>
      <dgm:spPr/>
    </dgm:pt>
    <dgm:pt modelId="{6B75A776-EDD9-F448-B171-2975EF0122E0}" type="pres">
      <dgm:prSet presAssocID="{17DDB35D-DDD7-4248-A87B-BA6647116FF7}" presName="node" presStyleLbl="node1" presStyleIdx="4" presStyleCnt="5">
        <dgm:presLayoutVars>
          <dgm:bulletEnabled val="1"/>
        </dgm:presLayoutVars>
      </dgm:prSet>
      <dgm:spPr/>
    </dgm:pt>
    <dgm:pt modelId="{AD47DB91-269E-F245-9272-D7DECA93F620}" type="pres">
      <dgm:prSet presAssocID="{17DDB35D-DDD7-4248-A87B-BA6647116FF7}" presName="spNode" presStyleCnt="0"/>
      <dgm:spPr/>
    </dgm:pt>
    <dgm:pt modelId="{1371BFB8-7242-5149-83C9-0E4FD1599C9A}" type="pres">
      <dgm:prSet presAssocID="{A56350F5-9E9B-9549-B583-E2713745605B}" presName="sibTrans" presStyleLbl="sibTrans1D1" presStyleIdx="4" presStyleCnt="5"/>
      <dgm:spPr/>
    </dgm:pt>
  </dgm:ptLst>
  <dgm:cxnLst>
    <dgm:cxn modelId="{91E76C24-2D23-B343-A53C-735F1F55D44C}" type="presOf" srcId="{A56350F5-9E9B-9549-B583-E2713745605B}" destId="{1371BFB8-7242-5149-83C9-0E4FD1599C9A}" srcOrd="0" destOrd="0" presId="urn:microsoft.com/office/officeart/2005/8/layout/cycle5"/>
    <dgm:cxn modelId="{98F02525-81D3-CF40-8FCE-2FCFE921274B}" type="presOf" srcId="{B9138890-E93B-3142-BEDC-019EAD96889F}" destId="{CBD71671-7459-3248-B64D-2E6158130760}" srcOrd="0" destOrd="0" presId="urn:microsoft.com/office/officeart/2005/8/layout/cycle5"/>
    <dgm:cxn modelId="{8A9A5E26-744F-3D49-8561-4CB7273B747D}" type="presOf" srcId="{AF27B857-6A3C-F649-B0D6-02F056E9E2CD}" destId="{DAA5FDF4-4FC5-C649-BFB3-9E41EA8B12E1}" srcOrd="0" destOrd="0" presId="urn:microsoft.com/office/officeart/2005/8/layout/cycle5"/>
    <dgm:cxn modelId="{455FE929-DE32-6C46-AFB9-995E9B5E5F6A}" type="presOf" srcId="{80969855-1F17-E54D-B863-503F9CF7B9B0}" destId="{81F487A8-3824-234A-8461-0C0060CD7EBE}" srcOrd="0" destOrd="0" presId="urn:microsoft.com/office/officeart/2005/8/layout/cycle5"/>
    <dgm:cxn modelId="{37333633-3FCA-4541-B2A1-95C1C06D6634}" srcId="{5FBA793E-F1D8-4047-9FA0-CA50C4D2DF34}" destId="{80969855-1F17-E54D-B863-503F9CF7B9B0}" srcOrd="2" destOrd="0" parTransId="{B0A9B397-9DEE-5D41-B420-1611B47F0FA6}" sibTransId="{B9138890-E93B-3142-BEDC-019EAD96889F}"/>
    <dgm:cxn modelId="{2B58D636-D890-1E45-8FC5-F840BDDAD95D}" srcId="{5FBA793E-F1D8-4047-9FA0-CA50C4D2DF34}" destId="{59C0F1AE-3BE8-1346-B25B-507B73B37583}" srcOrd="0" destOrd="0" parTransId="{61D79B55-20AF-F443-AD7A-B1B6042413DD}" sibTransId="{AF27B857-6A3C-F649-B0D6-02F056E9E2CD}"/>
    <dgm:cxn modelId="{3F4EE23E-63A0-EA46-AFB5-8A28CF8B4DEA}" type="presOf" srcId="{24AC81C6-93AD-E445-B5B3-29C14172FE73}" destId="{8BAEE57C-46A3-4B46-9BCE-E8E614F0CCAF}" srcOrd="0" destOrd="0" presId="urn:microsoft.com/office/officeart/2005/8/layout/cycle5"/>
    <dgm:cxn modelId="{BC21D842-A464-C749-B467-FBEA1D6244A1}" type="presOf" srcId="{268357AA-2C40-0045-BDDB-EE69C77A6BB1}" destId="{57AF20E2-7D6F-D749-9BF2-16972B21D8A3}" srcOrd="0" destOrd="0" presId="urn:microsoft.com/office/officeart/2005/8/layout/cycle5"/>
    <dgm:cxn modelId="{94F73D47-07ED-F04D-A72E-D75E42798B98}" srcId="{5FBA793E-F1D8-4047-9FA0-CA50C4D2DF34}" destId="{EE1A5AEF-ED2A-4D4E-B2A1-CA79E1E29014}" srcOrd="1" destOrd="0" parTransId="{825BEE3B-2D6C-484D-870F-26E1C15528DD}" sibTransId="{268357AA-2C40-0045-BDDB-EE69C77A6BB1}"/>
    <dgm:cxn modelId="{CA34826C-35D9-8B41-95AA-A2D9DCE32B73}" type="presOf" srcId="{59C0F1AE-3BE8-1346-B25B-507B73B37583}" destId="{6F7C7A4E-D8FE-2B47-8368-A87B33A78D19}" srcOrd="0" destOrd="0" presId="urn:microsoft.com/office/officeart/2005/8/layout/cycle5"/>
    <dgm:cxn modelId="{E9B7AE7D-C515-6A44-B060-394B898834C9}" srcId="{5FBA793E-F1D8-4047-9FA0-CA50C4D2DF34}" destId="{24AC81C6-93AD-E445-B5B3-29C14172FE73}" srcOrd="3" destOrd="0" parTransId="{7CC555DA-1A6B-AA4C-90D3-A17C57072A3E}" sibTransId="{22C3A129-C148-014D-8C8B-A01BEF06F683}"/>
    <dgm:cxn modelId="{C62B19A2-8875-4C4E-AF06-BC5373DECD0D}" type="presOf" srcId="{17DDB35D-DDD7-4248-A87B-BA6647116FF7}" destId="{6B75A776-EDD9-F448-B171-2975EF0122E0}" srcOrd="0" destOrd="0" presId="urn:microsoft.com/office/officeart/2005/8/layout/cycle5"/>
    <dgm:cxn modelId="{A75705C6-B6B3-8F4C-80FC-230D0F221849}" type="presOf" srcId="{5FBA793E-F1D8-4047-9FA0-CA50C4D2DF34}" destId="{3DA7C1A8-C5CE-BE4F-8B25-C6D5079F1188}" srcOrd="0" destOrd="0" presId="urn:microsoft.com/office/officeart/2005/8/layout/cycle5"/>
    <dgm:cxn modelId="{A43508C7-987C-2148-8D25-E297B4D95002}" type="presOf" srcId="{22C3A129-C148-014D-8C8B-A01BEF06F683}" destId="{96DE8C67-514D-7046-83AB-B2378DF97BDD}" srcOrd="0" destOrd="0" presId="urn:microsoft.com/office/officeart/2005/8/layout/cycle5"/>
    <dgm:cxn modelId="{F705F6E8-9A06-7A43-AF0A-2D7F0E58F082}" srcId="{5FBA793E-F1D8-4047-9FA0-CA50C4D2DF34}" destId="{17DDB35D-DDD7-4248-A87B-BA6647116FF7}" srcOrd="4" destOrd="0" parTransId="{FB2D78A7-A6B4-804E-A566-134B48336C84}" sibTransId="{A56350F5-9E9B-9549-B583-E2713745605B}"/>
    <dgm:cxn modelId="{F8E919F7-7056-844C-BFC6-ACF6E97C0FF6}" type="presOf" srcId="{EE1A5AEF-ED2A-4D4E-B2A1-CA79E1E29014}" destId="{C20D6CF4-48F4-404C-A854-0BD77CC05F93}" srcOrd="0" destOrd="0" presId="urn:microsoft.com/office/officeart/2005/8/layout/cycle5"/>
    <dgm:cxn modelId="{FAA51C27-7F78-5F45-A29C-539CC9A2FD39}" type="presParOf" srcId="{3DA7C1A8-C5CE-BE4F-8B25-C6D5079F1188}" destId="{6F7C7A4E-D8FE-2B47-8368-A87B33A78D19}" srcOrd="0" destOrd="0" presId="urn:microsoft.com/office/officeart/2005/8/layout/cycle5"/>
    <dgm:cxn modelId="{C4FCD5A1-E106-1D45-86CE-D606F49FA576}" type="presParOf" srcId="{3DA7C1A8-C5CE-BE4F-8B25-C6D5079F1188}" destId="{2A24A06E-550D-384D-BE63-C3AAA5588A60}" srcOrd="1" destOrd="0" presId="urn:microsoft.com/office/officeart/2005/8/layout/cycle5"/>
    <dgm:cxn modelId="{BAC11C52-8D1C-524A-90C0-95BCF3880E4B}" type="presParOf" srcId="{3DA7C1A8-C5CE-BE4F-8B25-C6D5079F1188}" destId="{DAA5FDF4-4FC5-C649-BFB3-9E41EA8B12E1}" srcOrd="2" destOrd="0" presId="urn:microsoft.com/office/officeart/2005/8/layout/cycle5"/>
    <dgm:cxn modelId="{0654D211-6389-7E40-B29A-95BD67D4A072}" type="presParOf" srcId="{3DA7C1A8-C5CE-BE4F-8B25-C6D5079F1188}" destId="{C20D6CF4-48F4-404C-A854-0BD77CC05F93}" srcOrd="3" destOrd="0" presId="urn:microsoft.com/office/officeart/2005/8/layout/cycle5"/>
    <dgm:cxn modelId="{386BB1D0-1750-724F-A8AF-122A57F9F946}" type="presParOf" srcId="{3DA7C1A8-C5CE-BE4F-8B25-C6D5079F1188}" destId="{A2B534EE-40BF-544A-8DD9-6B82841B58D4}" srcOrd="4" destOrd="0" presId="urn:microsoft.com/office/officeart/2005/8/layout/cycle5"/>
    <dgm:cxn modelId="{D1944CC0-C35A-644C-9E84-6BA7C1571D04}" type="presParOf" srcId="{3DA7C1A8-C5CE-BE4F-8B25-C6D5079F1188}" destId="{57AF20E2-7D6F-D749-9BF2-16972B21D8A3}" srcOrd="5" destOrd="0" presId="urn:microsoft.com/office/officeart/2005/8/layout/cycle5"/>
    <dgm:cxn modelId="{A05416E8-2D34-104C-A48B-1EEFA0D8F47E}" type="presParOf" srcId="{3DA7C1A8-C5CE-BE4F-8B25-C6D5079F1188}" destId="{81F487A8-3824-234A-8461-0C0060CD7EBE}" srcOrd="6" destOrd="0" presId="urn:microsoft.com/office/officeart/2005/8/layout/cycle5"/>
    <dgm:cxn modelId="{F9687182-F4F9-5A4C-9777-0D3FEDB45624}" type="presParOf" srcId="{3DA7C1A8-C5CE-BE4F-8B25-C6D5079F1188}" destId="{FC8A563A-6072-8A44-8034-BC763D1ACF9B}" srcOrd="7" destOrd="0" presId="urn:microsoft.com/office/officeart/2005/8/layout/cycle5"/>
    <dgm:cxn modelId="{0F487AA7-138B-1843-A76B-1E18AC6F4B78}" type="presParOf" srcId="{3DA7C1A8-C5CE-BE4F-8B25-C6D5079F1188}" destId="{CBD71671-7459-3248-B64D-2E6158130760}" srcOrd="8" destOrd="0" presId="urn:microsoft.com/office/officeart/2005/8/layout/cycle5"/>
    <dgm:cxn modelId="{D9C64979-5D34-494F-9A28-95B0A4A21620}" type="presParOf" srcId="{3DA7C1A8-C5CE-BE4F-8B25-C6D5079F1188}" destId="{8BAEE57C-46A3-4B46-9BCE-E8E614F0CCAF}" srcOrd="9" destOrd="0" presId="urn:microsoft.com/office/officeart/2005/8/layout/cycle5"/>
    <dgm:cxn modelId="{BB7A9594-E88D-6147-B4A8-05B093AFC394}" type="presParOf" srcId="{3DA7C1A8-C5CE-BE4F-8B25-C6D5079F1188}" destId="{75592FB0-1D21-E542-B528-5A7566863EA5}" srcOrd="10" destOrd="0" presId="urn:microsoft.com/office/officeart/2005/8/layout/cycle5"/>
    <dgm:cxn modelId="{C4775FB7-D4F2-8143-ACFF-1BB1B9982CDD}" type="presParOf" srcId="{3DA7C1A8-C5CE-BE4F-8B25-C6D5079F1188}" destId="{96DE8C67-514D-7046-83AB-B2378DF97BDD}" srcOrd="11" destOrd="0" presId="urn:microsoft.com/office/officeart/2005/8/layout/cycle5"/>
    <dgm:cxn modelId="{47923676-4ECD-6547-8F33-89C43F883644}" type="presParOf" srcId="{3DA7C1A8-C5CE-BE4F-8B25-C6D5079F1188}" destId="{6B75A776-EDD9-F448-B171-2975EF0122E0}" srcOrd="12" destOrd="0" presId="urn:microsoft.com/office/officeart/2005/8/layout/cycle5"/>
    <dgm:cxn modelId="{9C2101BA-1C37-6F47-B383-7F4D42C698D9}" type="presParOf" srcId="{3DA7C1A8-C5CE-BE4F-8B25-C6D5079F1188}" destId="{AD47DB91-269E-F245-9272-D7DECA93F620}" srcOrd="13" destOrd="0" presId="urn:microsoft.com/office/officeart/2005/8/layout/cycle5"/>
    <dgm:cxn modelId="{3FFB8A85-18DE-ED49-9191-F14760A3D1E4}" type="presParOf" srcId="{3DA7C1A8-C5CE-BE4F-8B25-C6D5079F1188}" destId="{1371BFB8-7242-5149-83C9-0E4FD1599C9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C7A4E-D8FE-2B47-8368-A87B33A78D19}">
      <dsp:nvSpPr>
        <dsp:cNvPr id="0" name=""/>
        <dsp:cNvSpPr/>
      </dsp:nvSpPr>
      <dsp:spPr>
        <a:xfrm>
          <a:off x="3673558" y="16547"/>
          <a:ext cx="2170710" cy="1216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Planning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includes plans for data management</a:t>
          </a:r>
        </a:p>
      </dsp:txBody>
      <dsp:txXfrm>
        <a:off x="3732956" y="75945"/>
        <a:ext cx="2051914" cy="1097970"/>
      </dsp:txXfrm>
    </dsp:sp>
    <dsp:sp modelId="{DAA5FDF4-4FC5-C649-BFB3-9E41EA8B12E1}">
      <dsp:nvSpPr>
        <dsp:cNvPr id="0" name=""/>
        <dsp:cNvSpPr/>
      </dsp:nvSpPr>
      <dsp:spPr>
        <a:xfrm>
          <a:off x="2458036" y="628477"/>
          <a:ext cx="4864044" cy="4864044"/>
        </a:xfrm>
        <a:custGeom>
          <a:avLst/>
          <a:gdLst/>
          <a:ahLst/>
          <a:cxnLst/>
          <a:rect l="0" t="0" r="0" b="0"/>
          <a:pathLst>
            <a:path>
              <a:moveTo>
                <a:pt x="3629257" y="315099"/>
              </a:moveTo>
              <a:arcTo wR="2432022" hR="2432022" stAng="17969432" swAng="1175859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D6CF4-48F4-404C-A854-0BD77CC05F93}">
      <dsp:nvSpPr>
        <dsp:cNvPr id="0" name=""/>
        <dsp:cNvSpPr/>
      </dsp:nvSpPr>
      <dsp:spPr>
        <a:xfrm>
          <a:off x="6254560" y="1682207"/>
          <a:ext cx="1871948" cy="1216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Collection</a:t>
          </a:r>
        </a:p>
      </dsp:txBody>
      <dsp:txXfrm>
        <a:off x="6313958" y="1741605"/>
        <a:ext cx="1753152" cy="1097970"/>
      </dsp:txXfrm>
    </dsp:sp>
    <dsp:sp modelId="{57AF20E2-7D6F-D749-9BF2-16972B21D8A3}">
      <dsp:nvSpPr>
        <dsp:cNvPr id="0" name=""/>
        <dsp:cNvSpPr/>
      </dsp:nvSpPr>
      <dsp:spPr>
        <a:xfrm>
          <a:off x="2445521" y="610104"/>
          <a:ext cx="4864044" cy="4864044"/>
        </a:xfrm>
        <a:custGeom>
          <a:avLst/>
          <a:gdLst/>
          <a:ahLst/>
          <a:cxnLst/>
          <a:rect l="0" t="0" r="0" b="0"/>
          <a:pathLst>
            <a:path>
              <a:moveTo>
                <a:pt x="4858225" y="2600157"/>
              </a:moveTo>
              <a:arcTo wR="2432022" hR="2432022" stAng="21837855" swAng="1360447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487A8-3824-234A-8461-0C0060CD7EBE}">
      <dsp:nvSpPr>
        <dsp:cNvPr id="0" name=""/>
        <dsp:cNvSpPr/>
      </dsp:nvSpPr>
      <dsp:spPr>
        <a:xfrm>
          <a:off x="5371076" y="4401290"/>
          <a:ext cx="1871948" cy="1216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Analysis</a:t>
          </a:r>
        </a:p>
      </dsp:txBody>
      <dsp:txXfrm>
        <a:off x="5430474" y="4460688"/>
        <a:ext cx="1753152" cy="1097970"/>
      </dsp:txXfrm>
    </dsp:sp>
    <dsp:sp modelId="{CBD71671-7459-3248-B64D-2E6158130760}">
      <dsp:nvSpPr>
        <dsp:cNvPr id="0" name=""/>
        <dsp:cNvSpPr/>
      </dsp:nvSpPr>
      <dsp:spPr>
        <a:xfrm>
          <a:off x="2445521" y="610104"/>
          <a:ext cx="4864044" cy="4864044"/>
        </a:xfrm>
        <a:custGeom>
          <a:avLst/>
          <a:gdLst/>
          <a:ahLst/>
          <a:cxnLst/>
          <a:rect l="0" t="0" r="0" b="0"/>
          <a:pathLst>
            <a:path>
              <a:moveTo>
                <a:pt x="2730836" y="4845617"/>
              </a:moveTo>
              <a:arcTo wR="2432022" hR="2432022" stAng="4976546" swAng="846909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EE57C-46A3-4B46-9BCE-E8E614F0CCAF}">
      <dsp:nvSpPr>
        <dsp:cNvPr id="0" name=""/>
        <dsp:cNvSpPr/>
      </dsp:nvSpPr>
      <dsp:spPr>
        <a:xfrm>
          <a:off x="2512063" y="4401290"/>
          <a:ext cx="1871948" cy="1216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Publication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&amp; Data Archiving</a:t>
          </a:r>
        </a:p>
      </dsp:txBody>
      <dsp:txXfrm>
        <a:off x="2571461" y="4460688"/>
        <a:ext cx="1753152" cy="1097970"/>
      </dsp:txXfrm>
    </dsp:sp>
    <dsp:sp modelId="{96DE8C67-514D-7046-83AB-B2378DF97BDD}">
      <dsp:nvSpPr>
        <dsp:cNvPr id="0" name=""/>
        <dsp:cNvSpPr/>
      </dsp:nvSpPr>
      <dsp:spPr>
        <a:xfrm>
          <a:off x="2445521" y="610104"/>
          <a:ext cx="4864044" cy="4864044"/>
        </a:xfrm>
        <a:custGeom>
          <a:avLst/>
          <a:gdLst/>
          <a:ahLst/>
          <a:cxnLst/>
          <a:rect l="0" t="0" r="0" b="0"/>
          <a:pathLst>
            <a:path>
              <a:moveTo>
                <a:pt x="258149" y="3522438"/>
              </a:moveTo>
              <a:arcTo wR="2432022" hR="2432022" stAng="9201697" swAng="1360447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5A776-EDD9-F448-B171-2975EF0122E0}">
      <dsp:nvSpPr>
        <dsp:cNvPr id="0" name=""/>
        <dsp:cNvSpPr/>
      </dsp:nvSpPr>
      <dsp:spPr>
        <a:xfrm>
          <a:off x="1628579" y="1682207"/>
          <a:ext cx="1871948" cy="1216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Rediscovery &amp; Reuse</a:t>
          </a:r>
        </a:p>
      </dsp:txBody>
      <dsp:txXfrm>
        <a:off x="1687977" y="1741605"/>
        <a:ext cx="1753152" cy="1097970"/>
      </dsp:txXfrm>
    </dsp:sp>
    <dsp:sp modelId="{1371BFB8-7242-5149-83C9-0E4FD1599C9A}">
      <dsp:nvSpPr>
        <dsp:cNvPr id="0" name=""/>
        <dsp:cNvSpPr/>
      </dsp:nvSpPr>
      <dsp:spPr>
        <a:xfrm>
          <a:off x="2430269" y="632448"/>
          <a:ext cx="4864044" cy="4864044"/>
        </a:xfrm>
        <a:custGeom>
          <a:avLst/>
          <a:gdLst/>
          <a:ahLst/>
          <a:cxnLst/>
          <a:rect l="0" t="0" r="0" b="0"/>
          <a:pathLst>
            <a:path>
              <a:moveTo>
                <a:pt x="563853" y="874884"/>
              </a:moveTo>
              <a:arcTo wR="2432022" hR="2432022" stAng="13188694" swAng="945126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C7E2-EC29-F944-8C70-203663718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25666-4081-AD4A-A9EE-D44EAADFC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C6384-EFA3-654A-82B7-88EA7BBE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1BC2-FF78-9F40-9A1E-6A6CC5DB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E76DF-3E4E-8143-BFA2-05E7AB48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0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8819-6560-1C49-BA64-F7228778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710B7-3D17-CB4F-AD96-02E9E1E61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C12A-9257-EE48-89D4-A9F592A7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489F-33EB-A348-AF0A-8916C66F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E99F-FE53-5E44-97BA-63E21F6F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D56B4-A2E4-DD4F-9A9D-99500D0B9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F3A8D-4590-654E-AB3F-60EE5C1D0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8311-914D-174A-92ED-C58D615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19021-91C5-9B4C-84D3-FFEB6C27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1508-6077-2C45-BD31-A9199121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3D83-DF13-3C4B-957A-23E6F049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9C02-61F6-7045-B0E5-E990F0C7D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4D9D-A984-174B-8963-16EC2F3E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C43E7-356C-5B41-AA02-CB0496CC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AED-61B8-8648-B8F4-BD3EE497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0A88-72C1-AE47-AB4E-3BFA342D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46F41-9A70-C547-BFCE-E63DBB36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2F1CE-6AA9-E644-A12D-349F0ED4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6A74-F194-DB42-BFB4-896310B1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AF1C-21BF-704E-80D0-FB253CCD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E60B-DF0D-464C-A29B-3075A2CA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42C1-6C37-2244-96B1-6CE5105F0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595C7-1A2A-8B49-A63D-94C40C3B9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E0A15-66FE-F24B-9AB8-A1260BC2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66475-E688-D945-8BFE-3AD1B0F0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D9FAF-42B2-6F42-AD33-C6EED035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6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8312-E888-5F4F-90D3-070EBD55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CC86-7EEC-EA43-9D26-6EC2A824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3B0E6-04A7-A044-B8DD-0BC83EAF2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9B970-3965-184C-B58C-472D17E34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ABDBE-E78A-7E48-A329-DA4212340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CBE27-CFB8-5C4C-BAA5-1870DBAD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2CCA7-F1F4-2D4B-9770-F33246B2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85B0F-3044-DD47-8B8A-D7D5F418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2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1100-07E0-C144-9E96-EEC7F413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1E780-82B8-5F44-84D3-D37813BE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EB69A-5952-B644-A1FC-21F08760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78EE2-6DCF-DD42-81CB-9C809BD3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2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2ECED-10A1-C343-BE7B-2010698B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94E31-E620-0F44-801B-6004307F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769CC-833B-5A4A-96B1-48ABB0CB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2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5EF2-87B7-4445-B54C-09E5D9B3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37442-CD1D-7142-9BCF-ACD60FEE7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9CA00-781D-A745-9CDE-F74AFF77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01AF8-721C-6844-BAE9-63F83D77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84AB-884C-A940-A427-2AB76221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23143-BCBA-A846-9159-9FADB757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CA49-8D3E-7D4F-A73F-78384E9D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B852F-19B0-CB41-BE67-4314DA7F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07FE9-D75C-7D48-9B72-A1C9E64DB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F5F6C-7D1F-9A45-964F-74278A1A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B6-692F-4D42-8CC9-49ABCB0182DD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6E217-7824-D848-AD61-1204D6A0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30B46-01DB-9C4E-90E8-3E236B34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219E8-9E05-6E4E-9918-55ABD2AB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7159C-579E-A345-A418-F6EBE40E7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6285-469A-2E4A-87D3-0B567622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C6B6-692F-4D42-8CC9-49ABCB0182DD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A8306-1FFB-3444-AB5D-91D1473E5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84B1-7BE5-0D47-B38B-367BA5DA3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DF13-E5FB-8B41-B449-58092970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5BBD2CD-6637-BB47-911F-655D017BC6F4}"/>
              </a:ext>
            </a:extLst>
          </p:cNvPr>
          <p:cNvGraphicFramePr/>
          <p:nvPr/>
        </p:nvGraphicFramePr>
        <p:xfrm>
          <a:off x="1489614" y="940837"/>
          <a:ext cx="9755088" cy="5700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B2227E-541E-3F4D-9290-FFC3A345325F}"/>
              </a:ext>
            </a:extLst>
          </p:cNvPr>
          <p:cNvSpPr/>
          <p:nvPr/>
        </p:nvSpPr>
        <p:spPr>
          <a:xfrm>
            <a:off x="1886437" y="1"/>
            <a:ext cx="8798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002060"/>
                </a:solidFill>
              </a:rPr>
              <a:t>Contemporary “Research Data Life-Cycle”</a:t>
            </a:r>
          </a:p>
        </p:txBody>
      </p:sp>
    </p:spTree>
    <p:extLst>
      <p:ext uri="{BB962C8B-B14F-4D97-AF65-F5344CB8AC3E}">
        <p14:creationId xmlns:p14="http://schemas.microsoft.com/office/powerpoint/2010/main" val="352313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FEFD76D4-F0DB-FE47-A972-DD2D406D2ACF}"/>
              </a:ext>
            </a:extLst>
          </p:cNvPr>
          <p:cNvSpPr/>
          <p:nvPr/>
        </p:nvSpPr>
        <p:spPr>
          <a:xfrm>
            <a:off x="5163172" y="957384"/>
            <a:ext cx="2170710" cy="1216766"/>
          </a:xfrm>
          <a:custGeom>
            <a:avLst/>
            <a:gdLst>
              <a:gd name="connsiteX0" fmla="*/ 0 w 2170710"/>
              <a:gd name="connsiteY0" fmla="*/ 202798 h 1216766"/>
              <a:gd name="connsiteX1" fmla="*/ 202798 w 2170710"/>
              <a:gd name="connsiteY1" fmla="*/ 0 h 1216766"/>
              <a:gd name="connsiteX2" fmla="*/ 1967912 w 2170710"/>
              <a:gd name="connsiteY2" fmla="*/ 0 h 1216766"/>
              <a:gd name="connsiteX3" fmla="*/ 2170710 w 2170710"/>
              <a:gd name="connsiteY3" fmla="*/ 202798 h 1216766"/>
              <a:gd name="connsiteX4" fmla="*/ 2170710 w 2170710"/>
              <a:gd name="connsiteY4" fmla="*/ 1013968 h 1216766"/>
              <a:gd name="connsiteX5" fmla="*/ 1967912 w 2170710"/>
              <a:gd name="connsiteY5" fmla="*/ 1216766 h 1216766"/>
              <a:gd name="connsiteX6" fmla="*/ 202798 w 2170710"/>
              <a:gd name="connsiteY6" fmla="*/ 1216766 h 1216766"/>
              <a:gd name="connsiteX7" fmla="*/ 0 w 2170710"/>
              <a:gd name="connsiteY7" fmla="*/ 1013968 h 1216766"/>
              <a:gd name="connsiteX8" fmla="*/ 0 w 2170710"/>
              <a:gd name="connsiteY8" fmla="*/ 202798 h 121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0710" h="1216766">
                <a:moveTo>
                  <a:pt x="0" y="202798"/>
                </a:moveTo>
                <a:cubicBezTo>
                  <a:pt x="0" y="90796"/>
                  <a:pt x="90796" y="0"/>
                  <a:pt x="202798" y="0"/>
                </a:cubicBezTo>
                <a:lnTo>
                  <a:pt x="1967912" y="0"/>
                </a:lnTo>
                <a:cubicBezTo>
                  <a:pt x="2079914" y="0"/>
                  <a:pt x="2170710" y="90796"/>
                  <a:pt x="2170710" y="202798"/>
                </a:cubicBezTo>
                <a:lnTo>
                  <a:pt x="2170710" y="1013968"/>
                </a:lnTo>
                <a:cubicBezTo>
                  <a:pt x="2170710" y="1125970"/>
                  <a:pt x="2079914" y="1216766"/>
                  <a:pt x="1967912" y="1216766"/>
                </a:cubicBezTo>
                <a:lnTo>
                  <a:pt x="202798" y="1216766"/>
                </a:lnTo>
                <a:cubicBezTo>
                  <a:pt x="90796" y="1216766"/>
                  <a:pt x="0" y="1125970"/>
                  <a:pt x="0" y="1013968"/>
                </a:cubicBezTo>
                <a:lnTo>
                  <a:pt x="0" y="2027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58" tIns="120358" rIns="120358" bIns="1203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Project Planning 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i="1" kern="1200" dirty="0"/>
              <a:t>includes plans for data management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4607564-1E4A-AE42-9695-DAD716607C15}"/>
              </a:ext>
            </a:extLst>
          </p:cNvPr>
          <p:cNvSpPr/>
          <p:nvPr/>
        </p:nvSpPr>
        <p:spPr>
          <a:xfrm>
            <a:off x="3947650" y="1569314"/>
            <a:ext cx="4864044" cy="48640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629257" y="315099"/>
                </a:moveTo>
                <a:arcTo wR="2432022" hR="2432022" stAng="17969432" swAng="1175859"/>
              </a:path>
            </a:pathLst>
          </a:cu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9E73AF0-6456-3040-B71A-8BE9F73B1421}"/>
              </a:ext>
            </a:extLst>
          </p:cNvPr>
          <p:cNvSpPr/>
          <p:nvPr/>
        </p:nvSpPr>
        <p:spPr>
          <a:xfrm>
            <a:off x="7744174" y="2623044"/>
            <a:ext cx="1871948" cy="1216766"/>
          </a:xfrm>
          <a:custGeom>
            <a:avLst/>
            <a:gdLst>
              <a:gd name="connsiteX0" fmla="*/ 0 w 1871948"/>
              <a:gd name="connsiteY0" fmla="*/ 202798 h 1216766"/>
              <a:gd name="connsiteX1" fmla="*/ 202798 w 1871948"/>
              <a:gd name="connsiteY1" fmla="*/ 0 h 1216766"/>
              <a:gd name="connsiteX2" fmla="*/ 1669150 w 1871948"/>
              <a:gd name="connsiteY2" fmla="*/ 0 h 1216766"/>
              <a:gd name="connsiteX3" fmla="*/ 1871948 w 1871948"/>
              <a:gd name="connsiteY3" fmla="*/ 202798 h 1216766"/>
              <a:gd name="connsiteX4" fmla="*/ 1871948 w 1871948"/>
              <a:gd name="connsiteY4" fmla="*/ 1013968 h 1216766"/>
              <a:gd name="connsiteX5" fmla="*/ 1669150 w 1871948"/>
              <a:gd name="connsiteY5" fmla="*/ 1216766 h 1216766"/>
              <a:gd name="connsiteX6" fmla="*/ 202798 w 1871948"/>
              <a:gd name="connsiteY6" fmla="*/ 1216766 h 1216766"/>
              <a:gd name="connsiteX7" fmla="*/ 0 w 1871948"/>
              <a:gd name="connsiteY7" fmla="*/ 1013968 h 1216766"/>
              <a:gd name="connsiteX8" fmla="*/ 0 w 1871948"/>
              <a:gd name="connsiteY8" fmla="*/ 202798 h 121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1948" h="1216766">
                <a:moveTo>
                  <a:pt x="0" y="202798"/>
                </a:moveTo>
                <a:cubicBezTo>
                  <a:pt x="0" y="90796"/>
                  <a:pt x="90796" y="0"/>
                  <a:pt x="202798" y="0"/>
                </a:cubicBezTo>
                <a:lnTo>
                  <a:pt x="1669150" y="0"/>
                </a:lnTo>
                <a:cubicBezTo>
                  <a:pt x="1781152" y="0"/>
                  <a:pt x="1871948" y="90796"/>
                  <a:pt x="1871948" y="202798"/>
                </a:cubicBezTo>
                <a:lnTo>
                  <a:pt x="1871948" y="1013968"/>
                </a:lnTo>
                <a:cubicBezTo>
                  <a:pt x="1871948" y="1125970"/>
                  <a:pt x="1781152" y="1216766"/>
                  <a:pt x="1669150" y="1216766"/>
                </a:cubicBezTo>
                <a:lnTo>
                  <a:pt x="202798" y="1216766"/>
                </a:lnTo>
                <a:cubicBezTo>
                  <a:pt x="90796" y="1216766"/>
                  <a:pt x="0" y="1125970"/>
                  <a:pt x="0" y="1013968"/>
                </a:cubicBezTo>
                <a:lnTo>
                  <a:pt x="0" y="2027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58" tIns="120358" rIns="120358" bIns="1203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Data Collection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311E499-F8DE-2D4C-B162-7AD974330363}"/>
              </a:ext>
            </a:extLst>
          </p:cNvPr>
          <p:cNvSpPr/>
          <p:nvPr/>
        </p:nvSpPr>
        <p:spPr>
          <a:xfrm>
            <a:off x="3935135" y="1550941"/>
            <a:ext cx="4864044" cy="48640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858225" y="2600157"/>
                </a:moveTo>
                <a:arcTo wR="2432022" hR="2432022" stAng="21837855" swAng="1360447"/>
              </a:path>
            </a:pathLst>
          </a:cu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35BB51D-D7C2-A543-80B2-FDD302A31DEC}"/>
              </a:ext>
            </a:extLst>
          </p:cNvPr>
          <p:cNvSpPr/>
          <p:nvPr/>
        </p:nvSpPr>
        <p:spPr>
          <a:xfrm>
            <a:off x="6860690" y="5342127"/>
            <a:ext cx="1871948" cy="1216766"/>
          </a:xfrm>
          <a:custGeom>
            <a:avLst/>
            <a:gdLst>
              <a:gd name="connsiteX0" fmla="*/ 0 w 1871948"/>
              <a:gd name="connsiteY0" fmla="*/ 202798 h 1216766"/>
              <a:gd name="connsiteX1" fmla="*/ 202798 w 1871948"/>
              <a:gd name="connsiteY1" fmla="*/ 0 h 1216766"/>
              <a:gd name="connsiteX2" fmla="*/ 1669150 w 1871948"/>
              <a:gd name="connsiteY2" fmla="*/ 0 h 1216766"/>
              <a:gd name="connsiteX3" fmla="*/ 1871948 w 1871948"/>
              <a:gd name="connsiteY3" fmla="*/ 202798 h 1216766"/>
              <a:gd name="connsiteX4" fmla="*/ 1871948 w 1871948"/>
              <a:gd name="connsiteY4" fmla="*/ 1013968 h 1216766"/>
              <a:gd name="connsiteX5" fmla="*/ 1669150 w 1871948"/>
              <a:gd name="connsiteY5" fmla="*/ 1216766 h 1216766"/>
              <a:gd name="connsiteX6" fmla="*/ 202798 w 1871948"/>
              <a:gd name="connsiteY6" fmla="*/ 1216766 h 1216766"/>
              <a:gd name="connsiteX7" fmla="*/ 0 w 1871948"/>
              <a:gd name="connsiteY7" fmla="*/ 1013968 h 1216766"/>
              <a:gd name="connsiteX8" fmla="*/ 0 w 1871948"/>
              <a:gd name="connsiteY8" fmla="*/ 202798 h 121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1948" h="1216766">
                <a:moveTo>
                  <a:pt x="0" y="202798"/>
                </a:moveTo>
                <a:cubicBezTo>
                  <a:pt x="0" y="90796"/>
                  <a:pt x="90796" y="0"/>
                  <a:pt x="202798" y="0"/>
                </a:cubicBezTo>
                <a:lnTo>
                  <a:pt x="1669150" y="0"/>
                </a:lnTo>
                <a:cubicBezTo>
                  <a:pt x="1781152" y="0"/>
                  <a:pt x="1871948" y="90796"/>
                  <a:pt x="1871948" y="202798"/>
                </a:cubicBezTo>
                <a:lnTo>
                  <a:pt x="1871948" y="1013968"/>
                </a:lnTo>
                <a:cubicBezTo>
                  <a:pt x="1871948" y="1125970"/>
                  <a:pt x="1781152" y="1216766"/>
                  <a:pt x="1669150" y="1216766"/>
                </a:cubicBezTo>
                <a:lnTo>
                  <a:pt x="202798" y="1216766"/>
                </a:lnTo>
                <a:cubicBezTo>
                  <a:pt x="90796" y="1216766"/>
                  <a:pt x="0" y="1125970"/>
                  <a:pt x="0" y="1013968"/>
                </a:cubicBezTo>
                <a:lnTo>
                  <a:pt x="0" y="2027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58" tIns="120358" rIns="120358" bIns="1203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Data Analysis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58B22C5-A321-7E40-8E0A-C9FD1B376D7B}"/>
              </a:ext>
            </a:extLst>
          </p:cNvPr>
          <p:cNvSpPr/>
          <p:nvPr/>
        </p:nvSpPr>
        <p:spPr>
          <a:xfrm>
            <a:off x="3935135" y="1550941"/>
            <a:ext cx="4864044" cy="48640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730836" y="4845617"/>
                </a:moveTo>
                <a:arcTo wR="2432022" hR="2432022" stAng="4976546" swAng="846909"/>
              </a:path>
            </a:pathLst>
          </a:cu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236EDBF-4294-7448-90A2-EB3C2B7B5554}"/>
              </a:ext>
            </a:extLst>
          </p:cNvPr>
          <p:cNvSpPr/>
          <p:nvPr/>
        </p:nvSpPr>
        <p:spPr>
          <a:xfrm>
            <a:off x="4001677" y="5342127"/>
            <a:ext cx="1871948" cy="1216766"/>
          </a:xfrm>
          <a:custGeom>
            <a:avLst/>
            <a:gdLst>
              <a:gd name="connsiteX0" fmla="*/ 0 w 1871948"/>
              <a:gd name="connsiteY0" fmla="*/ 202798 h 1216766"/>
              <a:gd name="connsiteX1" fmla="*/ 202798 w 1871948"/>
              <a:gd name="connsiteY1" fmla="*/ 0 h 1216766"/>
              <a:gd name="connsiteX2" fmla="*/ 1669150 w 1871948"/>
              <a:gd name="connsiteY2" fmla="*/ 0 h 1216766"/>
              <a:gd name="connsiteX3" fmla="*/ 1871948 w 1871948"/>
              <a:gd name="connsiteY3" fmla="*/ 202798 h 1216766"/>
              <a:gd name="connsiteX4" fmla="*/ 1871948 w 1871948"/>
              <a:gd name="connsiteY4" fmla="*/ 1013968 h 1216766"/>
              <a:gd name="connsiteX5" fmla="*/ 1669150 w 1871948"/>
              <a:gd name="connsiteY5" fmla="*/ 1216766 h 1216766"/>
              <a:gd name="connsiteX6" fmla="*/ 202798 w 1871948"/>
              <a:gd name="connsiteY6" fmla="*/ 1216766 h 1216766"/>
              <a:gd name="connsiteX7" fmla="*/ 0 w 1871948"/>
              <a:gd name="connsiteY7" fmla="*/ 1013968 h 1216766"/>
              <a:gd name="connsiteX8" fmla="*/ 0 w 1871948"/>
              <a:gd name="connsiteY8" fmla="*/ 202798 h 121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1948" h="1216766">
                <a:moveTo>
                  <a:pt x="0" y="202798"/>
                </a:moveTo>
                <a:cubicBezTo>
                  <a:pt x="0" y="90796"/>
                  <a:pt x="90796" y="0"/>
                  <a:pt x="202798" y="0"/>
                </a:cubicBezTo>
                <a:lnTo>
                  <a:pt x="1669150" y="0"/>
                </a:lnTo>
                <a:cubicBezTo>
                  <a:pt x="1781152" y="0"/>
                  <a:pt x="1871948" y="90796"/>
                  <a:pt x="1871948" y="202798"/>
                </a:cubicBezTo>
                <a:lnTo>
                  <a:pt x="1871948" y="1013968"/>
                </a:lnTo>
                <a:cubicBezTo>
                  <a:pt x="1871948" y="1125970"/>
                  <a:pt x="1781152" y="1216766"/>
                  <a:pt x="1669150" y="1216766"/>
                </a:cubicBezTo>
                <a:lnTo>
                  <a:pt x="202798" y="1216766"/>
                </a:lnTo>
                <a:cubicBezTo>
                  <a:pt x="90796" y="1216766"/>
                  <a:pt x="0" y="1125970"/>
                  <a:pt x="0" y="1013968"/>
                </a:cubicBezTo>
                <a:lnTo>
                  <a:pt x="0" y="2027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58" tIns="120358" rIns="120358" bIns="1203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Publication 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&amp; Data Archiving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D825C4C-9258-7D4D-AC04-31E3BB04AF59}"/>
              </a:ext>
            </a:extLst>
          </p:cNvPr>
          <p:cNvSpPr/>
          <p:nvPr/>
        </p:nvSpPr>
        <p:spPr>
          <a:xfrm>
            <a:off x="3935135" y="1550941"/>
            <a:ext cx="4864044" cy="48640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58149" y="3522438"/>
                </a:moveTo>
                <a:arcTo wR="2432022" hR="2432022" stAng="9201697" swAng="1360447"/>
              </a:path>
            </a:pathLst>
          </a:cu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9114484-5D7B-EC44-8D5A-C76FDEC60238}"/>
              </a:ext>
            </a:extLst>
          </p:cNvPr>
          <p:cNvSpPr/>
          <p:nvPr/>
        </p:nvSpPr>
        <p:spPr>
          <a:xfrm>
            <a:off x="3118193" y="2623044"/>
            <a:ext cx="1871948" cy="1216766"/>
          </a:xfrm>
          <a:custGeom>
            <a:avLst/>
            <a:gdLst>
              <a:gd name="connsiteX0" fmla="*/ 0 w 1871948"/>
              <a:gd name="connsiteY0" fmla="*/ 202798 h 1216766"/>
              <a:gd name="connsiteX1" fmla="*/ 202798 w 1871948"/>
              <a:gd name="connsiteY1" fmla="*/ 0 h 1216766"/>
              <a:gd name="connsiteX2" fmla="*/ 1669150 w 1871948"/>
              <a:gd name="connsiteY2" fmla="*/ 0 h 1216766"/>
              <a:gd name="connsiteX3" fmla="*/ 1871948 w 1871948"/>
              <a:gd name="connsiteY3" fmla="*/ 202798 h 1216766"/>
              <a:gd name="connsiteX4" fmla="*/ 1871948 w 1871948"/>
              <a:gd name="connsiteY4" fmla="*/ 1013968 h 1216766"/>
              <a:gd name="connsiteX5" fmla="*/ 1669150 w 1871948"/>
              <a:gd name="connsiteY5" fmla="*/ 1216766 h 1216766"/>
              <a:gd name="connsiteX6" fmla="*/ 202798 w 1871948"/>
              <a:gd name="connsiteY6" fmla="*/ 1216766 h 1216766"/>
              <a:gd name="connsiteX7" fmla="*/ 0 w 1871948"/>
              <a:gd name="connsiteY7" fmla="*/ 1013968 h 1216766"/>
              <a:gd name="connsiteX8" fmla="*/ 0 w 1871948"/>
              <a:gd name="connsiteY8" fmla="*/ 202798 h 121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1948" h="1216766">
                <a:moveTo>
                  <a:pt x="0" y="202798"/>
                </a:moveTo>
                <a:cubicBezTo>
                  <a:pt x="0" y="90796"/>
                  <a:pt x="90796" y="0"/>
                  <a:pt x="202798" y="0"/>
                </a:cubicBezTo>
                <a:lnTo>
                  <a:pt x="1669150" y="0"/>
                </a:lnTo>
                <a:cubicBezTo>
                  <a:pt x="1781152" y="0"/>
                  <a:pt x="1871948" y="90796"/>
                  <a:pt x="1871948" y="202798"/>
                </a:cubicBezTo>
                <a:lnTo>
                  <a:pt x="1871948" y="1013968"/>
                </a:lnTo>
                <a:cubicBezTo>
                  <a:pt x="1871948" y="1125970"/>
                  <a:pt x="1781152" y="1216766"/>
                  <a:pt x="1669150" y="1216766"/>
                </a:cubicBezTo>
                <a:lnTo>
                  <a:pt x="202798" y="1216766"/>
                </a:lnTo>
                <a:cubicBezTo>
                  <a:pt x="90796" y="1216766"/>
                  <a:pt x="0" y="1125970"/>
                  <a:pt x="0" y="1013968"/>
                </a:cubicBezTo>
                <a:lnTo>
                  <a:pt x="0" y="2027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58" tIns="120358" rIns="120358" bIns="1203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Data Rediscovery &amp; Reuse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C119E05-B249-6B42-864F-580774ABB339}"/>
              </a:ext>
            </a:extLst>
          </p:cNvPr>
          <p:cNvSpPr/>
          <p:nvPr/>
        </p:nvSpPr>
        <p:spPr>
          <a:xfrm>
            <a:off x="3919883" y="1573285"/>
            <a:ext cx="4864044" cy="48640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3853" y="874884"/>
                </a:moveTo>
                <a:arcTo wR="2432022" hR="2432022" stAng="13188694" swAng="945126"/>
              </a:path>
            </a:pathLst>
          </a:cu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2227E-541E-3F4D-9290-FFC3A345325F}"/>
              </a:ext>
            </a:extLst>
          </p:cNvPr>
          <p:cNvSpPr/>
          <p:nvPr/>
        </p:nvSpPr>
        <p:spPr>
          <a:xfrm>
            <a:off x="1886437" y="1"/>
            <a:ext cx="8798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002060"/>
                </a:solidFill>
              </a:rPr>
              <a:t>Contemporary “Research Data Life-Cycle”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95DE97C8-F3AB-9F4F-93F1-58FDE5A53921}"/>
              </a:ext>
            </a:extLst>
          </p:cNvPr>
          <p:cNvSpPr/>
          <p:nvPr/>
        </p:nvSpPr>
        <p:spPr>
          <a:xfrm>
            <a:off x="6182827" y="2266121"/>
            <a:ext cx="205409" cy="13716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0022253C-17FC-CF41-B827-45DFA47C6EC6}"/>
              </a:ext>
            </a:extLst>
          </p:cNvPr>
          <p:cNvSpPr/>
          <p:nvPr/>
        </p:nvSpPr>
        <p:spPr>
          <a:xfrm rot="12659550">
            <a:off x="5748550" y="3477426"/>
            <a:ext cx="225289" cy="172795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E1BBA-B5B6-7047-BC6F-4C8E9756E3D6}"/>
              </a:ext>
            </a:extLst>
          </p:cNvPr>
          <p:cNvSpPr txBox="1"/>
          <p:nvPr/>
        </p:nvSpPr>
        <p:spPr>
          <a:xfrm>
            <a:off x="4239737" y="5013836"/>
            <a:ext cx="15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55936-BDB4-9A4B-A3B6-624909B2BEF7}"/>
              </a:ext>
            </a:extLst>
          </p:cNvPr>
          <p:cNvSpPr txBox="1"/>
          <p:nvPr/>
        </p:nvSpPr>
        <p:spPr>
          <a:xfrm>
            <a:off x="5964166" y="2212751"/>
            <a:ext cx="15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58F101-109F-2C46-A0DB-1182A80F11EB}"/>
              </a:ext>
            </a:extLst>
          </p:cNvPr>
          <p:cNvSpPr txBox="1"/>
          <p:nvPr/>
        </p:nvSpPr>
        <p:spPr>
          <a:xfrm>
            <a:off x="5852893" y="5506251"/>
            <a:ext cx="993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0DC331-1E97-B34A-9B18-B6AD619DB988}"/>
              </a:ext>
            </a:extLst>
          </p:cNvPr>
          <p:cNvSpPr txBox="1"/>
          <p:nvPr/>
        </p:nvSpPr>
        <p:spPr>
          <a:xfrm>
            <a:off x="7845548" y="1369674"/>
            <a:ext cx="993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439F7-C61C-1C4E-B0DF-9B27E5F22758}"/>
              </a:ext>
            </a:extLst>
          </p:cNvPr>
          <p:cNvSpPr txBox="1"/>
          <p:nvPr/>
        </p:nvSpPr>
        <p:spPr>
          <a:xfrm>
            <a:off x="1959477" y="2834882"/>
            <a:ext cx="993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37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9" grpId="0" animBg="1"/>
      <p:bldP spid="4" grpId="0" animBg="1"/>
      <p:bldP spid="6" grpId="0" animBg="1"/>
      <p:bldP spid="7" grpId="0"/>
      <p:bldP spid="26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0E9F738-E679-8E4E-A5E9-DCF9551C98E7}"/>
              </a:ext>
            </a:extLst>
          </p:cNvPr>
          <p:cNvSpPr/>
          <p:nvPr/>
        </p:nvSpPr>
        <p:spPr>
          <a:xfrm>
            <a:off x="2569059" y="2820617"/>
            <a:ext cx="2170710" cy="1216766"/>
          </a:xfrm>
          <a:custGeom>
            <a:avLst/>
            <a:gdLst>
              <a:gd name="connsiteX0" fmla="*/ 0 w 2170710"/>
              <a:gd name="connsiteY0" fmla="*/ 202798 h 1216766"/>
              <a:gd name="connsiteX1" fmla="*/ 202798 w 2170710"/>
              <a:gd name="connsiteY1" fmla="*/ 0 h 1216766"/>
              <a:gd name="connsiteX2" fmla="*/ 1967912 w 2170710"/>
              <a:gd name="connsiteY2" fmla="*/ 0 h 1216766"/>
              <a:gd name="connsiteX3" fmla="*/ 2170710 w 2170710"/>
              <a:gd name="connsiteY3" fmla="*/ 202798 h 1216766"/>
              <a:gd name="connsiteX4" fmla="*/ 2170710 w 2170710"/>
              <a:gd name="connsiteY4" fmla="*/ 1013968 h 1216766"/>
              <a:gd name="connsiteX5" fmla="*/ 1967912 w 2170710"/>
              <a:gd name="connsiteY5" fmla="*/ 1216766 h 1216766"/>
              <a:gd name="connsiteX6" fmla="*/ 202798 w 2170710"/>
              <a:gd name="connsiteY6" fmla="*/ 1216766 h 1216766"/>
              <a:gd name="connsiteX7" fmla="*/ 0 w 2170710"/>
              <a:gd name="connsiteY7" fmla="*/ 1013968 h 1216766"/>
              <a:gd name="connsiteX8" fmla="*/ 0 w 2170710"/>
              <a:gd name="connsiteY8" fmla="*/ 202798 h 121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0710" h="1216766">
                <a:moveTo>
                  <a:pt x="0" y="202798"/>
                </a:moveTo>
                <a:cubicBezTo>
                  <a:pt x="0" y="90796"/>
                  <a:pt x="90796" y="0"/>
                  <a:pt x="202798" y="0"/>
                </a:cubicBezTo>
                <a:lnTo>
                  <a:pt x="1967912" y="0"/>
                </a:lnTo>
                <a:cubicBezTo>
                  <a:pt x="2079914" y="0"/>
                  <a:pt x="2170710" y="90796"/>
                  <a:pt x="2170710" y="202798"/>
                </a:cubicBezTo>
                <a:lnTo>
                  <a:pt x="2170710" y="1013968"/>
                </a:lnTo>
                <a:cubicBezTo>
                  <a:pt x="2170710" y="1125970"/>
                  <a:pt x="2079914" y="1216766"/>
                  <a:pt x="1967912" y="1216766"/>
                </a:cubicBezTo>
                <a:lnTo>
                  <a:pt x="202798" y="1216766"/>
                </a:lnTo>
                <a:cubicBezTo>
                  <a:pt x="90796" y="1216766"/>
                  <a:pt x="0" y="1125970"/>
                  <a:pt x="0" y="1013968"/>
                </a:cubicBezTo>
                <a:lnTo>
                  <a:pt x="0" y="2027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58" tIns="120358" rIns="120358" bIns="1203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Project Planning 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i="1" kern="1200" dirty="0"/>
              <a:t>includes plans for data management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D53C750-1437-274F-B7E8-80D7AC00D5FE}"/>
              </a:ext>
            </a:extLst>
          </p:cNvPr>
          <p:cNvSpPr/>
          <p:nvPr/>
        </p:nvSpPr>
        <p:spPr>
          <a:xfrm>
            <a:off x="7703986" y="2820617"/>
            <a:ext cx="1871948" cy="1216766"/>
          </a:xfrm>
          <a:custGeom>
            <a:avLst/>
            <a:gdLst>
              <a:gd name="connsiteX0" fmla="*/ 0 w 1871948"/>
              <a:gd name="connsiteY0" fmla="*/ 202798 h 1216766"/>
              <a:gd name="connsiteX1" fmla="*/ 202798 w 1871948"/>
              <a:gd name="connsiteY1" fmla="*/ 0 h 1216766"/>
              <a:gd name="connsiteX2" fmla="*/ 1669150 w 1871948"/>
              <a:gd name="connsiteY2" fmla="*/ 0 h 1216766"/>
              <a:gd name="connsiteX3" fmla="*/ 1871948 w 1871948"/>
              <a:gd name="connsiteY3" fmla="*/ 202798 h 1216766"/>
              <a:gd name="connsiteX4" fmla="*/ 1871948 w 1871948"/>
              <a:gd name="connsiteY4" fmla="*/ 1013968 h 1216766"/>
              <a:gd name="connsiteX5" fmla="*/ 1669150 w 1871948"/>
              <a:gd name="connsiteY5" fmla="*/ 1216766 h 1216766"/>
              <a:gd name="connsiteX6" fmla="*/ 202798 w 1871948"/>
              <a:gd name="connsiteY6" fmla="*/ 1216766 h 1216766"/>
              <a:gd name="connsiteX7" fmla="*/ 0 w 1871948"/>
              <a:gd name="connsiteY7" fmla="*/ 1013968 h 1216766"/>
              <a:gd name="connsiteX8" fmla="*/ 0 w 1871948"/>
              <a:gd name="connsiteY8" fmla="*/ 202798 h 121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1948" h="1216766">
                <a:moveTo>
                  <a:pt x="0" y="202798"/>
                </a:moveTo>
                <a:cubicBezTo>
                  <a:pt x="0" y="90796"/>
                  <a:pt x="90796" y="0"/>
                  <a:pt x="202798" y="0"/>
                </a:cubicBezTo>
                <a:lnTo>
                  <a:pt x="1669150" y="0"/>
                </a:lnTo>
                <a:cubicBezTo>
                  <a:pt x="1781152" y="0"/>
                  <a:pt x="1871948" y="90796"/>
                  <a:pt x="1871948" y="202798"/>
                </a:cubicBezTo>
                <a:lnTo>
                  <a:pt x="1871948" y="1013968"/>
                </a:lnTo>
                <a:cubicBezTo>
                  <a:pt x="1871948" y="1125970"/>
                  <a:pt x="1781152" y="1216766"/>
                  <a:pt x="1669150" y="1216766"/>
                </a:cubicBezTo>
                <a:lnTo>
                  <a:pt x="202798" y="1216766"/>
                </a:lnTo>
                <a:cubicBezTo>
                  <a:pt x="90796" y="1216766"/>
                  <a:pt x="0" y="1125970"/>
                  <a:pt x="0" y="1013968"/>
                </a:cubicBezTo>
                <a:lnTo>
                  <a:pt x="0" y="2027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58" tIns="120358" rIns="120358" bIns="1203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Publication 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&amp; Data Archiving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5C97D-3AAB-BE4D-B075-9E953805AAA0}"/>
              </a:ext>
            </a:extLst>
          </p:cNvPr>
          <p:cNvSpPr txBox="1"/>
          <p:nvPr/>
        </p:nvSpPr>
        <p:spPr>
          <a:xfrm>
            <a:off x="7889556" y="2212750"/>
            <a:ext cx="15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metadata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3C6D5-3D74-6C4D-8E19-BAADCC76CCB4}"/>
              </a:ext>
            </a:extLst>
          </p:cNvPr>
          <p:cNvSpPr txBox="1"/>
          <p:nvPr/>
        </p:nvSpPr>
        <p:spPr>
          <a:xfrm>
            <a:off x="2904010" y="2212750"/>
            <a:ext cx="15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DMP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3FC13C05-A596-4E4C-9AA1-C9CC35CA2B7C}"/>
              </a:ext>
            </a:extLst>
          </p:cNvPr>
          <p:cNvSpPr/>
          <p:nvPr/>
        </p:nvSpPr>
        <p:spPr>
          <a:xfrm>
            <a:off x="4204253" y="2273177"/>
            <a:ext cx="3667539" cy="24847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F00EE3-423B-B341-9797-7EBB90751C1B}"/>
              </a:ext>
            </a:extLst>
          </p:cNvPr>
          <p:cNvSpPr/>
          <p:nvPr/>
        </p:nvSpPr>
        <p:spPr>
          <a:xfrm>
            <a:off x="1696905" y="636106"/>
            <a:ext cx="8798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002060"/>
                </a:solidFill>
              </a:rPr>
              <a:t>‘Data Management Plans’ become ‘Metadata’</a:t>
            </a:r>
          </a:p>
        </p:txBody>
      </p:sp>
    </p:spTree>
    <p:extLst>
      <p:ext uri="{BB962C8B-B14F-4D97-AF65-F5344CB8AC3E}">
        <p14:creationId xmlns:p14="http://schemas.microsoft.com/office/powerpoint/2010/main" val="341478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F00EE3-423B-B341-9797-7EBB90751C1B}"/>
              </a:ext>
            </a:extLst>
          </p:cNvPr>
          <p:cNvSpPr/>
          <p:nvPr/>
        </p:nvSpPr>
        <p:spPr>
          <a:xfrm>
            <a:off x="1696904" y="636106"/>
            <a:ext cx="9504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002060"/>
                </a:solidFill>
              </a:rPr>
              <a:t>Data Management Plans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F84081-D630-9C49-AEA2-B3379EC9FBDD}"/>
              </a:ext>
            </a:extLst>
          </p:cNvPr>
          <p:cNvSpPr/>
          <p:nvPr/>
        </p:nvSpPr>
        <p:spPr>
          <a:xfrm>
            <a:off x="407506" y="2213257"/>
            <a:ext cx="58740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Formal document that lays out your plan for managing the data you will collect (or have collected).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Outlines what you will do with your data during and after you complete your research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Ensures your data is safe for the present and the future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EA518D-4021-764B-9A16-D5F435E2C321}"/>
              </a:ext>
            </a:extLst>
          </p:cNvPr>
          <p:cNvSpPr/>
          <p:nvPr/>
        </p:nvSpPr>
        <p:spPr>
          <a:xfrm>
            <a:off x="490052" y="5478765"/>
            <a:ext cx="5791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i="1" dirty="0">
                <a:solidFill>
                  <a:srgbClr val="002060"/>
                </a:solidFill>
              </a:rPr>
              <a:t>Does this sound familiar?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170E2-1480-4B42-B34A-3BC488E80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818" y="1806706"/>
            <a:ext cx="3860926" cy="213459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16139-13FD-F54F-9C33-1240DF4D2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427" y="4083770"/>
            <a:ext cx="3867317" cy="213812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3461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863CE7-3017-1242-A190-41CDD80A20AC}"/>
              </a:ext>
            </a:extLst>
          </p:cNvPr>
          <p:cNvSpPr/>
          <p:nvPr/>
        </p:nvSpPr>
        <p:spPr>
          <a:xfrm>
            <a:off x="602973" y="1479639"/>
            <a:ext cx="11045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Save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Less work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Increase research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You  may not have a choice. </a:t>
            </a:r>
            <a:endParaRPr lang="en-US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4819-4410-5D4B-8FE4-8908C33F16B8}"/>
              </a:ext>
            </a:extLst>
          </p:cNvPr>
          <p:cNvSpPr/>
          <p:nvPr/>
        </p:nvSpPr>
        <p:spPr>
          <a:xfrm>
            <a:off x="1269521" y="421864"/>
            <a:ext cx="9504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002060"/>
                </a:solidFill>
              </a:rPr>
              <a:t>Why do a DMP?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644A29-FBA2-3D4D-93AC-274DAF0AB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41" y="4518519"/>
            <a:ext cx="19177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H (@NIH) | Twitter">
            <a:extLst>
              <a:ext uri="{FF2B5EF4-FFF2-40B4-BE49-F238E27FC236}">
                <a16:creationId xmlns:a16="http://schemas.microsoft.com/office/drawing/2014/main" id="{B5875800-E566-EC43-9D0D-F0856F8C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41" y="4341961"/>
            <a:ext cx="2283515" cy="22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H Summer Programs for K-12 Educators and Faculty in HigherEd |  Coordinating Council for Women in History">
            <a:extLst>
              <a:ext uri="{FF2B5EF4-FFF2-40B4-BE49-F238E27FC236}">
                <a16:creationId xmlns:a16="http://schemas.microsoft.com/office/drawing/2014/main" id="{8E94AD0F-35EC-F04C-9E97-313C6AB20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858" y="4341961"/>
            <a:ext cx="2283515" cy="22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05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863CE7-3017-1242-A190-41CDD80A20AC}"/>
              </a:ext>
            </a:extLst>
          </p:cNvPr>
          <p:cNvSpPr/>
          <p:nvPr/>
        </p:nvSpPr>
        <p:spPr>
          <a:xfrm>
            <a:off x="602973" y="1479639"/>
            <a:ext cx="11045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Information about data &amp; data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Metadata content and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Policies for access, sharing and re-use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Long-term storage and data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Roles and responsibilities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Budget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4819-4410-5D4B-8FE4-8908C33F16B8}"/>
              </a:ext>
            </a:extLst>
          </p:cNvPr>
          <p:cNvSpPr/>
          <p:nvPr/>
        </p:nvSpPr>
        <p:spPr>
          <a:xfrm>
            <a:off x="1269521" y="421864"/>
            <a:ext cx="9504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002060"/>
                </a:solidFill>
              </a:rPr>
              <a:t>Components of a DMP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CD067-0E9B-134F-BC73-8307388A7467}"/>
              </a:ext>
            </a:extLst>
          </p:cNvPr>
          <p:cNvSpPr/>
          <p:nvPr/>
        </p:nvSpPr>
        <p:spPr>
          <a:xfrm>
            <a:off x="3230077" y="5607973"/>
            <a:ext cx="5791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i="1" dirty="0">
                <a:solidFill>
                  <a:srgbClr val="002060"/>
                </a:solidFill>
              </a:rPr>
              <a:t>Again: Does this sound familiar?</a:t>
            </a:r>
          </a:p>
        </p:txBody>
      </p:sp>
    </p:spTree>
    <p:extLst>
      <p:ext uri="{BB962C8B-B14F-4D97-AF65-F5344CB8AC3E}">
        <p14:creationId xmlns:p14="http://schemas.microsoft.com/office/powerpoint/2010/main" val="281853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211700-1F42-9140-A28C-79E01DAF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3" y="1345857"/>
            <a:ext cx="7173599" cy="30453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158AAA-3630-2045-9753-3EBEC6FE7510}"/>
              </a:ext>
            </a:extLst>
          </p:cNvPr>
          <p:cNvSpPr/>
          <p:nvPr/>
        </p:nvSpPr>
        <p:spPr>
          <a:xfrm>
            <a:off x="1269521" y="421864"/>
            <a:ext cx="9504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002060"/>
                </a:solidFill>
              </a:rPr>
              <a:t>Today….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A417D-B6C9-0B4D-8C0A-0C74F579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915" y="1345857"/>
            <a:ext cx="4327075" cy="3390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4C672E-F5A1-CF4C-9EC8-0474BBCC1950}"/>
              </a:ext>
            </a:extLst>
          </p:cNvPr>
          <p:cNvSpPr/>
          <p:nvPr/>
        </p:nvSpPr>
        <p:spPr>
          <a:xfrm>
            <a:off x="8450944" y="5219755"/>
            <a:ext cx="2323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Corbel" panose="020B0503020204020204" pitchFamily="34" charset="0"/>
              </a:rPr>
              <a:t>dmptool.org</a:t>
            </a:r>
            <a:endParaRPr lang="en-US" sz="3200" dirty="0">
              <a:latin typeface="Corbel" panose="020B05030202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EA3464-4884-8746-BD6A-9974029D8705}"/>
              </a:ext>
            </a:extLst>
          </p:cNvPr>
          <p:cNvSpPr/>
          <p:nvPr/>
        </p:nvSpPr>
        <p:spPr>
          <a:xfrm>
            <a:off x="769970" y="3493289"/>
            <a:ext cx="6230905" cy="897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192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Bruna, Emilio M.</dc:creator>
  <cp:lastModifiedBy>Bruna, Emilio M.</cp:lastModifiedBy>
  <cp:revision>5</cp:revision>
  <dcterms:created xsi:type="dcterms:W3CDTF">2021-03-05T13:50:47Z</dcterms:created>
  <dcterms:modified xsi:type="dcterms:W3CDTF">2022-02-25T17:39:44Z</dcterms:modified>
</cp:coreProperties>
</file>