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7"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25"/>
    <p:restoredTop sz="64075"/>
  </p:normalViewPr>
  <p:slideViewPr>
    <p:cSldViewPr snapToGrid="0" snapToObjects="1">
      <p:cViewPr varScale="1">
        <p:scale>
          <a:sx n="125" d="100"/>
          <a:sy n="125" d="100"/>
        </p:scale>
        <p:origin x="11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FEB-B1E9-D14D-88B3-DC1F17C9EB5F}" type="datetimeFigureOut">
              <a:rPr lang="en-US" smtClean="0"/>
              <a:t>1/21/21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C848E-E738-7246-896F-5A395F002169}" type="slidenum">
              <a:rPr lang="en-US" smtClean="0"/>
              <a:t>‹#›</a:t>
            </a:fld>
            <a:endParaRPr lang="en-US"/>
          </a:p>
        </p:txBody>
      </p:sp>
    </p:spTree>
    <p:extLst>
      <p:ext uri="{BB962C8B-B14F-4D97-AF65-F5344CB8AC3E}">
        <p14:creationId xmlns:p14="http://schemas.microsoft.com/office/powerpoint/2010/main" val="364466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C848E-E738-7246-896F-5A395F002169}" type="slidenum">
              <a:rPr lang="en-US" smtClean="0"/>
              <a:t>1</a:t>
            </a:fld>
            <a:endParaRPr lang="en-US"/>
          </a:p>
        </p:txBody>
      </p:sp>
    </p:spTree>
    <p:extLst>
      <p:ext uri="{BB962C8B-B14F-4D97-AF65-F5344CB8AC3E}">
        <p14:creationId xmlns:p14="http://schemas.microsoft.com/office/powerpoint/2010/main" val="120386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latin typeface="Corbel" panose="020B0503020204020204" pitchFamily="34" charset="0"/>
              </a:rPr>
              <a:t>For instance (compare 'data 1998' vs 'survey data' vs 'survey data 1998' vs 'small mammal survey data 1998'). You can use things like the an acronym for the project, abbreviation for the study, location where collected, the name of the investigator, the year or month when collected, the type of data type, etc.</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latin typeface="Corbel" panose="020B0503020204020204" pitchFamily="34" charset="0"/>
              </a:rPr>
              <a:t>Many database systems (like MS One Drive) have limits on file name length. Use a max of 25 characters, and aim for less than that.</a:t>
            </a:r>
          </a:p>
          <a:p>
            <a:endParaRPr lang="en-US" dirty="0"/>
          </a:p>
        </p:txBody>
      </p:sp>
      <p:sp>
        <p:nvSpPr>
          <p:cNvPr id="4" name="Slide Number Placeholder 3"/>
          <p:cNvSpPr>
            <a:spLocks noGrp="1"/>
          </p:cNvSpPr>
          <p:nvPr>
            <p:ph type="sldNum" sz="quarter" idx="5"/>
          </p:nvPr>
        </p:nvSpPr>
        <p:spPr/>
        <p:txBody>
          <a:bodyPr/>
          <a:lstStyle/>
          <a:p>
            <a:fld id="{77FC848E-E738-7246-896F-5A395F002169}" type="slidenum">
              <a:rPr lang="en-US" smtClean="0"/>
              <a:t>4</a:t>
            </a:fld>
            <a:endParaRPr lang="en-US"/>
          </a:p>
        </p:txBody>
      </p:sp>
    </p:spTree>
    <p:extLst>
      <p:ext uri="{BB962C8B-B14F-4D97-AF65-F5344CB8AC3E}">
        <p14:creationId xmlns:p14="http://schemas.microsoft.com/office/powerpoint/2010/main" val="286496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33333"/>
                </a:solidFill>
                <a:latin typeface="Roboto"/>
              </a:rPr>
              <a:t>Dates are very useful in file names because they can help identify the most recent files easily. You can </a:t>
            </a:r>
            <a:r>
              <a:rPr lang="en-US" i="1" dirty="0">
                <a:solidFill>
                  <a:srgbClr val="333333"/>
                </a:solidFill>
                <a:latin typeface="Roboto"/>
              </a:rPr>
              <a:t>not</a:t>
            </a:r>
            <a:r>
              <a:rPr lang="en-US" dirty="0">
                <a:solidFill>
                  <a:srgbClr val="333333"/>
                </a:solidFill>
                <a:latin typeface="Roboto"/>
              </a:rPr>
              <a:t> rely on the file date associated with the file on the computer! However, it is really important to use a clear format for dates, especially if collaborating internationally. I learned the hard way that not everyone reads 'census_data_3-4-2018' the same way I do, so I switched to 'census_data_4march2018'. However, even this isn’t ideal because of how it sorts things in a folder. Now I now use this format: '</a:t>
            </a:r>
            <a:r>
              <a:rPr lang="en-US" dirty="0" err="1">
                <a:solidFill>
                  <a:srgbClr val="333333"/>
                </a:solidFill>
                <a:latin typeface="Roboto"/>
              </a:rPr>
              <a:t>file_name_yearmonthday</a:t>
            </a:r>
            <a:r>
              <a:rPr lang="en-US" dirty="0">
                <a:solidFill>
                  <a:srgbClr val="333333"/>
                </a:solidFill>
                <a:latin typeface="Roboto"/>
              </a:rPr>
              <a:t>'('census_data_20180403'). You can also use </a:t>
            </a:r>
            <a:r>
              <a:rPr lang="en-US" dirty="0" err="1">
                <a:solidFill>
                  <a:srgbClr val="333333"/>
                </a:solidFill>
                <a:latin typeface="Roboto"/>
              </a:rPr>
              <a:t>file_name_year_month_day</a:t>
            </a:r>
            <a:r>
              <a:rPr lang="en-US" dirty="0">
                <a:solidFill>
                  <a:srgbClr val="333333"/>
                </a:solidFill>
                <a:latin typeface="Roboto"/>
              </a:rPr>
              <a:t>. In addition to the benefit of sorting more easily, you’ll never have to use the the dreaded '_____.</a:t>
            </a:r>
            <a:r>
              <a:rPr lang="en-US" dirty="0" err="1">
                <a:solidFill>
                  <a:srgbClr val="333333"/>
                </a:solidFill>
                <a:latin typeface="Roboto"/>
              </a:rPr>
              <a:t>final.docx</a:t>
            </a:r>
            <a:r>
              <a:rPr lang="en-US" dirty="0">
                <a:solidFill>
                  <a:srgbClr val="333333"/>
                </a:solidFill>
                <a:latin typeface="Roboto"/>
              </a:rPr>
              <a:t>' and '_____.</a:t>
            </a:r>
            <a:r>
              <a:rPr lang="en-US" dirty="0" err="1">
                <a:solidFill>
                  <a:srgbClr val="333333"/>
                </a:solidFill>
                <a:latin typeface="Roboto"/>
              </a:rPr>
              <a:t>actual_final.docx</a:t>
            </a:r>
            <a:r>
              <a:rPr lang="en-US" dirty="0">
                <a:solidFill>
                  <a:srgbClr val="333333"/>
                </a:solidFill>
                <a:latin typeface="Roboto"/>
              </a:rPr>
              <a:t>' in your file names ever again…you’ll always know which is the last one. If the files don’t require a date, but you want to maintain a sequence, use leading zeros to maintain sort order. 7 and 701 </a:t>
            </a:r>
            <a:r>
              <a:rPr lang="en-US" dirty="0" err="1">
                <a:solidFill>
                  <a:srgbClr val="333333"/>
                </a:solidFill>
                <a:latin typeface="Roboto"/>
              </a:rPr>
              <a:t>don’ty</a:t>
            </a:r>
            <a:r>
              <a:rPr lang="en-US" dirty="0">
                <a:solidFill>
                  <a:srgbClr val="333333"/>
                </a:solidFill>
                <a:latin typeface="Roboto"/>
              </a:rPr>
              <a:t> sort the way you expect them to, so use 007 and 701.</a:t>
            </a:r>
            <a:endParaRPr lang="en-US" dirty="0"/>
          </a:p>
          <a:p>
            <a:endParaRPr lang="en-US" dirty="0"/>
          </a:p>
        </p:txBody>
      </p:sp>
      <p:sp>
        <p:nvSpPr>
          <p:cNvPr id="4" name="Slide Number Placeholder 3"/>
          <p:cNvSpPr>
            <a:spLocks noGrp="1"/>
          </p:cNvSpPr>
          <p:nvPr>
            <p:ph type="sldNum" sz="quarter" idx="5"/>
          </p:nvPr>
        </p:nvSpPr>
        <p:spPr/>
        <p:txBody>
          <a:bodyPr/>
          <a:lstStyle/>
          <a:p>
            <a:fld id="{77FC848E-E738-7246-896F-5A395F002169}" type="slidenum">
              <a:rPr lang="en-US" smtClean="0"/>
              <a:t>5</a:t>
            </a:fld>
            <a:endParaRPr lang="en-US"/>
          </a:p>
        </p:txBody>
      </p:sp>
    </p:spTree>
    <p:extLst>
      <p:ext uri="{BB962C8B-B14F-4D97-AF65-F5344CB8AC3E}">
        <p14:creationId xmlns:p14="http://schemas.microsoft.com/office/powerpoint/2010/main" val="36349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1BDF-639B-D244-8E03-A1269EC5A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A72DDC-31FD-844B-AE30-D58AB496D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8CEBA-D005-5B46-9DFF-AA6525B1E1A9}"/>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5" name="Footer Placeholder 4">
            <a:extLst>
              <a:ext uri="{FF2B5EF4-FFF2-40B4-BE49-F238E27FC236}">
                <a16:creationId xmlns:a16="http://schemas.microsoft.com/office/drawing/2014/main" id="{E03AC20C-35DA-0547-A04F-669DCBC91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972A-30F0-724E-A0AD-999C80ACF4D3}"/>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303449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2894-82AF-434E-9FD8-5B97B72767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53C627-634B-5246-80F7-5A657373DA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20E9-9DD4-6946-9E83-43AAE30F0F0F}"/>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5" name="Footer Placeholder 4">
            <a:extLst>
              <a:ext uri="{FF2B5EF4-FFF2-40B4-BE49-F238E27FC236}">
                <a16:creationId xmlns:a16="http://schemas.microsoft.com/office/drawing/2014/main" id="{3FEE005A-6828-F540-A190-D2D03CE02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2E255-2EE1-B345-9519-3685E33444AA}"/>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41953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FAA09-871F-E843-9DDB-69BB03832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44BE7B-1181-654B-96F8-118DDFC4C0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C8389-9570-D041-B9BF-6D5ACC6C9725}"/>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5" name="Footer Placeholder 4">
            <a:extLst>
              <a:ext uri="{FF2B5EF4-FFF2-40B4-BE49-F238E27FC236}">
                <a16:creationId xmlns:a16="http://schemas.microsoft.com/office/drawing/2014/main" id="{DBFD1AE8-A6DD-7C44-97C9-89C3C5DAD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E8473-CB5B-214E-8870-8E44847EFC1F}"/>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43091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8EF7-EAF5-AF45-B347-3D010D49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F30F6-9223-9B42-B1B3-E90A2362D0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D7B51-4C83-F941-92A5-7BD21A9322CE}"/>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5" name="Footer Placeholder 4">
            <a:extLst>
              <a:ext uri="{FF2B5EF4-FFF2-40B4-BE49-F238E27FC236}">
                <a16:creationId xmlns:a16="http://schemas.microsoft.com/office/drawing/2014/main" id="{FE6C1EA4-11CA-904D-9F94-D249B0ED0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F172D-BFD0-1742-A0B9-F4C549E69611}"/>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133731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5BF7-2D7B-2D4D-8ECB-A60A70BA0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DFB62-1A16-C346-9081-B4ED8770B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2786A8-1C4C-8C46-83E6-3720754E5589}"/>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5" name="Footer Placeholder 4">
            <a:extLst>
              <a:ext uri="{FF2B5EF4-FFF2-40B4-BE49-F238E27FC236}">
                <a16:creationId xmlns:a16="http://schemas.microsoft.com/office/drawing/2014/main" id="{10A6310F-0692-FE48-BB25-417EA774B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ECB62-DE2C-7E4C-8CFF-3DA444FB4014}"/>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68410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D7A0-BD6A-0042-B96D-BAE797A7B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7D5E7-7303-1844-8881-4C1ACF36A2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45857-46B5-2146-84C2-15CBB18D0E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5FFB2B-AE31-954D-8FA2-1FC4B05D6B7E}"/>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6" name="Footer Placeholder 5">
            <a:extLst>
              <a:ext uri="{FF2B5EF4-FFF2-40B4-BE49-F238E27FC236}">
                <a16:creationId xmlns:a16="http://schemas.microsoft.com/office/drawing/2014/main" id="{F481022A-C2F5-B743-A470-6B5993FB7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D6B48-9128-9F47-8833-D9534F322363}"/>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9184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8138-3152-8C4F-9BCD-5FBF798B98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55C10-CFC1-A94B-BAE8-C8EE69DA1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145D21-1F77-6848-ACF4-0540028090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B0851E-EF47-D14F-ACE2-A6788315A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F607CB-F507-DE4A-80CD-A04C940223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B651C-585E-1643-916F-4DA291FE2A15}"/>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8" name="Footer Placeholder 7">
            <a:extLst>
              <a:ext uri="{FF2B5EF4-FFF2-40B4-BE49-F238E27FC236}">
                <a16:creationId xmlns:a16="http://schemas.microsoft.com/office/drawing/2014/main" id="{0195034C-B580-4048-9F7F-3CFA7C1664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075CD4-0BE4-F74C-9AD3-AA4E355F4EA9}"/>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310986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B187-350E-BD42-9B1E-EE6FF8A75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271629-A515-BD4E-9591-7DEB418C491A}"/>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4" name="Footer Placeholder 3">
            <a:extLst>
              <a:ext uri="{FF2B5EF4-FFF2-40B4-BE49-F238E27FC236}">
                <a16:creationId xmlns:a16="http://schemas.microsoft.com/office/drawing/2014/main" id="{D146932E-AC7C-3149-8207-7582F1505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94B091-F4D0-A644-A887-BF5E3AD23FB7}"/>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317595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A4884-7693-D84A-8FE5-1545EE6C627E}"/>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3" name="Footer Placeholder 2">
            <a:extLst>
              <a:ext uri="{FF2B5EF4-FFF2-40B4-BE49-F238E27FC236}">
                <a16:creationId xmlns:a16="http://schemas.microsoft.com/office/drawing/2014/main" id="{4587DDED-105C-6245-805B-A5C3FE1DF7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AE6D04-8BE0-E940-8BF6-DF05AF5567A4}"/>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396223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2791-AAF9-AD44-8DA1-0F4AA5995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6858F-40E8-1940-A290-3E5384A5E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3A198-84E6-764D-A3E9-B1398FA03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C56761-04B0-4D43-9AF5-FB939D1E17DC}"/>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6" name="Footer Placeholder 5">
            <a:extLst>
              <a:ext uri="{FF2B5EF4-FFF2-40B4-BE49-F238E27FC236}">
                <a16:creationId xmlns:a16="http://schemas.microsoft.com/office/drawing/2014/main" id="{1A784FF6-FEAF-914E-B347-3926F2686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0BE9E-3AD0-7F47-A443-9557A8DC3C8C}"/>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70911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849E-B8AE-284B-BEA0-9D1E1976E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05B19-28AD-2E41-ABC7-A38243F51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F9F58-8E35-D448-84AC-15216B798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86C198-E99E-F54E-995B-1D5F7667593F}"/>
              </a:ext>
            </a:extLst>
          </p:cNvPr>
          <p:cNvSpPr>
            <a:spLocks noGrp="1"/>
          </p:cNvSpPr>
          <p:nvPr>
            <p:ph type="dt" sz="half" idx="10"/>
          </p:nvPr>
        </p:nvSpPr>
        <p:spPr/>
        <p:txBody>
          <a:bodyPr/>
          <a:lstStyle/>
          <a:p>
            <a:fld id="{F2D88E1E-FD8E-454F-A6B2-9D50FE7EE297}" type="datetimeFigureOut">
              <a:rPr lang="en-US" smtClean="0"/>
              <a:t>1/21/21</a:t>
            </a:fld>
            <a:endParaRPr lang="en-US"/>
          </a:p>
        </p:txBody>
      </p:sp>
      <p:sp>
        <p:nvSpPr>
          <p:cNvPr id="6" name="Footer Placeholder 5">
            <a:extLst>
              <a:ext uri="{FF2B5EF4-FFF2-40B4-BE49-F238E27FC236}">
                <a16:creationId xmlns:a16="http://schemas.microsoft.com/office/drawing/2014/main" id="{CB3011B4-0AEE-E84B-9732-889409C5A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EE16D-04C8-D145-92EB-86E4DD668D56}"/>
              </a:ext>
            </a:extLst>
          </p:cNvPr>
          <p:cNvSpPr>
            <a:spLocks noGrp="1"/>
          </p:cNvSpPr>
          <p:nvPr>
            <p:ph type="sldNum" sz="quarter" idx="12"/>
          </p:nvPr>
        </p:nvSpPr>
        <p:spPr/>
        <p:txBody>
          <a:bodyPr/>
          <a:lstStyle/>
          <a:p>
            <a:fld id="{912DD9BE-5A49-9742-88C7-846A1834D9F5}" type="slidenum">
              <a:rPr lang="en-US" smtClean="0"/>
              <a:t>‹#›</a:t>
            </a:fld>
            <a:endParaRPr lang="en-US"/>
          </a:p>
        </p:txBody>
      </p:sp>
    </p:spTree>
    <p:extLst>
      <p:ext uri="{BB962C8B-B14F-4D97-AF65-F5344CB8AC3E}">
        <p14:creationId xmlns:p14="http://schemas.microsoft.com/office/powerpoint/2010/main" val="112229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1CC86F-4FB9-FD42-A522-2C90A629C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A68AB0-874E-0241-BC9A-C911BB9BE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00DBA-7630-3B4B-B7E2-F54E1D0CF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88E1E-FD8E-454F-A6B2-9D50FE7EE297}" type="datetimeFigureOut">
              <a:rPr lang="en-US" smtClean="0"/>
              <a:t>1/21/21</a:t>
            </a:fld>
            <a:endParaRPr lang="en-US"/>
          </a:p>
        </p:txBody>
      </p:sp>
      <p:sp>
        <p:nvSpPr>
          <p:cNvPr id="5" name="Footer Placeholder 4">
            <a:extLst>
              <a:ext uri="{FF2B5EF4-FFF2-40B4-BE49-F238E27FC236}">
                <a16:creationId xmlns:a16="http://schemas.microsoft.com/office/drawing/2014/main" id="{D792E19D-E4B5-0046-81F7-36BDFF938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C56FBB-6D9E-664F-9CBF-0CAB7A781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DD9BE-5A49-9742-88C7-846A1834D9F5}" type="slidenum">
              <a:rPr lang="en-US" smtClean="0"/>
              <a:t>‹#›</a:t>
            </a:fld>
            <a:endParaRPr lang="en-US"/>
          </a:p>
        </p:txBody>
      </p:sp>
    </p:spTree>
    <p:extLst>
      <p:ext uri="{BB962C8B-B14F-4D97-AF65-F5344CB8AC3E}">
        <p14:creationId xmlns:p14="http://schemas.microsoft.com/office/powerpoint/2010/main" val="212432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gif"/><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4559489" y="720243"/>
            <a:ext cx="3073021" cy="553998"/>
          </a:xfrm>
          <a:prstGeom prst="rect">
            <a:avLst/>
          </a:prstGeom>
          <a:noFill/>
        </p:spPr>
        <p:txBody>
          <a:bodyPr wrap="none" rtlCol="0">
            <a:spAutoFit/>
          </a:bodyPr>
          <a:lstStyle/>
          <a:p>
            <a:r>
              <a:rPr lang="en-US" sz="3000" dirty="0">
                <a:solidFill>
                  <a:srgbClr val="0070C0"/>
                </a:solidFill>
              </a:rPr>
              <a:t>File Names (really)</a:t>
            </a:r>
          </a:p>
        </p:txBody>
      </p:sp>
      <p:sp>
        <p:nvSpPr>
          <p:cNvPr id="5" name="TextBox 4">
            <a:extLst>
              <a:ext uri="{FF2B5EF4-FFF2-40B4-BE49-F238E27FC236}">
                <a16:creationId xmlns:a16="http://schemas.microsoft.com/office/drawing/2014/main" id="{4971B891-25AA-5B40-B049-5861576B7755}"/>
              </a:ext>
            </a:extLst>
          </p:cNvPr>
          <p:cNvSpPr txBox="1"/>
          <p:nvPr/>
        </p:nvSpPr>
        <p:spPr>
          <a:xfrm>
            <a:off x="9385276" y="3251539"/>
            <a:ext cx="2377510" cy="461665"/>
          </a:xfrm>
          <a:prstGeom prst="rect">
            <a:avLst/>
          </a:prstGeom>
          <a:noFill/>
        </p:spPr>
        <p:txBody>
          <a:bodyPr wrap="none" rtlCol="0">
            <a:spAutoFit/>
          </a:bodyPr>
          <a:lstStyle/>
          <a:p>
            <a:r>
              <a:rPr lang="en-US" sz="2400" dirty="0"/>
              <a:t>How to Keep Safe</a:t>
            </a:r>
          </a:p>
        </p:txBody>
      </p:sp>
      <p:sp>
        <p:nvSpPr>
          <p:cNvPr id="6" name="Rectangle 5">
            <a:extLst>
              <a:ext uri="{FF2B5EF4-FFF2-40B4-BE49-F238E27FC236}">
                <a16:creationId xmlns:a16="http://schemas.microsoft.com/office/drawing/2014/main" id="{34851EF3-3613-5C48-AFB3-13DEC48613F1}"/>
              </a:ext>
            </a:extLst>
          </p:cNvPr>
          <p:cNvSpPr/>
          <p:nvPr/>
        </p:nvSpPr>
        <p:spPr>
          <a:xfrm>
            <a:off x="866985" y="3198167"/>
            <a:ext cx="740908" cy="461665"/>
          </a:xfrm>
          <a:prstGeom prst="rect">
            <a:avLst/>
          </a:prstGeom>
        </p:spPr>
        <p:txBody>
          <a:bodyPr wrap="none">
            <a:spAutoFit/>
          </a:bodyPr>
          <a:lstStyle/>
          <a:p>
            <a:r>
              <a:rPr lang="en-US" sz="2400" dirty="0"/>
              <a:t>Files</a:t>
            </a:r>
          </a:p>
        </p:txBody>
      </p:sp>
      <p:sp>
        <p:nvSpPr>
          <p:cNvPr id="7" name="Rectangle 6">
            <a:extLst>
              <a:ext uri="{FF2B5EF4-FFF2-40B4-BE49-F238E27FC236}">
                <a16:creationId xmlns:a16="http://schemas.microsoft.com/office/drawing/2014/main" id="{D576F284-78AE-3F45-9442-798DA16C6B7A}"/>
              </a:ext>
            </a:extLst>
          </p:cNvPr>
          <p:cNvSpPr/>
          <p:nvPr/>
        </p:nvSpPr>
        <p:spPr>
          <a:xfrm>
            <a:off x="2324413" y="3244333"/>
            <a:ext cx="3055067" cy="461665"/>
          </a:xfrm>
          <a:prstGeom prst="rect">
            <a:avLst/>
          </a:prstGeom>
        </p:spPr>
        <p:txBody>
          <a:bodyPr wrap="none">
            <a:spAutoFit/>
          </a:bodyPr>
          <a:lstStyle/>
          <a:p>
            <a:r>
              <a:rPr lang="en-US" sz="2400" dirty="0"/>
              <a:t>How To Organize Them</a:t>
            </a:r>
          </a:p>
        </p:txBody>
      </p:sp>
      <p:sp>
        <p:nvSpPr>
          <p:cNvPr id="8" name="Rectangle 7">
            <a:extLst>
              <a:ext uri="{FF2B5EF4-FFF2-40B4-BE49-F238E27FC236}">
                <a16:creationId xmlns:a16="http://schemas.microsoft.com/office/drawing/2014/main" id="{5F509777-4C0F-BF45-B2A6-DDE3A3873F6D}"/>
              </a:ext>
            </a:extLst>
          </p:cNvPr>
          <p:cNvSpPr/>
          <p:nvPr/>
        </p:nvSpPr>
        <p:spPr>
          <a:xfrm>
            <a:off x="6096000" y="3251539"/>
            <a:ext cx="2572756" cy="461665"/>
          </a:xfrm>
          <a:prstGeom prst="rect">
            <a:avLst/>
          </a:prstGeom>
        </p:spPr>
        <p:txBody>
          <a:bodyPr wrap="none">
            <a:spAutoFit/>
          </a:bodyPr>
          <a:lstStyle/>
          <a:p>
            <a:r>
              <a:rPr lang="en-US" sz="2400" dirty="0"/>
              <a:t>How To Store them</a:t>
            </a:r>
          </a:p>
        </p:txBody>
      </p:sp>
      <p:pic>
        <p:nvPicPr>
          <p:cNvPr id="10" name="Graphic 9" descr="Cloud Computing">
            <a:extLst>
              <a:ext uri="{FF2B5EF4-FFF2-40B4-BE49-F238E27FC236}">
                <a16:creationId xmlns:a16="http://schemas.microsoft.com/office/drawing/2014/main" id="{E89F394D-96A3-8547-A5E0-841BB65F64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0575" y="3896323"/>
            <a:ext cx="914400" cy="914400"/>
          </a:xfrm>
          <a:prstGeom prst="rect">
            <a:avLst/>
          </a:prstGeom>
        </p:spPr>
      </p:pic>
      <p:pic>
        <p:nvPicPr>
          <p:cNvPr id="12" name="Graphic 11" descr="Paper">
            <a:extLst>
              <a:ext uri="{FF2B5EF4-FFF2-40B4-BE49-F238E27FC236}">
                <a16:creationId xmlns:a16="http://schemas.microsoft.com/office/drawing/2014/main" id="{127C0236-06DE-934D-B113-C7A344E0B2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4091" y="3898557"/>
            <a:ext cx="914400" cy="914400"/>
          </a:xfrm>
          <a:prstGeom prst="rect">
            <a:avLst/>
          </a:prstGeom>
        </p:spPr>
      </p:pic>
      <p:pic>
        <p:nvPicPr>
          <p:cNvPr id="14" name="Graphic 13" descr="Open Folder">
            <a:extLst>
              <a:ext uri="{FF2B5EF4-FFF2-40B4-BE49-F238E27FC236}">
                <a16:creationId xmlns:a16="http://schemas.microsoft.com/office/drawing/2014/main" id="{C5FA5408-8D23-5C42-8EBF-C710D73DCC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51143" y="3896323"/>
            <a:ext cx="914400" cy="914400"/>
          </a:xfrm>
          <a:prstGeom prst="rect">
            <a:avLst/>
          </a:prstGeom>
        </p:spPr>
      </p:pic>
      <p:pic>
        <p:nvPicPr>
          <p:cNvPr id="16" name="Graphic 15" descr="Disk">
            <a:extLst>
              <a:ext uri="{FF2B5EF4-FFF2-40B4-BE49-F238E27FC236}">
                <a16:creationId xmlns:a16="http://schemas.microsoft.com/office/drawing/2014/main" id="{30FA144B-D05D-5C4C-BBA2-3D74AC12EC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5178" y="3838484"/>
            <a:ext cx="914400" cy="914400"/>
          </a:xfrm>
          <a:prstGeom prst="rect">
            <a:avLst/>
          </a:prstGeom>
        </p:spPr>
      </p:pic>
    </p:spTree>
    <p:extLst>
      <p:ext uri="{BB962C8B-B14F-4D97-AF65-F5344CB8AC3E}">
        <p14:creationId xmlns:p14="http://schemas.microsoft.com/office/powerpoint/2010/main" val="247997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7C676B0-DE2B-2C4E-89C7-648C5A6C9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412" y="0"/>
            <a:ext cx="5143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05CA90-EFAD-994B-B81D-B7F7CC0B969E}"/>
              </a:ext>
            </a:extLst>
          </p:cNvPr>
          <p:cNvPicPr>
            <a:picLocks noChangeAspect="1"/>
          </p:cNvPicPr>
          <p:nvPr/>
        </p:nvPicPr>
        <p:blipFill>
          <a:blip r:embed="rId3"/>
          <a:stretch>
            <a:fillRect/>
          </a:stretch>
        </p:blipFill>
        <p:spPr>
          <a:xfrm>
            <a:off x="6991724" y="1557991"/>
            <a:ext cx="4330700" cy="3822700"/>
          </a:xfrm>
          <a:prstGeom prst="rect">
            <a:avLst/>
          </a:prstGeom>
          <a:ln>
            <a:solidFill>
              <a:schemeClr val="accent1"/>
            </a:solidFill>
          </a:ln>
        </p:spPr>
      </p:pic>
      <p:pic>
        <p:nvPicPr>
          <p:cNvPr id="7" name="Picture 6">
            <a:extLst>
              <a:ext uri="{FF2B5EF4-FFF2-40B4-BE49-F238E27FC236}">
                <a16:creationId xmlns:a16="http://schemas.microsoft.com/office/drawing/2014/main" id="{F147127F-6E87-A94D-89A9-33C6067A45CB}"/>
              </a:ext>
            </a:extLst>
          </p:cNvPr>
          <p:cNvPicPr>
            <a:picLocks noChangeAspect="1"/>
          </p:cNvPicPr>
          <p:nvPr/>
        </p:nvPicPr>
        <p:blipFill rotWithShape="1">
          <a:blip r:embed="rId4"/>
          <a:srcRect r="32263" b="8403"/>
          <a:stretch/>
        </p:blipFill>
        <p:spPr>
          <a:xfrm>
            <a:off x="7637182" y="5612466"/>
            <a:ext cx="3389406" cy="325718"/>
          </a:xfrm>
          <a:prstGeom prst="rect">
            <a:avLst/>
          </a:prstGeom>
          <a:ln>
            <a:solidFill>
              <a:schemeClr val="accent1"/>
            </a:solidFill>
          </a:ln>
        </p:spPr>
      </p:pic>
      <p:pic>
        <p:nvPicPr>
          <p:cNvPr id="8" name="Picture 7">
            <a:extLst>
              <a:ext uri="{FF2B5EF4-FFF2-40B4-BE49-F238E27FC236}">
                <a16:creationId xmlns:a16="http://schemas.microsoft.com/office/drawing/2014/main" id="{A6C78BA6-62BC-3F4A-9CAD-56B11936E26C}"/>
              </a:ext>
            </a:extLst>
          </p:cNvPr>
          <p:cNvPicPr>
            <a:picLocks noChangeAspect="1"/>
          </p:cNvPicPr>
          <p:nvPr/>
        </p:nvPicPr>
        <p:blipFill>
          <a:blip r:embed="rId5"/>
          <a:stretch>
            <a:fillRect/>
          </a:stretch>
        </p:blipFill>
        <p:spPr>
          <a:xfrm>
            <a:off x="8674847" y="6169959"/>
            <a:ext cx="1130300" cy="317500"/>
          </a:xfrm>
          <a:prstGeom prst="rect">
            <a:avLst/>
          </a:prstGeom>
          <a:ln>
            <a:solidFill>
              <a:schemeClr val="accent1"/>
            </a:solidFill>
          </a:ln>
        </p:spPr>
      </p:pic>
      <p:pic>
        <p:nvPicPr>
          <p:cNvPr id="9" name="Picture 8">
            <a:extLst>
              <a:ext uri="{FF2B5EF4-FFF2-40B4-BE49-F238E27FC236}">
                <a16:creationId xmlns:a16="http://schemas.microsoft.com/office/drawing/2014/main" id="{96FC4A4F-3D7A-C74F-B5DF-D2A6E3E6C2B6}"/>
              </a:ext>
            </a:extLst>
          </p:cNvPr>
          <p:cNvPicPr>
            <a:picLocks noChangeAspect="1"/>
          </p:cNvPicPr>
          <p:nvPr/>
        </p:nvPicPr>
        <p:blipFill>
          <a:blip r:embed="rId6"/>
          <a:stretch>
            <a:fillRect/>
          </a:stretch>
        </p:blipFill>
        <p:spPr>
          <a:xfrm>
            <a:off x="7265147" y="124197"/>
            <a:ext cx="3949700" cy="495300"/>
          </a:xfrm>
          <a:prstGeom prst="rect">
            <a:avLst/>
          </a:prstGeom>
        </p:spPr>
      </p:pic>
      <p:pic>
        <p:nvPicPr>
          <p:cNvPr id="10" name="Picture 9">
            <a:extLst>
              <a:ext uri="{FF2B5EF4-FFF2-40B4-BE49-F238E27FC236}">
                <a16:creationId xmlns:a16="http://schemas.microsoft.com/office/drawing/2014/main" id="{F6223E27-32B1-7440-9B45-F7CB9EB0CCD8}"/>
              </a:ext>
            </a:extLst>
          </p:cNvPr>
          <p:cNvPicPr>
            <a:picLocks noChangeAspect="1"/>
          </p:cNvPicPr>
          <p:nvPr/>
        </p:nvPicPr>
        <p:blipFill>
          <a:blip r:embed="rId7"/>
          <a:stretch>
            <a:fillRect/>
          </a:stretch>
        </p:blipFill>
        <p:spPr>
          <a:xfrm>
            <a:off x="6795247" y="851272"/>
            <a:ext cx="4889500" cy="406400"/>
          </a:xfrm>
          <a:prstGeom prst="rect">
            <a:avLst/>
          </a:prstGeom>
        </p:spPr>
      </p:pic>
    </p:spTree>
    <p:extLst>
      <p:ext uri="{BB962C8B-B14F-4D97-AF65-F5344CB8AC3E}">
        <p14:creationId xmlns:p14="http://schemas.microsoft.com/office/powerpoint/2010/main" val="42871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A5F41F-47B5-F74E-B482-10C1587A3FB2}"/>
              </a:ext>
            </a:extLst>
          </p:cNvPr>
          <p:cNvSpPr/>
          <p:nvPr/>
        </p:nvSpPr>
        <p:spPr>
          <a:xfrm>
            <a:off x="815788" y="1615077"/>
            <a:ext cx="10811436" cy="3693319"/>
          </a:xfrm>
          <a:prstGeom prst="rect">
            <a:avLst/>
          </a:prstGeom>
        </p:spPr>
        <p:txBody>
          <a:bodyPr wrap="square">
            <a:spAutoFit/>
          </a:bodyPr>
          <a:lstStyle/>
          <a:p>
            <a:pPr>
              <a:buFont typeface="Arial" panose="020B0604020202020204" pitchFamily="34" charset="0"/>
              <a:buChar char="•"/>
            </a:pPr>
            <a:r>
              <a:rPr lang="en-US" sz="2600" dirty="0">
                <a:solidFill>
                  <a:srgbClr val="333333"/>
                </a:solidFill>
                <a:latin typeface="Corbel" panose="020B0503020204020204" pitchFamily="34" charset="0"/>
                <a:cs typeface="Calibri" panose="020F0502020204030204" pitchFamily="34" charset="0"/>
              </a:rPr>
              <a:t> Files will be easier to find</a:t>
            </a:r>
            <a:br>
              <a:rPr lang="en-US" sz="2600" dirty="0">
                <a:solidFill>
                  <a:srgbClr val="333333"/>
                </a:solidFill>
                <a:latin typeface="Corbel" panose="020B0503020204020204" pitchFamily="34" charset="0"/>
                <a:cs typeface="Calibri" panose="020F0502020204030204" pitchFamily="34" charset="0"/>
              </a:rPr>
            </a:br>
            <a:endParaRPr lang="en-US" sz="2600" dirty="0">
              <a:solidFill>
                <a:srgbClr val="333333"/>
              </a:solidFill>
              <a:latin typeface="Corbel" panose="020B0503020204020204" pitchFamily="34" charset="0"/>
              <a:cs typeface="Calibri" panose="020F0502020204030204" pitchFamily="34" charset="0"/>
            </a:endParaRPr>
          </a:p>
          <a:p>
            <a:pPr>
              <a:buFont typeface="Arial" panose="020B0604020202020204" pitchFamily="34" charset="0"/>
              <a:buChar char="•"/>
            </a:pPr>
            <a:r>
              <a:rPr lang="en-US" sz="2600" dirty="0">
                <a:solidFill>
                  <a:srgbClr val="333333"/>
                </a:solidFill>
                <a:latin typeface="Corbel" panose="020B0503020204020204" pitchFamily="34" charset="0"/>
                <a:cs typeface="Calibri" panose="020F0502020204030204" pitchFamily="34" charset="0"/>
              </a:rPr>
              <a:t> You won’t have to open files to see what they are</a:t>
            </a:r>
            <a:br>
              <a:rPr lang="en-US" sz="2600" dirty="0">
                <a:solidFill>
                  <a:srgbClr val="333333"/>
                </a:solidFill>
                <a:latin typeface="Corbel" panose="020B0503020204020204" pitchFamily="34" charset="0"/>
                <a:cs typeface="Calibri" panose="020F0502020204030204" pitchFamily="34" charset="0"/>
              </a:rPr>
            </a:br>
            <a:endParaRPr lang="en-US" sz="2600" dirty="0">
              <a:solidFill>
                <a:srgbClr val="333333"/>
              </a:solidFill>
              <a:latin typeface="Corbel" panose="020B0503020204020204" pitchFamily="34" charset="0"/>
              <a:cs typeface="Calibri" panose="020F0502020204030204" pitchFamily="34" charset="0"/>
            </a:endParaRPr>
          </a:p>
          <a:p>
            <a:pPr>
              <a:buFont typeface="Arial" panose="020B0604020202020204" pitchFamily="34" charset="0"/>
              <a:buChar char="•"/>
            </a:pPr>
            <a:r>
              <a:rPr lang="en-US" sz="2600" dirty="0">
                <a:solidFill>
                  <a:srgbClr val="333333"/>
                </a:solidFill>
                <a:latin typeface="Corbel" panose="020B0503020204020204" pitchFamily="34" charset="0"/>
                <a:cs typeface="Calibri" panose="020F0502020204030204" pitchFamily="34" charset="0"/>
              </a:rPr>
              <a:t> Files are easier to sort</a:t>
            </a:r>
            <a:br>
              <a:rPr lang="en-US" sz="2600" dirty="0">
                <a:solidFill>
                  <a:srgbClr val="333333"/>
                </a:solidFill>
                <a:latin typeface="Corbel" panose="020B0503020204020204" pitchFamily="34" charset="0"/>
                <a:cs typeface="Calibri" panose="020F0502020204030204" pitchFamily="34" charset="0"/>
              </a:rPr>
            </a:br>
            <a:endParaRPr lang="en-US" sz="2600" dirty="0">
              <a:solidFill>
                <a:srgbClr val="333333"/>
              </a:solidFill>
              <a:latin typeface="Corbel" panose="020B0503020204020204" pitchFamily="34" charset="0"/>
              <a:cs typeface="Calibri" panose="020F0502020204030204" pitchFamily="34" charset="0"/>
            </a:endParaRPr>
          </a:p>
          <a:p>
            <a:pPr>
              <a:buFont typeface="Arial" panose="020B0604020202020204" pitchFamily="34" charset="0"/>
              <a:buChar char="•"/>
            </a:pPr>
            <a:r>
              <a:rPr lang="en-US" sz="2600" dirty="0">
                <a:solidFill>
                  <a:srgbClr val="333333"/>
                </a:solidFill>
                <a:latin typeface="Corbel" panose="020B0503020204020204" pitchFamily="34" charset="0"/>
                <a:cs typeface="Calibri" panose="020F0502020204030204" pitchFamily="34" charset="0"/>
              </a:rPr>
              <a:t> Files are easier to share with collaborators (and for collaborators to use)</a:t>
            </a:r>
            <a:br>
              <a:rPr lang="en-US" sz="2600" dirty="0">
                <a:solidFill>
                  <a:srgbClr val="333333"/>
                </a:solidFill>
                <a:latin typeface="Corbel" panose="020B0503020204020204" pitchFamily="34" charset="0"/>
                <a:cs typeface="Calibri" panose="020F0502020204030204" pitchFamily="34" charset="0"/>
              </a:rPr>
            </a:br>
            <a:endParaRPr lang="en-US" sz="2600" dirty="0">
              <a:solidFill>
                <a:srgbClr val="333333"/>
              </a:solidFill>
              <a:latin typeface="Corbel" panose="020B0503020204020204" pitchFamily="34" charset="0"/>
              <a:cs typeface="Calibri" panose="020F0502020204030204" pitchFamily="34" charset="0"/>
            </a:endParaRPr>
          </a:p>
          <a:p>
            <a:pPr>
              <a:buFont typeface="Arial" panose="020B0604020202020204" pitchFamily="34" charset="0"/>
              <a:buChar char="•"/>
            </a:pPr>
            <a:r>
              <a:rPr lang="en-US" sz="2600" dirty="0">
                <a:solidFill>
                  <a:srgbClr val="333333"/>
                </a:solidFill>
                <a:latin typeface="Corbel" panose="020B0503020204020204" pitchFamily="34" charset="0"/>
                <a:cs typeface="Calibri" panose="020F0502020204030204" pitchFamily="34" charset="0"/>
              </a:rPr>
              <a:t> It helps prevent accidentally overwriting or deleting files</a:t>
            </a:r>
            <a:endParaRPr lang="en-US" sz="2600" b="0" i="0" dirty="0">
              <a:solidFill>
                <a:srgbClr val="333333"/>
              </a:solidFill>
              <a:effectLst/>
              <a:latin typeface="Corbel" panose="020B050302020402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FF37EAB0-2222-834E-8F61-51EB5BD86B5B}"/>
              </a:ext>
            </a:extLst>
          </p:cNvPr>
          <p:cNvSpPr/>
          <p:nvPr/>
        </p:nvSpPr>
        <p:spPr>
          <a:xfrm>
            <a:off x="0" y="116558"/>
            <a:ext cx="12192000" cy="1015663"/>
          </a:xfrm>
          <a:prstGeom prst="rect">
            <a:avLst/>
          </a:prstGeom>
        </p:spPr>
        <p:txBody>
          <a:bodyPr wrap="square">
            <a:spAutoFit/>
          </a:bodyPr>
          <a:lstStyle/>
          <a:p>
            <a:pPr algn="ctr"/>
            <a:r>
              <a:rPr lang="en-US" sz="3000" b="1" dirty="0">
                <a:solidFill>
                  <a:srgbClr val="0070C0"/>
                </a:solidFill>
                <a:latin typeface="Corbel" panose="020B0503020204020204" pitchFamily="34" charset="0"/>
              </a:rPr>
              <a:t>The first (and easiest) way to get started organizing your data: </a:t>
            </a:r>
          </a:p>
          <a:p>
            <a:pPr algn="ctr"/>
            <a:r>
              <a:rPr lang="en-US" sz="3000" b="1" dirty="0">
                <a:solidFill>
                  <a:srgbClr val="0070C0"/>
                </a:solidFill>
                <a:latin typeface="Corbel" panose="020B0503020204020204" pitchFamily="34" charset="0"/>
              </a:rPr>
              <a:t>a simple, clear, consistent system for naming files </a:t>
            </a:r>
          </a:p>
        </p:txBody>
      </p:sp>
    </p:spTree>
    <p:extLst>
      <p:ext uri="{BB962C8B-B14F-4D97-AF65-F5344CB8AC3E}">
        <p14:creationId xmlns:p14="http://schemas.microsoft.com/office/powerpoint/2010/main" val="371760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70B6D0-CB0C-7D40-9070-A29F7336889D}"/>
              </a:ext>
            </a:extLst>
          </p:cNvPr>
          <p:cNvSpPr/>
          <p:nvPr/>
        </p:nvSpPr>
        <p:spPr>
          <a:xfrm>
            <a:off x="268941" y="764024"/>
            <a:ext cx="6410430" cy="892552"/>
          </a:xfrm>
          <a:prstGeom prst="rect">
            <a:avLst/>
          </a:prstGeom>
        </p:spPr>
        <p:txBody>
          <a:bodyPr wrap="square">
            <a:spAutoFit/>
          </a:bodyPr>
          <a:lstStyle/>
          <a:p>
            <a:pPr>
              <a:buFont typeface="+mj-lt"/>
              <a:buAutoNum type="arabicPeriod"/>
            </a:pPr>
            <a:r>
              <a:rPr lang="en-US" sz="2600" b="1" dirty="0">
                <a:solidFill>
                  <a:srgbClr val="333333"/>
                </a:solidFill>
                <a:latin typeface="Corbel" panose="020B0503020204020204" pitchFamily="34" charset="0"/>
              </a:rPr>
              <a:t>Tell you about the contents of the file and allow you to uniquely identify it</a:t>
            </a:r>
            <a:r>
              <a:rPr lang="en-US" sz="2600" dirty="0">
                <a:solidFill>
                  <a:srgbClr val="333333"/>
                </a:solidFill>
                <a:latin typeface="Corbel" panose="020B0503020204020204" pitchFamily="34" charset="0"/>
              </a:rPr>
              <a:t> </a:t>
            </a:r>
            <a:endParaRPr lang="en-US" sz="2600" b="1" dirty="0">
              <a:solidFill>
                <a:srgbClr val="333333"/>
              </a:solidFill>
              <a:latin typeface="Corbel" panose="020B0503020204020204" pitchFamily="34" charset="0"/>
            </a:endParaRPr>
          </a:p>
        </p:txBody>
      </p:sp>
      <p:sp>
        <p:nvSpPr>
          <p:cNvPr id="3" name="Rectangle 2">
            <a:extLst>
              <a:ext uri="{FF2B5EF4-FFF2-40B4-BE49-F238E27FC236}">
                <a16:creationId xmlns:a16="http://schemas.microsoft.com/office/drawing/2014/main" id="{8244EA78-4104-DC4F-84A0-126F969349EA}"/>
              </a:ext>
            </a:extLst>
          </p:cNvPr>
          <p:cNvSpPr/>
          <p:nvPr/>
        </p:nvSpPr>
        <p:spPr>
          <a:xfrm>
            <a:off x="168954" y="128769"/>
            <a:ext cx="8019393" cy="553998"/>
          </a:xfrm>
          <a:prstGeom prst="rect">
            <a:avLst/>
          </a:prstGeom>
        </p:spPr>
        <p:txBody>
          <a:bodyPr wrap="square">
            <a:spAutoFit/>
          </a:bodyPr>
          <a:lstStyle/>
          <a:p>
            <a:r>
              <a:rPr lang="en-US" sz="3000" b="1" dirty="0">
                <a:solidFill>
                  <a:srgbClr val="0070C0"/>
                </a:solidFill>
                <a:latin typeface="Corbel" panose="020B0503020204020204" pitchFamily="34" charset="0"/>
              </a:rPr>
              <a:t>Files names should:</a:t>
            </a:r>
          </a:p>
        </p:txBody>
      </p:sp>
      <p:sp>
        <p:nvSpPr>
          <p:cNvPr id="4" name="Rectangle 3">
            <a:extLst>
              <a:ext uri="{FF2B5EF4-FFF2-40B4-BE49-F238E27FC236}">
                <a16:creationId xmlns:a16="http://schemas.microsoft.com/office/drawing/2014/main" id="{D3C7CEBE-ADB3-044C-AEEC-54CFB22C2E31}"/>
              </a:ext>
            </a:extLst>
          </p:cNvPr>
          <p:cNvSpPr/>
          <p:nvPr/>
        </p:nvSpPr>
        <p:spPr>
          <a:xfrm>
            <a:off x="6803047" y="682767"/>
            <a:ext cx="5473035" cy="1446550"/>
          </a:xfrm>
          <a:prstGeom prst="rect">
            <a:avLst/>
          </a:prstGeom>
        </p:spPr>
        <p:txBody>
          <a:bodyPr wrap="square">
            <a:spAutoFit/>
          </a:bodyPr>
          <a:lstStyle/>
          <a:p>
            <a:r>
              <a:rPr lang="en-US" sz="2200" dirty="0">
                <a:solidFill>
                  <a:srgbClr val="C00000"/>
                </a:solidFill>
                <a:latin typeface="Courier New" panose="02070309020205020404" pitchFamily="49" charset="0"/>
                <a:cs typeface="Courier New" panose="02070309020205020404" pitchFamily="49" charset="0"/>
              </a:rPr>
              <a:t>‘data 1998’ </a:t>
            </a:r>
          </a:p>
          <a:p>
            <a:r>
              <a:rPr lang="en-US" sz="2200" dirty="0">
                <a:solidFill>
                  <a:srgbClr val="C00000"/>
                </a:solidFill>
                <a:latin typeface="Courier New" panose="02070309020205020404" pitchFamily="49" charset="0"/>
                <a:cs typeface="Courier New" panose="02070309020205020404" pitchFamily="49" charset="0"/>
              </a:rPr>
              <a:t>‘survey data’</a:t>
            </a:r>
          </a:p>
          <a:p>
            <a:r>
              <a:rPr lang="en-US" sz="2200" dirty="0">
                <a:solidFill>
                  <a:srgbClr val="C00000"/>
                </a:solidFill>
                <a:latin typeface="Courier New" panose="02070309020205020404" pitchFamily="49" charset="0"/>
                <a:cs typeface="Courier New" panose="02070309020205020404" pitchFamily="49" charset="0"/>
              </a:rPr>
              <a:t>‘survey data 1998’</a:t>
            </a:r>
          </a:p>
          <a:p>
            <a:r>
              <a:rPr lang="en-US" sz="2200" dirty="0">
                <a:solidFill>
                  <a:srgbClr val="C00000"/>
                </a:solidFill>
                <a:latin typeface="Courier New" panose="02070309020205020404" pitchFamily="49" charset="0"/>
                <a:cs typeface="Courier New" panose="02070309020205020404" pitchFamily="49" charset="0"/>
              </a:rPr>
              <a:t>‘mammal survey 1998’</a:t>
            </a:r>
          </a:p>
        </p:txBody>
      </p:sp>
      <p:sp>
        <p:nvSpPr>
          <p:cNvPr id="5" name="Rectangle 4">
            <a:extLst>
              <a:ext uri="{FF2B5EF4-FFF2-40B4-BE49-F238E27FC236}">
                <a16:creationId xmlns:a16="http://schemas.microsoft.com/office/drawing/2014/main" id="{7B68D910-8C3D-314F-9652-1FC0CC832BCB}"/>
              </a:ext>
            </a:extLst>
          </p:cNvPr>
          <p:cNvSpPr/>
          <p:nvPr/>
        </p:nvSpPr>
        <p:spPr>
          <a:xfrm>
            <a:off x="207103" y="2830909"/>
            <a:ext cx="3894015" cy="492443"/>
          </a:xfrm>
          <a:prstGeom prst="rect">
            <a:avLst/>
          </a:prstGeom>
        </p:spPr>
        <p:txBody>
          <a:bodyPr wrap="none">
            <a:spAutoFit/>
          </a:bodyPr>
          <a:lstStyle/>
          <a:p>
            <a:pPr lvl="0"/>
            <a:r>
              <a:rPr lang="en-US" sz="2600" b="1" dirty="0">
                <a:solidFill>
                  <a:srgbClr val="333333"/>
                </a:solidFill>
                <a:latin typeface="Corbel" panose="020B0503020204020204" pitchFamily="34" charset="0"/>
              </a:rPr>
              <a:t>2. Be as short as possible</a:t>
            </a:r>
            <a:r>
              <a:rPr lang="en-US" sz="2600" dirty="0">
                <a:solidFill>
                  <a:srgbClr val="333333"/>
                </a:solidFill>
                <a:latin typeface="Corbel" panose="020B0503020204020204" pitchFamily="34" charset="0"/>
              </a:rPr>
              <a:t> </a:t>
            </a:r>
          </a:p>
        </p:txBody>
      </p:sp>
      <p:sp>
        <p:nvSpPr>
          <p:cNvPr id="6" name="Rectangle 5">
            <a:extLst>
              <a:ext uri="{FF2B5EF4-FFF2-40B4-BE49-F238E27FC236}">
                <a16:creationId xmlns:a16="http://schemas.microsoft.com/office/drawing/2014/main" id="{5EA2B418-2B8E-CE44-852B-83A95A2E5400}"/>
              </a:ext>
            </a:extLst>
          </p:cNvPr>
          <p:cNvSpPr/>
          <p:nvPr/>
        </p:nvSpPr>
        <p:spPr>
          <a:xfrm>
            <a:off x="303205" y="3809101"/>
            <a:ext cx="6490495" cy="492443"/>
          </a:xfrm>
          <a:prstGeom prst="rect">
            <a:avLst/>
          </a:prstGeom>
        </p:spPr>
        <p:txBody>
          <a:bodyPr wrap="none">
            <a:spAutoFit/>
          </a:bodyPr>
          <a:lstStyle/>
          <a:p>
            <a:pPr lvl="0"/>
            <a:r>
              <a:rPr lang="en-US" sz="2600" b="1" dirty="0">
                <a:solidFill>
                  <a:srgbClr val="333333"/>
                </a:solidFill>
                <a:latin typeface="Corbel" panose="020B0503020204020204" pitchFamily="34" charset="0"/>
              </a:rPr>
              <a:t>3. Avoid using special characters and spaces</a:t>
            </a:r>
            <a:r>
              <a:rPr lang="en-US" sz="2600" dirty="0">
                <a:solidFill>
                  <a:srgbClr val="333333"/>
                </a:solidFill>
                <a:latin typeface="Corbel" panose="020B0503020204020204" pitchFamily="34" charset="0"/>
              </a:rPr>
              <a:t> </a:t>
            </a:r>
          </a:p>
        </p:txBody>
      </p:sp>
      <p:sp>
        <p:nvSpPr>
          <p:cNvPr id="8" name="Rectangle 7">
            <a:extLst>
              <a:ext uri="{FF2B5EF4-FFF2-40B4-BE49-F238E27FC236}">
                <a16:creationId xmlns:a16="http://schemas.microsoft.com/office/drawing/2014/main" id="{1CE5B827-E79A-BD4D-BB7A-2833967C6253}"/>
              </a:ext>
            </a:extLst>
          </p:cNvPr>
          <p:cNvSpPr/>
          <p:nvPr/>
        </p:nvSpPr>
        <p:spPr>
          <a:xfrm>
            <a:off x="268941" y="5000109"/>
            <a:ext cx="5445593" cy="492443"/>
          </a:xfrm>
          <a:prstGeom prst="rect">
            <a:avLst/>
          </a:prstGeom>
        </p:spPr>
        <p:txBody>
          <a:bodyPr wrap="none">
            <a:spAutoFit/>
          </a:bodyPr>
          <a:lstStyle/>
          <a:p>
            <a:pPr lvl="0"/>
            <a:r>
              <a:rPr lang="en-US" sz="2600" b="1" dirty="0">
                <a:solidFill>
                  <a:srgbClr val="333333"/>
                </a:solidFill>
                <a:latin typeface="Corbel" panose="020B0503020204020204" pitchFamily="34" charset="0"/>
              </a:rPr>
              <a:t>4. Start with letters, never numbers </a:t>
            </a:r>
            <a:endParaRPr lang="en-US" sz="2600" dirty="0">
              <a:solidFill>
                <a:srgbClr val="333333"/>
              </a:solidFill>
              <a:latin typeface="Corbel" panose="020B0503020204020204" pitchFamily="34" charset="0"/>
            </a:endParaRPr>
          </a:p>
        </p:txBody>
      </p:sp>
      <p:sp>
        <p:nvSpPr>
          <p:cNvPr id="9" name="Rectangle 8">
            <a:extLst>
              <a:ext uri="{FF2B5EF4-FFF2-40B4-BE49-F238E27FC236}">
                <a16:creationId xmlns:a16="http://schemas.microsoft.com/office/drawing/2014/main" id="{82C040EE-30DB-BB4E-BAF0-2F22CCB9796E}"/>
              </a:ext>
            </a:extLst>
          </p:cNvPr>
          <p:cNvSpPr/>
          <p:nvPr/>
        </p:nvSpPr>
        <p:spPr>
          <a:xfrm>
            <a:off x="6703448" y="3809101"/>
            <a:ext cx="2635651" cy="461665"/>
          </a:xfrm>
          <a:prstGeom prst="rect">
            <a:avLst/>
          </a:prstGeom>
        </p:spPr>
        <p:txBody>
          <a:bodyPr wrap="square">
            <a:spAutoFit/>
          </a:bodyPr>
          <a:lstStyle/>
          <a:p>
            <a:r>
              <a:rPr lang="en-US" sz="2400" dirty="0">
                <a:solidFill>
                  <a:srgbClr val="C00000"/>
                </a:solidFill>
                <a:latin typeface="Courier New" panose="02070309020205020404" pitchFamily="49" charset="0"/>
                <a:cs typeface="Courier New" panose="02070309020205020404" pitchFamily="49" charset="0"/>
              </a:rPr>
              <a:t>$ % ^ &amp; # | :</a:t>
            </a:r>
          </a:p>
        </p:txBody>
      </p:sp>
      <p:sp>
        <p:nvSpPr>
          <p:cNvPr id="11" name="Rectangle 10">
            <a:extLst>
              <a:ext uri="{FF2B5EF4-FFF2-40B4-BE49-F238E27FC236}">
                <a16:creationId xmlns:a16="http://schemas.microsoft.com/office/drawing/2014/main" id="{0C6937FD-E319-A646-AB3C-B9C4E77F579B}"/>
              </a:ext>
            </a:extLst>
          </p:cNvPr>
          <p:cNvSpPr/>
          <p:nvPr/>
        </p:nvSpPr>
        <p:spPr>
          <a:xfrm>
            <a:off x="3945930" y="2902849"/>
            <a:ext cx="2733441" cy="430887"/>
          </a:xfrm>
          <a:prstGeom prst="rect">
            <a:avLst/>
          </a:prstGeom>
        </p:spPr>
        <p:txBody>
          <a:bodyPr wrap="none">
            <a:spAutoFit/>
          </a:bodyPr>
          <a:lstStyle/>
          <a:p>
            <a:pPr lvl="0"/>
            <a:r>
              <a:rPr lang="en-US" sz="2200" dirty="0">
                <a:solidFill>
                  <a:srgbClr val="C00000"/>
                </a:solidFill>
                <a:latin typeface="Courier New" panose="02070309020205020404" pitchFamily="49" charset="0"/>
                <a:cs typeface="Courier New" panose="02070309020205020404" pitchFamily="49" charset="0"/>
              </a:rPr>
              <a:t>&lt; 25 characters</a:t>
            </a:r>
          </a:p>
        </p:txBody>
      </p:sp>
      <p:sp>
        <p:nvSpPr>
          <p:cNvPr id="12" name="Rectangle 11">
            <a:extLst>
              <a:ext uri="{FF2B5EF4-FFF2-40B4-BE49-F238E27FC236}">
                <a16:creationId xmlns:a16="http://schemas.microsoft.com/office/drawing/2014/main" id="{276F758A-B1DF-AB4F-9E70-81A2ED7C5A87}"/>
              </a:ext>
            </a:extLst>
          </p:cNvPr>
          <p:cNvSpPr/>
          <p:nvPr/>
        </p:nvSpPr>
        <p:spPr>
          <a:xfrm>
            <a:off x="919296" y="5493619"/>
            <a:ext cx="1713931" cy="430887"/>
          </a:xfrm>
          <a:prstGeom prst="rect">
            <a:avLst/>
          </a:prstGeom>
        </p:spPr>
        <p:txBody>
          <a:bodyPr wrap="none">
            <a:spAutoFit/>
          </a:bodyPr>
          <a:lstStyle/>
          <a:p>
            <a:r>
              <a:rPr lang="en-US" sz="2200" dirty="0">
                <a:solidFill>
                  <a:srgbClr val="C00000"/>
                </a:solidFill>
                <a:latin typeface="Courier New" panose="02070309020205020404" pitchFamily="49" charset="0"/>
                <a:cs typeface="Courier New" panose="02070309020205020404" pitchFamily="49" charset="0"/>
              </a:rPr>
              <a:t>data_1998</a:t>
            </a:r>
          </a:p>
        </p:txBody>
      </p:sp>
      <p:sp>
        <p:nvSpPr>
          <p:cNvPr id="13" name="Rectangle 12">
            <a:extLst>
              <a:ext uri="{FF2B5EF4-FFF2-40B4-BE49-F238E27FC236}">
                <a16:creationId xmlns:a16="http://schemas.microsoft.com/office/drawing/2014/main" id="{5E29BC37-2A60-1643-94B4-FE95D32213B8}"/>
              </a:ext>
            </a:extLst>
          </p:cNvPr>
          <p:cNvSpPr/>
          <p:nvPr/>
        </p:nvSpPr>
        <p:spPr>
          <a:xfrm>
            <a:off x="3908685" y="5513320"/>
            <a:ext cx="1713931" cy="430887"/>
          </a:xfrm>
          <a:prstGeom prst="rect">
            <a:avLst/>
          </a:prstGeom>
        </p:spPr>
        <p:txBody>
          <a:bodyPr wrap="none">
            <a:spAutoFit/>
          </a:bodyPr>
          <a:lstStyle/>
          <a:p>
            <a:r>
              <a:rPr lang="en-US" sz="2200" dirty="0">
                <a:solidFill>
                  <a:srgbClr val="C00000"/>
                </a:solidFill>
                <a:latin typeface="Courier New" panose="02070309020205020404" pitchFamily="49" charset="0"/>
                <a:cs typeface="Courier New" panose="02070309020205020404" pitchFamily="49" charset="0"/>
              </a:rPr>
              <a:t>1998_data</a:t>
            </a:r>
          </a:p>
        </p:txBody>
      </p:sp>
      <p:sp>
        <p:nvSpPr>
          <p:cNvPr id="14" name="Rectangle 13">
            <a:extLst>
              <a:ext uri="{FF2B5EF4-FFF2-40B4-BE49-F238E27FC236}">
                <a16:creationId xmlns:a16="http://schemas.microsoft.com/office/drawing/2014/main" id="{126CCF73-A270-254A-8CD3-ADBA2413C6BB}"/>
              </a:ext>
            </a:extLst>
          </p:cNvPr>
          <p:cNvSpPr/>
          <p:nvPr/>
        </p:nvSpPr>
        <p:spPr>
          <a:xfrm>
            <a:off x="303205" y="5556406"/>
            <a:ext cx="710451" cy="369332"/>
          </a:xfrm>
          <a:prstGeom prst="rect">
            <a:avLst/>
          </a:prstGeom>
        </p:spPr>
        <p:txBody>
          <a:bodyPr wrap="none">
            <a:spAutoFit/>
          </a:bodyPr>
          <a:lstStyle/>
          <a:p>
            <a:r>
              <a:rPr lang="en-US" b="1" dirty="0">
                <a:solidFill>
                  <a:srgbClr val="333333"/>
                </a:solidFill>
                <a:latin typeface="Corbel" panose="020B0503020204020204" pitchFamily="34" charset="0"/>
              </a:rPr>
              <a:t>YES: </a:t>
            </a:r>
            <a:endParaRPr lang="en-US" dirty="0"/>
          </a:p>
        </p:txBody>
      </p:sp>
      <p:sp>
        <p:nvSpPr>
          <p:cNvPr id="15" name="Rectangle 14">
            <a:extLst>
              <a:ext uri="{FF2B5EF4-FFF2-40B4-BE49-F238E27FC236}">
                <a16:creationId xmlns:a16="http://schemas.microsoft.com/office/drawing/2014/main" id="{10A2AC86-0534-8446-9A2E-83779FA9E17D}"/>
              </a:ext>
            </a:extLst>
          </p:cNvPr>
          <p:cNvSpPr/>
          <p:nvPr/>
        </p:nvSpPr>
        <p:spPr>
          <a:xfrm>
            <a:off x="3386953" y="5544231"/>
            <a:ext cx="638316" cy="369332"/>
          </a:xfrm>
          <a:prstGeom prst="rect">
            <a:avLst/>
          </a:prstGeom>
        </p:spPr>
        <p:txBody>
          <a:bodyPr wrap="none">
            <a:spAutoFit/>
          </a:bodyPr>
          <a:lstStyle/>
          <a:p>
            <a:r>
              <a:rPr lang="en-US" b="1" dirty="0">
                <a:solidFill>
                  <a:srgbClr val="333333"/>
                </a:solidFill>
                <a:latin typeface="Corbel" panose="020B0503020204020204" pitchFamily="34" charset="0"/>
              </a:rPr>
              <a:t>NO: </a:t>
            </a:r>
            <a:endParaRPr lang="en-US" dirty="0"/>
          </a:p>
        </p:txBody>
      </p:sp>
    </p:spTree>
    <p:extLst>
      <p:ext uri="{BB962C8B-B14F-4D97-AF65-F5344CB8AC3E}">
        <p14:creationId xmlns:p14="http://schemas.microsoft.com/office/powerpoint/2010/main" val="24348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D3E33-35B7-9642-8065-BE800E0C33BF}"/>
              </a:ext>
            </a:extLst>
          </p:cNvPr>
          <p:cNvSpPr/>
          <p:nvPr/>
        </p:nvSpPr>
        <p:spPr>
          <a:xfrm>
            <a:off x="252248" y="474345"/>
            <a:ext cx="8849711" cy="492443"/>
          </a:xfrm>
          <a:prstGeom prst="rect">
            <a:avLst/>
          </a:prstGeom>
        </p:spPr>
        <p:txBody>
          <a:bodyPr wrap="square">
            <a:spAutoFit/>
          </a:bodyPr>
          <a:lstStyle/>
          <a:p>
            <a:r>
              <a:rPr lang="en-US" sz="2600" b="1" dirty="0">
                <a:solidFill>
                  <a:srgbClr val="333333"/>
                </a:solidFill>
                <a:latin typeface="Corbel" panose="020B0503020204020204" pitchFamily="34" charset="0"/>
              </a:rPr>
              <a:t>5. Help you quickly sort files chronologically or numerically</a:t>
            </a:r>
            <a:r>
              <a:rPr lang="en-US" sz="2600" dirty="0">
                <a:solidFill>
                  <a:srgbClr val="333333"/>
                </a:solidFill>
                <a:latin typeface="Corbel" panose="020B0503020204020204" pitchFamily="34" charset="0"/>
              </a:rPr>
              <a:t>. </a:t>
            </a:r>
            <a:endParaRPr lang="en-US" sz="2600" b="0" i="0" dirty="0">
              <a:solidFill>
                <a:srgbClr val="333333"/>
              </a:solidFill>
              <a:effectLst/>
              <a:latin typeface="Corbel" panose="020B0503020204020204" pitchFamily="34" charset="0"/>
            </a:endParaRPr>
          </a:p>
        </p:txBody>
      </p:sp>
      <p:pic>
        <p:nvPicPr>
          <p:cNvPr id="3" name="Picture 2">
            <a:extLst>
              <a:ext uri="{FF2B5EF4-FFF2-40B4-BE49-F238E27FC236}">
                <a16:creationId xmlns:a16="http://schemas.microsoft.com/office/drawing/2014/main" id="{948D8B31-805A-AC45-BE96-5062B95C3215}"/>
              </a:ext>
            </a:extLst>
          </p:cNvPr>
          <p:cNvPicPr>
            <a:picLocks noChangeAspect="1"/>
          </p:cNvPicPr>
          <p:nvPr/>
        </p:nvPicPr>
        <p:blipFill>
          <a:blip r:embed="rId3"/>
          <a:stretch>
            <a:fillRect/>
          </a:stretch>
        </p:blipFill>
        <p:spPr>
          <a:xfrm>
            <a:off x="149860" y="2603500"/>
            <a:ext cx="2565400" cy="1244600"/>
          </a:xfrm>
          <a:prstGeom prst="rect">
            <a:avLst/>
          </a:prstGeom>
          <a:ln>
            <a:solidFill>
              <a:schemeClr val="accent1"/>
            </a:solidFill>
          </a:ln>
        </p:spPr>
      </p:pic>
      <p:pic>
        <p:nvPicPr>
          <p:cNvPr id="4" name="Picture 3">
            <a:extLst>
              <a:ext uri="{FF2B5EF4-FFF2-40B4-BE49-F238E27FC236}">
                <a16:creationId xmlns:a16="http://schemas.microsoft.com/office/drawing/2014/main" id="{8F2442B0-EB7F-B244-838D-64A3E1F72A9A}"/>
              </a:ext>
            </a:extLst>
          </p:cNvPr>
          <p:cNvPicPr>
            <a:picLocks noChangeAspect="1"/>
          </p:cNvPicPr>
          <p:nvPr/>
        </p:nvPicPr>
        <p:blipFill>
          <a:blip r:embed="rId4"/>
          <a:stretch>
            <a:fillRect/>
          </a:stretch>
        </p:blipFill>
        <p:spPr>
          <a:xfrm>
            <a:off x="3251200" y="1442403"/>
            <a:ext cx="3136900" cy="876300"/>
          </a:xfrm>
          <a:prstGeom prst="rect">
            <a:avLst/>
          </a:prstGeom>
          <a:ln>
            <a:solidFill>
              <a:schemeClr val="accent1"/>
            </a:solidFill>
          </a:ln>
        </p:spPr>
      </p:pic>
      <p:pic>
        <p:nvPicPr>
          <p:cNvPr id="5" name="Picture 4">
            <a:extLst>
              <a:ext uri="{FF2B5EF4-FFF2-40B4-BE49-F238E27FC236}">
                <a16:creationId xmlns:a16="http://schemas.microsoft.com/office/drawing/2014/main" id="{CF2A27B7-5D1A-DF47-AAAB-C0C0733D2B27}"/>
              </a:ext>
            </a:extLst>
          </p:cNvPr>
          <p:cNvPicPr>
            <a:picLocks noChangeAspect="1"/>
          </p:cNvPicPr>
          <p:nvPr/>
        </p:nvPicPr>
        <p:blipFill rotWithShape="1">
          <a:blip r:embed="rId5"/>
          <a:srcRect r="5364"/>
          <a:stretch/>
        </p:blipFill>
        <p:spPr>
          <a:xfrm>
            <a:off x="3251200" y="2463800"/>
            <a:ext cx="3136900" cy="762000"/>
          </a:xfrm>
          <a:prstGeom prst="rect">
            <a:avLst/>
          </a:prstGeom>
          <a:ln>
            <a:solidFill>
              <a:schemeClr val="accent1"/>
            </a:solidFill>
          </a:ln>
        </p:spPr>
      </p:pic>
      <p:pic>
        <p:nvPicPr>
          <p:cNvPr id="7" name="Picture 6">
            <a:extLst>
              <a:ext uri="{FF2B5EF4-FFF2-40B4-BE49-F238E27FC236}">
                <a16:creationId xmlns:a16="http://schemas.microsoft.com/office/drawing/2014/main" id="{A53C5649-73C1-2D4F-8001-B334B3B8E34E}"/>
              </a:ext>
            </a:extLst>
          </p:cNvPr>
          <p:cNvPicPr>
            <a:picLocks noChangeAspect="1"/>
          </p:cNvPicPr>
          <p:nvPr/>
        </p:nvPicPr>
        <p:blipFill rotWithShape="1">
          <a:blip r:embed="rId6"/>
          <a:srcRect l="4604" r="6546"/>
          <a:stretch/>
        </p:blipFill>
        <p:spPr>
          <a:xfrm>
            <a:off x="3251200" y="3429000"/>
            <a:ext cx="3136900" cy="2108200"/>
          </a:xfrm>
          <a:prstGeom prst="rect">
            <a:avLst/>
          </a:prstGeom>
          <a:ln>
            <a:solidFill>
              <a:schemeClr val="accent1"/>
            </a:solidFill>
          </a:ln>
        </p:spPr>
      </p:pic>
      <p:pic>
        <p:nvPicPr>
          <p:cNvPr id="8" name="Picture 7">
            <a:extLst>
              <a:ext uri="{FF2B5EF4-FFF2-40B4-BE49-F238E27FC236}">
                <a16:creationId xmlns:a16="http://schemas.microsoft.com/office/drawing/2014/main" id="{6918A48E-E1B6-0A4D-870A-B779DCD88DC3}"/>
              </a:ext>
            </a:extLst>
          </p:cNvPr>
          <p:cNvPicPr>
            <a:picLocks noChangeAspect="1"/>
          </p:cNvPicPr>
          <p:nvPr/>
        </p:nvPicPr>
        <p:blipFill>
          <a:blip r:embed="rId7"/>
          <a:stretch>
            <a:fillRect/>
          </a:stretch>
        </p:blipFill>
        <p:spPr>
          <a:xfrm>
            <a:off x="7236460" y="1285240"/>
            <a:ext cx="3530600" cy="2108200"/>
          </a:xfrm>
          <a:prstGeom prst="rect">
            <a:avLst/>
          </a:prstGeom>
          <a:ln>
            <a:solidFill>
              <a:schemeClr val="accent1"/>
            </a:solidFill>
          </a:ln>
        </p:spPr>
      </p:pic>
      <p:pic>
        <p:nvPicPr>
          <p:cNvPr id="9" name="Picture 8">
            <a:extLst>
              <a:ext uri="{FF2B5EF4-FFF2-40B4-BE49-F238E27FC236}">
                <a16:creationId xmlns:a16="http://schemas.microsoft.com/office/drawing/2014/main" id="{62828377-ECAF-9243-A412-361D15DB3F57}"/>
              </a:ext>
            </a:extLst>
          </p:cNvPr>
          <p:cNvPicPr>
            <a:picLocks noChangeAspect="1"/>
          </p:cNvPicPr>
          <p:nvPr/>
        </p:nvPicPr>
        <p:blipFill>
          <a:blip r:embed="rId8"/>
          <a:stretch>
            <a:fillRect/>
          </a:stretch>
        </p:blipFill>
        <p:spPr>
          <a:xfrm>
            <a:off x="7236460" y="3711892"/>
            <a:ext cx="3530600" cy="2108200"/>
          </a:xfrm>
          <a:prstGeom prst="rect">
            <a:avLst/>
          </a:prstGeom>
          <a:ln>
            <a:solidFill>
              <a:schemeClr val="accent1"/>
            </a:solidFill>
          </a:ln>
        </p:spPr>
      </p:pic>
    </p:spTree>
    <p:extLst>
      <p:ext uri="{BB962C8B-B14F-4D97-AF65-F5344CB8AC3E}">
        <p14:creationId xmlns:p14="http://schemas.microsoft.com/office/powerpoint/2010/main" val="63786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D42064-B90B-F940-A5C5-8451B3682C31}"/>
              </a:ext>
            </a:extLst>
          </p:cNvPr>
          <p:cNvSpPr/>
          <p:nvPr/>
        </p:nvSpPr>
        <p:spPr>
          <a:xfrm>
            <a:off x="146068" y="414553"/>
            <a:ext cx="9788001" cy="492443"/>
          </a:xfrm>
          <a:prstGeom prst="rect">
            <a:avLst/>
          </a:prstGeom>
        </p:spPr>
        <p:txBody>
          <a:bodyPr wrap="square">
            <a:spAutoFit/>
          </a:bodyPr>
          <a:lstStyle/>
          <a:p>
            <a:r>
              <a:rPr lang="en-US" sz="2600" b="1" dirty="0">
                <a:solidFill>
                  <a:srgbClr val="333333"/>
                </a:solidFill>
                <a:latin typeface="Corbel" panose="020B0503020204020204" pitchFamily="34" charset="0"/>
              </a:rPr>
              <a:t>6. Use a consistent method of dealing with spaces and letter case.</a:t>
            </a:r>
            <a:endParaRPr lang="en-US" sz="2600" dirty="0">
              <a:latin typeface="Corbel" panose="020B0503020204020204" pitchFamily="34" charset="0"/>
            </a:endParaRPr>
          </a:p>
        </p:txBody>
      </p:sp>
      <p:sp>
        <p:nvSpPr>
          <p:cNvPr id="5" name="Rectangle 4">
            <a:extLst>
              <a:ext uri="{FF2B5EF4-FFF2-40B4-BE49-F238E27FC236}">
                <a16:creationId xmlns:a16="http://schemas.microsoft.com/office/drawing/2014/main" id="{2EF2DFE8-6EE9-204E-B054-0EC9B269EDD8}"/>
              </a:ext>
            </a:extLst>
          </p:cNvPr>
          <p:cNvSpPr/>
          <p:nvPr/>
        </p:nvSpPr>
        <p:spPr>
          <a:xfrm>
            <a:off x="4042516" y="1096231"/>
            <a:ext cx="4608954" cy="461665"/>
          </a:xfrm>
          <a:prstGeom prst="rect">
            <a:avLst/>
          </a:prstGeom>
        </p:spPr>
        <p:txBody>
          <a:bodyPr wrap="none">
            <a:spAutoFit/>
          </a:bodyPr>
          <a:lstStyle/>
          <a:p>
            <a:r>
              <a:rPr lang="en-US" sz="2400" dirty="0">
                <a:solidFill>
                  <a:srgbClr val="C7254E"/>
                </a:solidFill>
                <a:latin typeface="Courier New" panose="02070309020205020404" pitchFamily="49" charset="0"/>
                <a:cs typeface="Courier New" panose="02070309020205020404" pitchFamily="49" charset="0"/>
              </a:rPr>
              <a:t>'survey responses maria'</a:t>
            </a:r>
            <a:endParaRPr lang="en-US" sz="24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89A46C96-018E-374B-977D-994F112DE55D}"/>
              </a:ext>
            </a:extLst>
          </p:cNvPr>
          <p:cNvSpPr/>
          <p:nvPr/>
        </p:nvSpPr>
        <p:spPr>
          <a:xfrm>
            <a:off x="6748932" y="1834028"/>
            <a:ext cx="4608954" cy="461665"/>
          </a:xfrm>
          <a:prstGeom prst="rect">
            <a:avLst/>
          </a:prstGeom>
        </p:spPr>
        <p:txBody>
          <a:bodyPr wrap="none">
            <a:spAutoFit/>
          </a:bodyPr>
          <a:lstStyle/>
          <a:p>
            <a:r>
              <a:rPr lang="en-US" sz="2400" dirty="0">
                <a:solidFill>
                  <a:srgbClr val="C7254E"/>
                </a:solidFill>
                <a:latin typeface="Courier New" panose="02070309020205020404" pitchFamily="49" charset="0"/>
                <a:cs typeface="Courier New" panose="02070309020205020404" pitchFamily="49" charset="0"/>
              </a:rPr>
              <a:t>'</a:t>
            </a:r>
            <a:r>
              <a:rPr lang="en-US" sz="2400" dirty="0" err="1">
                <a:solidFill>
                  <a:srgbClr val="C7254E"/>
                </a:solidFill>
                <a:latin typeface="Courier New" panose="02070309020205020404" pitchFamily="49" charset="0"/>
                <a:cs typeface="Courier New" panose="02070309020205020404" pitchFamily="49" charset="0"/>
              </a:rPr>
              <a:t>survey_responses_maria</a:t>
            </a:r>
            <a:r>
              <a:rPr lang="en-US" sz="2400" dirty="0">
                <a:solidFill>
                  <a:srgbClr val="C7254E"/>
                </a:solidFill>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CD7BC40A-5EEF-4A40-9E54-14AD0F091135}"/>
              </a:ext>
            </a:extLst>
          </p:cNvPr>
          <p:cNvSpPr/>
          <p:nvPr/>
        </p:nvSpPr>
        <p:spPr>
          <a:xfrm>
            <a:off x="1054554" y="2254095"/>
            <a:ext cx="4240263" cy="461665"/>
          </a:xfrm>
          <a:prstGeom prst="rect">
            <a:avLst/>
          </a:prstGeom>
        </p:spPr>
        <p:txBody>
          <a:bodyPr wrap="none">
            <a:spAutoFit/>
          </a:bodyPr>
          <a:lstStyle/>
          <a:p>
            <a:r>
              <a:rPr lang="en-US" sz="2400" dirty="0">
                <a:solidFill>
                  <a:srgbClr val="C7254E"/>
                </a:solidFill>
                <a:latin typeface="Courier New" panose="02070309020205020404" pitchFamily="49" charset="0"/>
                <a:cs typeface="Courier New" panose="02070309020205020404" pitchFamily="49" charset="0"/>
              </a:rPr>
              <a:t>'</a:t>
            </a:r>
            <a:r>
              <a:rPr lang="en-US" sz="2400" dirty="0" err="1">
                <a:solidFill>
                  <a:srgbClr val="C7254E"/>
                </a:solidFill>
                <a:latin typeface="Courier New" panose="02070309020205020404" pitchFamily="49" charset="0"/>
                <a:cs typeface="Courier New" panose="02070309020205020404" pitchFamily="49" charset="0"/>
              </a:rPr>
              <a:t>SurveyResponsesMaria</a:t>
            </a:r>
            <a:r>
              <a:rPr lang="en-US" sz="2400" dirty="0">
                <a:solidFill>
                  <a:srgbClr val="C7254E"/>
                </a:solidFill>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4B2CFF1E-32BD-F645-B1E1-1B13E11D06A1}"/>
              </a:ext>
            </a:extLst>
          </p:cNvPr>
          <p:cNvSpPr/>
          <p:nvPr/>
        </p:nvSpPr>
        <p:spPr>
          <a:xfrm>
            <a:off x="6748932" y="3083016"/>
            <a:ext cx="4608954" cy="461665"/>
          </a:xfrm>
          <a:prstGeom prst="rect">
            <a:avLst/>
          </a:prstGeom>
        </p:spPr>
        <p:txBody>
          <a:bodyPr wrap="none">
            <a:spAutoFit/>
          </a:bodyPr>
          <a:lstStyle/>
          <a:p>
            <a:r>
              <a:rPr lang="en-US" sz="2400" dirty="0">
                <a:solidFill>
                  <a:srgbClr val="C7254E"/>
                </a:solidFill>
                <a:latin typeface="Courier New" panose="02070309020205020404" pitchFamily="49" charset="0"/>
                <a:cs typeface="Courier New" panose="02070309020205020404" pitchFamily="49" charset="0"/>
              </a:rPr>
              <a:t>'</a:t>
            </a:r>
            <a:r>
              <a:rPr lang="en-US" sz="2400" dirty="0" err="1">
                <a:solidFill>
                  <a:srgbClr val="C7254E"/>
                </a:solidFill>
                <a:latin typeface="Courier New" panose="02070309020205020404" pitchFamily="49" charset="0"/>
                <a:cs typeface="Courier New" panose="02070309020205020404" pitchFamily="49" charset="0"/>
              </a:rPr>
              <a:t>survey_responses_Maria</a:t>
            </a:r>
            <a:r>
              <a:rPr lang="en-US" sz="2400" dirty="0">
                <a:solidFill>
                  <a:srgbClr val="C7254E"/>
                </a:solidFill>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0A501540-165E-914D-BAEF-CD92BD7B095E}"/>
              </a:ext>
            </a:extLst>
          </p:cNvPr>
          <p:cNvSpPr/>
          <p:nvPr/>
        </p:nvSpPr>
        <p:spPr>
          <a:xfrm>
            <a:off x="6748932" y="2484928"/>
            <a:ext cx="4608954" cy="461665"/>
          </a:xfrm>
          <a:prstGeom prst="rect">
            <a:avLst/>
          </a:prstGeom>
        </p:spPr>
        <p:txBody>
          <a:bodyPr wrap="none">
            <a:spAutoFit/>
          </a:bodyPr>
          <a:lstStyle/>
          <a:p>
            <a:r>
              <a:rPr lang="en-US" sz="2400" dirty="0">
                <a:solidFill>
                  <a:srgbClr val="C7254E"/>
                </a:solidFill>
                <a:latin typeface="Courier New" panose="02070309020205020404" pitchFamily="49" charset="0"/>
                <a:cs typeface="Courier New" panose="02070309020205020404" pitchFamily="49" charset="0"/>
              </a:rPr>
              <a:t>'survey-responses-maria'</a:t>
            </a:r>
            <a:endParaRPr lang="en-US" sz="2400" dirty="0">
              <a:latin typeface="Courier New" panose="02070309020205020404" pitchFamily="49" charset="0"/>
              <a:cs typeface="Courier New" panose="02070309020205020404" pitchFamily="49" charset="0"/>
            </a:endParaRPr>
          </a:p>
        </p:txBody>
      </p:sp>
      <p:pic>
        <p:nvPicPr>
          <p:cNvPr id="1026" name="Picture 2" descr="brown animal on white field near mountain">
            <a:extLst>
              <a:ext uri="{FF2B5EF4-FFF2-40B4-BE49-F238E27FC236}">
                <a16:creationId xmlns:a16="http://schemas.microsoft.com/office/drawing/2014/main" id="{4B9A1004-4B29-2B40-9C4E-B6E5FAC06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02" y="2753710"/>
            <a:ext cx="5010769" cy="3342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ody of water on road">
            <a:extLst>
              <a:ext uri="{FF2B5EF4-FFF2-40B4-BE49-F238E27FC236}">
                <a16:creationId xmlns:a16="http://schemas.microsoft.com/office/drawing/2014/main" id="{6FDFA5A3-AB27-5A41-8B28-F73A0DAF2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476" y="3733916"/>
            <a:ext cx="2082723" cy="312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2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75C148-38A6-B641-903D-694B198F71D2}"/>
              </a:ext>
            </a:extLst>
          </p:cNvPr>
          <p:cNvSpPr/>
          <p:nvPr/>
        </p:nvSpPr>
        <p:spPr>
          <a:xfrm>
            <a:off x="2228193" y="542497"/>
            <a:ext cx="8681545" cy="615553"/>
          </a:xfrm>
          <a:prstGeom prst="rect">
            <a:avLst/>
          </a:prstGeom>
        </p:spPr>
        <p:txBody>
          <a:bodyPr wrap="square">
            <a:spAutoFit/>
          </a:bodyPr>
          <a:lstStyle/>
          <a:p>
            <a:r>
              <a:rPr lang="en-US" sz="3400" dirty="0">
                <a:solidFill>
                  <a:srgbClr val="333333"/>
                </a:solidFill>
                <a:latin typeface="Calibri" panose="020F0502020204030204" pitchFamily="34" charset="0"/>
                <a:cs typeface="Calibri" panose="020F0502020204030204" pitchFamily="34" charset="0"/>
              </a:rPr>
              <a:t>Once you have a system, </a:t>
            </a:r>
            <a:r>
              <a:rPr lang="en-US" sz="3400" b="1" dirty="0">
                <a:solidFill>
                  <a:srgbClr val="002060"/>
                </a:solidFill>
                <a:latin typeface="Calibri" panose="020F0502020204030204" pitchFamily="34" charset="0"/>
                <a:cs typeface="Calibri" panose="020F0502020204030204" pitchFamily="34" charset="0"/>
              </a:rPr>
              <a:t>write it down</a:t>
            </a:r>
          </a:p>
        </p:txBody>
      </p:sp>
      <p:sp>
        <p:nvSpPr>
          <p:cNvPr id="3" name="Rectangle 2">
            <a:extLst>
              <a:ext uri="{FF2B5EF4-FFF2-40B4-BE49-F238E27FC236}">
                <a16:creationId xmlns:a16="http://schemas.microsoft.com/office/drawing/2014/main" id="{EABF3F7E-DBD4-0E4F-98BF-87FA8FD5F1A2}"/>
              </a:ext>
            </a:extLst>
          </p:cNvPr>
          <p:cNvSpPr/>
          <p:nvPr/>
        </p:nvSpPr>
        <p:spPr>
          <a:xfrm>
            <a:off x="2081049" y="1615421"/>
            <a:ext cx="9438290" cy="461665"/>
          </a:xfrm>
          <a:prstGeom prst="rect">
            <a:avLst/>
          </a:prstGeom>
        </p:spPr>
        <p:txBody>
          <a:bodyPr wrap="square">
            <a:spAutoFit/>
          </a:bodyPr>
          <a:lstStyle/>
          <a:p>
            <a:r>
              <a:rPr lang="en-US" sz="2400" b="1" dirty="0">
                <a:solidFill>
                  <a:srgbClr val="333333"/>
                </a:solidFill>
                <a:latin typeface="Calibri" panose="020F0502020204030204" pitchFamily="34" charset="0"/>
                <a:cs typeface="Calibri" panose="020F0502020204030204" pitchFamily="34" charset="0"/>
              </a:rPr>
              <a:t>Remember: </a:t>
            </a:r>
            <a:r>
              <a:rPr lang="en-US" sz="2400" dirty="0">
                <a:solidFill>
                  <a:srgbClr val="333333"/>
                </a:solidFill>
                <a:latin typeface="Calibri" panose="020F0502020204030204" pitchFamily="34" charset="0"/>
                <a:cs typeface="Calibri" panose="020F0502020204030204" pitchFamily="34" charset="0"/>
              </a:rPr>
              <a:t>make the names simple, informative, and unique</a:t>
            </a:r>
            <a:endParaRPr lang="en-US" sz="2400" dirty="0">
              <a:latin typeface="Calibri" panose="020F0502020204030204" pitchFamily="34" charset="0"/>
              <a:cs typeface="Calibri" panose="020F0502020204030204" pitchFamily="34" charset="0"/>
            </a:endParaRPr>
          </a:p>
        </p:txBody>
      </p:sp>
      <p:pic>
        <p:nvPicPr>
          <p:cNvPr id="10" name="Graphic 9" descr="Open folder outline">
            <a:extLst>
              <a:ext uri="{FF2B5EF4-FFF2-40B4-BE49-F238E27FC236}">
                <a16:creationId xmlns:a16="http://schemas.microsoft.com/office/drawing/2014/main" id="{7A65F33A-63D9-8349-AA12-5FBFE43CC5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515" y="2153128"/>
            <a:ext cx="1813034" cy="1813034"/>
          </a:xfrm>
          <a:prstGeom prst="rect">
            <a:avLst/>
          </a:prstGeom>
        </p:spPr>
      </p:pic>
      <p:pic>
        <p:nvPicPr>
          <p:cNvPr id="11" name="Graphic 10" descr="Open folder outline">
            <a:extLst>
              <a:ext uri="{FF2B5EF4-FFF2-40B4-BE49-F238E27FC236}">
                <a16:creationId xmlns:a16="http://schemas.microsoft.com/office/drawing/2014/main" id="{A5613E62-1011-B945-B4D9-86F6C7E820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5901" y="2153128"/>
            <a:ext cx="1813034" cy="1813034"/>
          </a:xfrm>
          <a:prstGeom prst="rect">
            <a:avLst/>
          </a:prstGeom>
        </p:spPr>
      </p:pic>
      <p:sp>
        <p:nvSpPr>
          <p:cNvPr id="12" name="Rectangle 11">
            <a:extLst>
              <a:ext uri="{FF2B5EF4-FFF2-40B4-BE49-F238E27FC236}">
                <a16:creationId xmlns:a16="http://schemas.microsoft.com/office/drawing/2014/main" id="{1ADC847D-EF05-CE42-BD64-70DB296F2153}"/>
              </a:ext>
            </a:extLst>
          </p:cNvPr>
          <p:cNvSpPr/>
          <p:nvPr/>
        </p:nvSpPr>
        <p:spPr>
          <a:xfrm>
            <a:off x="3678708" y="2950498"/>
            <a:ext cx="864339" cy="646331"/>
          </a:xfrm>
          <a:prstGeom prst="rect">
            <a:avLst/>
          </a:prstGeom>
        </p:spPr>
        <p:txBody>
          <a:bodyPr wrap="none">
            <a:spAutoFit/>
          </a:bodyPr>
          <a:lstStyle/>
          <a:p>
            <a:pPr algn="ctr"/>
            <a:r>
              <a:rPr lang="en-US" dirty="0">
                <a:solidFill>
                  <a:srgbClr val="333333"/>
                </a:solidFill>
                <a:latin typeface="Roboto"/>
              </a:rPr>
              <a:t>survey</a:t>
            </a:r>
          </a:p>
          <a:p>
            <a:pPr algn="ctr"/>
            <a:r>
              <a:rPr lang="en-US" dirty="0">
                <a:solidFill>
                  <a:srgbClr val="333333"/>
                </a:solidFill>
                <a:latin typeface="Roboto"/>
              </a:rPr>
              <a:t>data </a:t>
            </a:r>
            <a:endParaRPr lang="en-US" dirty="0"/>
          </a:p>
        </p:txBody>
      </p:sp>
      <p:sp>
        <p:nvSpPr>
          <p:cNvPr id="13" name="Rectangle 12">
            <a:extLst>
              <a:ext uri="{FF2B5EF4-FFF2-40B4-BE49-F238E27FC236}">
                <a16:creationId xmlns:a16="http://schemas.microsoft.com/office/drawing/2014/main" id="{E0DC4696-0355-774E-BD68-93BA4446FD17}"/>
              </a:ext>
            </a:extLst>
          </p:cNvPr>
          <p:cNvSpPr/>
          <p:nvPr/>
        </p:nvSpPr>
        <p:spPr>
          <a:xfrm>
            <a:off x="7867270" y="2950498"/>
            <a:ext cx="1274708" cy="646331"/>
          </a:xfrm>
          <a:prstGeom prst="rect">
            <a:avLst/>
          </a:prstGeom>
        </p:spPr>
        <p:txBody>
          <a:bodyPr wrap="none">
            <a:spAutoFit/>
          </a:bodyPr>
          <a:lstStyle/>
          <a:p>
            <a:pPr algn="ctr"/>
            <a:r>
              <a:rPr lang="en-US" dirty="0">
                <a:solidFill>
                  <a:srgbClr val="333333"/>
                </a:solidFill>
                <a:latin typeface="Roboto"/>
              </a:rPr>
              <a:t>behavioral</a:t>
            </a:r>
          </a:p>
          <a:p>
            <a:pPr algn="ctr"/>
            <a:r>
              <a:rPr lang="en-US" dirty="0">
                <a:solidFill>
                  <a:srgbClr val="333333"/>
                </a:solidFill>
                <a:latin typeface="Roboto"/>
              </a:rPr>
              <a:t>data </a:t>
            </a:r>
            <a:endParaRPr lang="en-US" dirty="0"/>
          </a:p>
        </p:txBody>
      </p:sp>
      <p:sp>
        <p:nvSpPr>
          <p:cNvPr id="14" name="Rectangle 13">
            <a:extLst>
              <a:ext uri="{FF2B5EF4-FFF2-40B4-BE49-F238E27FC236}">
                <a16:creationId xmlns:a16="http://schemas.microsoft.com/office/drawing/2014/main" id="{49D5AF5F-8B13-7348-8A6F-847F842164A4}"/>
              </a:ext>
            </a:extLst>
          </p:cNvPr>
          <p:cNvSpPr/>
          <p:nvPr/>
        </p:nvSpPr>
        <p:spPr>
          <a:xfrm>
            <a:off x="3412107" y="3825515"/>
            <a:ext cx="1247329" cy="369332"/>
          </a:xfrm>
          <a:prstGeom prst="rect">
            <a:avLst/>
          </a:prstGeom>
        </p:spPr>
        <p:txBody>
          <a:bodyPr wrap="none">
            <a:spAutoFit/>
          </a:bodyPr>
          <a:lstStyle/>
          <a:p>
            <a:r>
              <a:rPr lang="en-US" dirty="0"/>
              <a:t>data_2017</a:t>
            </a:r>
            <a:r>
              <a:rPr lang="en-US" dirty="0">
                <a:solidFill>
                  <a:srgbClr val="333333"/>
                </a:solidFill>
                <a:latin typeface="Roboto"/>
              </a:rPr>
              <a:t> </a:t>
            </a:r>
            <a:endParaRPr lang="en-US" dirty="0"/>
          </a:p>
        </p:txBody>
      </p:sp>
      <p:sp>
        <p:nvSpPr>
          <p:cNvPr id="15" name="Rectangle 14">
            <a:extLst>
              <a:ext uri="{FF2B5EF4-FFF2-40B4-BE49-F238E27FC236}">
                <a16:creationId xmlns:a16="http://schemas.microsoft.com/office/drawing/2014/main" id="{79017C9B-6FF9-5844-85E3-D0ACBEF3B550}"/>
              </a:ext>
            </a:extLst>
          </p:cNvPr>
          <p:cNvSpPr/>
          <p:nvPr/>
        </p:nvSpPr>
        <p:spPr>
          <a:xfrm>
            <a:off x="7696445" y="3781496"/>
            <a:ext cx="1247329" cy="369332"/>
          </a:xfrm>
          <a:prstGeom prst="rect">
            <a:avLst/>
          </a:prstGeom>
        </p:spPr>
        <p:txBody>
          <a:bodyPr wrap="none">
            <a:spAutoFit/>
          </a:bodyPr>
          <a:lstStyle/>
          <a:p>
            <a:r>
              <a:rPr lang="en-US" dirty="0"/>
              <a:t>data_2017</a:t>
            </a:r>
            <a:r>
              <a:rPr lang="en-US" dirty="0">
                <a:solidFill>
                  <a:srgbClr val="333333"/>
                </a:solidFill>
                <a:latin typeface="Roboto"/>
              </a:rPr>
              <a:t> </a:t>
            </a:r>
            <a:endParaRPr lang="en-US" dirty="0"/>
          </a:p>
        </p:txBody>
      </p:sp>
      <p:sp>
        <p:nvSpPr>
          <p:cNvPr id="16" name="Rectangle 15">
            <a:extLst>
              <a:ext uri="{FF2B5EF4-FFF2-40B4-BE49-F238E27FC236}">
                <a16:creationId xmlns:a16="http://schemas.microsoft.com/office/drawing/2014/main" id="{B006451D-E34F-1440-BBAF-A43CCD604229}"/>
              </a:ext>
            </a:extLst>
          </p:cNvPr>
          <p:cNvSpPr/>
          <p:nvPr/>
        </p:nvSpPr>
        <p:spPr>
          <a:xfrm>
            <a:off x="2866451" y="5084550"/>
            <a:ext cx="2491580" cy="369332"/>
          </a:xfrm>
          <a:prstGeom prst="rect">
            <a:avLst/>
          </a:prstGeom>
        </p:spPr>
        <p:txBody>
          <a:bodyPr wrap="none">
            <a:spAutoFit/>
          </a:bodyPr>
          <a:lstStyle/>
          <a:p>
            <a:r>
              <a:rPr lang="en-US" dirty="0"/>
              <a:t>survey_responses_2017</a:t>
            </a:r>
          </a:p>
        </p:txBody>
      </p:sp>
      <p:sp>
        <p:nvSpPr>
          <p:cNvPr id="17" name="Rectangle 16">
            <a:extLst>
              <a:ext uri="{FF2B5EF4-FFF2-40B4-BE49-F238E27FC236}">
                <a16:creationId xmlns:a16="http://schemas.microsoft.com/office/drawing/2014/main" id="{3664D6C1-B7EA-4549-A5A3-7AAD60A50028}"/>
              </a:ext>
            </a:extLst>
          </p:cNvPr>
          <p:cNvSpPr/>
          <p:nvPr/>
        </p:nvSpPr>
        <p:spPr>
          <a:xfrm>
            <a:off x="7458600" y="5040531"/>
            <a:ext cx="2092048" cy="369332"/>
          </a:xfrm>
          <a:prstGeom prst="rect">
            <a:avLst/>
          </a:prstGeom>
        </p:spPr>
        <p:txBody>
          <a:bodyPr wrap="none">
            <a:spAutoFit/>
          </a:bodyPr>
          <a:lstStyle/>
          <a:p>
            <a:r>
              <a:rPr lang="en-US" dirty="0"/>
              <a:t>behavior_obs_2017</a:t>
            </a:r>
          </a:p>
        </p:txBody>
      </p:sp>
      <p:cxnSp>
        <p:nvCxnSpPr>
          <p:cNvPr id="19" name="Straight Arrow Connector 18">
            <a:extLst>
              <a:ext uri="{FF2B5EF4-FFF2-40B4-BE49-F238E27FC236}">
                <a16:creationId xmlns:a16="http://schemas.microsoft.com/office/drawing/2014/main" id="{C5E1D3DA-2787-1E4E-95E3-3023A7771B50}"/>
              </a:ext>
            </a:extLst>
          </p:cNvPr>
          <p:cNvCxnSpPr/>
          <p:nvPr/>
        </p:nvCxnSpPr>
        <p:spPr>
          <a:xfrm>
            <a:off x="4035771" y="4340772"/>
            <a:ext cx="0" cy="74377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2BE7F73-59A2-2447-99DA-0CF10FEE3E0A}"/>
              </a:ext>
            </a:extLst>
          </p:cNvPr>
          <p:cNvCxnSpPr/>
          <p:nvPr/>
        </p:nvCxnSpPr>
        <p:spPr>
          <a:xfrm>
            <a:off x="8419032" y="4340772"/>
            <a:ext cx="0" cy="74377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6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52198F-CF9B-6F40-8AB2-B305F0B5C245}"/>
              </a:ext>
            </a:extLst>
          </p:cNvPr>
          <p:cNvPicPr>
            <a:picLocks noChangeAspect="1"/>
          </p:cNvPicPr>
          <p:nvPr/>
        </p:nvPicPr>
        <p:blipFill>
          <a:blip r:embed="rId2"/>
          <a:stretch>
            <a:fillRect/>
          </a:stretch>
        </p:blipFill>
        <p:spPr>
          <a:xfrm>
            <a:off x="5010150" y="1736177"/>
            <a:ext cx="2171700" cy="4457700"/>
          </a:xfrm>
          <a:prstGeom prst="rect">
            <a:avLst/>
          </a:prstGeom>
          <a:ln>
            <a:solidFill>
              <a:schemeClr val="accent1"/>
            </a:solidFill>
          </a:ln>
        </p:spPr>
      </p:pic>
      <p:sp>
        <p:nvSpPr>
          <p:cNvPr id="3" name="Rectangle 2">
            <a:extLst>
              <a:ext uri="{FF2B5EF4-FFF2-40B4-BE49-F238E27FC236}">
                <a16:creationId xmlns:a16="http://schemas.microsoft.com/office/drawing/2014/main" id="{194ADEDC-E7CB-D94A-96AE-84E0565E9F11}"/>
              </a:ext>
            </a:extLst>
          </p:cNvPr>
          <p:cNvSpPr/>
          <p:nvPr/>
        </p:nvSpPr>
        <p:spPr>
          <a:xfrm>
            <a:off x="5307724" y="531987"/>
            <a:ext cx="1576552" cy="615553"/>
          </a:xfrm>
          <a:prstGeom prst="rect">
            <a:avLst/>
          </a:prstGeom>
        </p:spPr>
        <p:txBody>
          <a:bodyPr wrap="square">
            <a:spAutoFit/>
          </a:bodyPr>
          <a:lstStyle/>
          <a:p>
            <a:pPr algn="ctr"/>
            <a:r>
              <a:rPr lang="en-US" sz="3400" b="1" dirty="0">
                <a:solidFill>
                  <a:srgbClr val="002060"/>
                </a:solidFill>
                <a:latin typeface="Calibri" panose="020F0502020204030204" pitchFamily="34" charset="0"/>
                <a:cs typeface="Calibri" panose="020F0502020204030204" pitchFamily="34" charset="0"/>
              </a:rPr>
              <a:t>TOOLS</a:t>
            </a:r>
          </a:p>
        </p:txBody>
      </p:sp>
    </p:spTree>
    <p:extLst>
      <p:ext uri="{BB962C8B-B14F-4D97-AF65-F5344CB8AC3E}">
        <p14:creationId xmlns:p14="http://schemas.microsoft.com/office/powerpoint/2010/main" val="2897530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581</Words>
  <Application>Microsoft Macintosh PowerPoint</Application>
  <PresentationFormat>Widescreen</PresentationFormat>
  <Paragraphs>53</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Corbel</vt:lpstr>
      <vt:lpstr>Courier New</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 Emilio M.</dc:creator>
  <cp:lastModifiedBy>Bruna, Emilio M.</cp:lastModifiedBy>
  <cp:revision>23</cp:revision>
  <dcterms:created xsi:type="dcterms:W3CDTF">2019-01-14T13:27:06Z</dcterms:created>
  <dcterms:modified xsi:type="dcterms:W3CDTF">2021-01-21T23:16:06Z</dcterms:modified>
</cp:coreProperties>
</file>