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96" r:id="rId2"/>
    <p:sldId id="326" r:id="rId3"/>
    <p:sldId id="330" r:id="rId4"/>
    <p:sldId id="331" r:id="rId5"/>
    <p:sldId id="332" r:id="rId6"/>
    <p:sldId id="328" r:id="rId7"/>
    <p:sldId id="286" r:id="rId8"/>
    <p:sldId id="327" r:id="rId9"/>
    <p:sldId id="329" r:id="rId10"/>
    <p:sldId id="333" r:id="rId11"/>
    <p:sldId id="334" r:id="rId12"/>
    <p:sldId id="318" r:id="rId13"/>
    <p:sldId id="335" r:id="rId14"/>
    <p:sldId id="321" r:id="rId15"/>
    <p:sldId id="294" r:id="rId16"/>
    <p:sldId id="299" r:id="rId17"/>
    <p:sldId id="317" r:id="rId18"/>
    <p:sldId id="323" r:id="rId19"/>
    <p:sldId id="322" r:id="rId20"/>
    <p:sldId id="285" r:id="rId21"/>
    <p:sldId id="269" r:id="rId22"/>
    <p:sldId id="336" r:id="rId23"/>
    <p:sldId id="30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20"/>
    <p:restoredTop sz="94681"/>
  </p:normalViewPr>
  <p:slideViewPr>
    <p:cSldViewPr snapToGrid="0" snapToObjects="1">
      <p:cViewPr varScale="1">
        <p:scale>
          <a:sx n="206" d="100"/>
          <a:sy n="206" d="100"/>
        </p:scale>
        <p:origin x="108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16F393-BEC5-594B-BFA2-419D5910CCDC}" type="datetimeFigureOut">
              <a:rPr lang="en-US" smtClean="0"/>
              <a:t>4/8/21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1D80B6-F913-5F47-A210-78A546A76CD1}" type="slidenum">
              <a:rPr lang="en-US" smtClean="0"/>
              <a:t>‹#›</a:t>
            </a:fld>
            <a:endParaRPr lang="en-US"/>
          </a:p>
        </p:txBody>
      </p:sp>
    </p:spTree>
    <p:extLst>
      <p:ext uri="{BB962C8B-B14F-4D97-AF65-F5344CB8AC3E}">
        <p14:creationId xmlns:p14="http://schemas.microsoft.com/office/powerpoint/2010/main" val="2233794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1D80B6-F913-5F47-A210-78A546A76CD1}" type="slidenum">
              <a:rPr lang="en-US" smtClean="0"/>
              <a:t>7</a:t>
            </a:fld>
            <a:endParaRPr lang="en-US"/>
          </a:p>
        </p:txBody>
      </p:sp>
    </p:spTree>
    <p:extLst>
      <p:ext uri="{BB962C8B-B14F-4D97-AF65-F5344CB8AC3E}">
        <p14:creationId xmlns:p14="http://schemas.microsoft.com/office/powerpoint/2010/main" val="694967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00050">
              <a:spcBef>
                <a:spcPts val="0"/>
              </a:spcBef>
              <a:buSzPct val="100000"/>
              <a:buFont typeface="Calibri"/>
            </a:pPr>
            <a:r>
              <a:rPr lang="en-US" dirty="0"/>
              <a:t>For Creators</a:t>
            </a:r>
          </a:p>
          <a:p>
            <a:pPr marL="914400" lvl="1" indent="-400050">
              <a:spcBef>
                <a:spcPts val="0"/>
              </a:spcBef>
              <a:buFont typeface="Calibri"/>
            </a:pPr>
            <a:r>
              <a:rPr lang="en-US" dirty="0"/>
              <a:t>to derive benefit as a result of their work</a:t>
            </a:r>
          </a:p>
          <a:p>
            <a:pPr marL="457200" indent="-400050">
              <a:spcBef>
                <a:spcPts val="0"/>
              </a:spcBef>
              <a:buSzPct val="100000"/>
              <a:buFont typeface="Calibri"/>
            </a:pPr>
            <a:r>
              <a:rPr lang="en-US" dirty="0"/>
              <a:t>For others</a:t>
            </a:r>
          </a:p>
          <a:p>
            <a:pPr marL="914400" lvl="1" indent="-400050">
              <a:spcBef>
                <a:spcPts val="0"/>
              </a:spcBef>
              <a:buFont typeface="Calibri"/>
            </a:pPr>
            <a:r>
              <a:rPr lang="en-US" dirty="0"/>
              <a:t>To avoid potential legal trouble</a:t>
            </a:r>
          </a:p>
          <a:p>
            <a:pPr marL="914400" lvl="1" indent="-400050">
              <a:spcBef>
                <a:spcPts val="0"/>
              </a:spcBef>
              <a:buFont typeface="Calibri"/>
            </a:pPr>
            <a:r>
              <a:rPr lang="en-US" dirty="0"/>
              <a:t>To know where to get permission for use.</a:t>
            </a:r>
          </a:p>
          <a:p>
            <a:endParaRPr lang="en-US" dirty="0"/>
          </a:p>
        </p:txBody>
      </p:sp>
      <p:sp>
        <p:nvSpPr>
          <p:cNvPr id="4" name="Slide Number Placeholder 3"/>
          <p:cNvSpPr>
            <a:spLocks noGrp="1"/>
          </p:cNvSpPr>
          <p:nvPr>
            <p:ph type="sldNum" sz="quarter" idx="5"/>
          </p:nvPr>
        </p:nvSpPr>
        <p:spPr/>
        <p:txBody>
          <a:bodyPr/>
          <a:lstStyle/>
          <a:p>
            <a:fld id="{021D80B6-F913-5F47-A210-78A546A76CD1}" type="slidenum">
              <a:rPr lang="en-US" smtClean="0"/>
              <a:t>11</a:t>
            </a:fld>
            <a:endParaRPr lang="en-US"/>
          </a:p>
        </p:txBody>
      </p:sp>
    </p:spTree>
    <p:extLst>
      <p:ext uri="{BB962C8B-B14F-4D97-AF65-F5344CB8AC3E}">
        <p14:creationId xmlns:p14="http://schemas.microsoft.com/office/powerpoint/2010/main" val="558618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1D80B6-F913-5F47-A210-78A546A76CD1}" type="slidenum">
              <a:rPr lang="en-US" smtClean="0"/>
              <a:t>15</a:t>
            </a:fld>
            <a:endParaRPr lang="en-US"/>
          </a:p>
        </p:txBody>
      </p:sp>
    </p:spTree>
    <p:extLst>
      <p:ext uri="{BB962C8B-B14F-4D97-AF65-F5344CB8AC3E}">
        <p14:creationId xmlns:p14="http://schemas.microsoft.com/office/powerpoint/2010/main" val="2699613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1D80B6-F913-5F47-A210-78A546A76CD1}" type="slidenum">
              <a:rPr lang="en-US" smtClean="0"/>
              <a:t>19</a:t>
            </a:fld>
            <a:endParaRPr lang="en-US"/>
          </a:p>
        </p:txBody>
      </p:sp>
    </p:spTree>
    <p:extLst>
      <p:ext uri="{BB962C8B-B14F-4D97-AF65-F5344CB8AC3E}">
        <p14:creationId xmlns:p14="http://schemas.microsoft.com/office/powerpoint/2010/main" val="1465997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335" name="Shape 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44D97-8296-B348-96D6-C6C06314C0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875B5E-BB17-9B41-B179-5F506415A7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45670F-617B-4640-B311-CEF4635AFE2B}"/>
              </a:ext>
            </a:extLst>
          </p:cNvPr>
          <p:cNvSpPr>
            <a:spLocks noGrp="1"/>
          </p:cNvSpPr>
          <p:nvPr>
            <p:ph type="dt" sz="half" idx="10"/>
          </p:nvPr>
        </p:nvSpPr>
        <p:spPr/>
        <p:txBody>
          <a:bodyPr/>
          <a:lstStyle/>
          <a:p>
            <a:fld id="{47E891D4-4D0D-154A-9733-19692ABFD24A}" type="datetimeFigureOut">
              <a:rPr lang="en-US" smtClean="0"/>
              <a:t>4/8/21</a:t>
            </a:fld>
            <a:endParaRPr lang="en-US"/>
          </a:p>
        </p:txBody>
      </p:sp>
      <p:sp>
        <p:nvSpPr>
          <p:cNvPr id="5" name="Footer Placeholder 4">
            <a:extLst>
              <a:ext uri="{FF2B5EF4-FFF2-40B4-BE49-F238E27FC236}">
                <a16:creationId xmlns:a16="http://schemas.microsoft.com/office/drawing/2014/main" id="{72597C28-6093-034F-8CA0-924A07FCD3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B0C3D1-8A1B-1C4F-9F59-E1CA931551A9}"/>
              </a:ext>
            </a:extLst>
          </p:cNvPr>
          <p:cNvSpPr>
            <a:spLocks noGrp="1"/>
          </p:cNvSpPr>
          <p:nvPr>
            <p:ph type="sldNum" sz="quarter" idx="12"/>
          </p:nvPr>
        </p:nvSpPr>
        <p:spPr/>
        <p:txBody>
          <a:bodyPr/>
          <a:lstStyle/>
          <a:p>
            <a:fld id="{1D3A965C-2AAF-6149-8397-B1264EB3CC98}" type="slidenum">
              <a:rPr lang="en-US" smtClean="0"/>
              <a:t>‹#›</a:t>
            </a:fld>
            <a:endParaRPr lang="en-US"/>
          </a:p>
        </p:txBody>
      </p:sp>
    </p:spTree>
    <p:extLst>
      <p:ext uri="{BB962C8B-B14F-4D97-AF65-F5344CB8AC3E}">
        <p14:creationId xmlns:p14="http://schemas.microsoft.com/office/powerpoint/2010/main" val="1037207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5BD8A-FC72-D24D-89FB-1BC126006C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5BFC67-4F70-CD4B-B4B6-7403E7F8A9E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69E652-3170-A445-A1EB-D0663E9D4CB5}"/>
              </a:ext>
            </a:extLst>
          </p:cNvPr>
          <p:cNvSpPr>
            <a:spLocks noGrp="1"/>
          </p:cNvSpPr>
          <p:nvPr>
            <p:ph type="dt" sz="half" idx="10"/>
          </p:nvPr>
        </p:nvSpPr>
        <p:spPr/>
        <p:txBody>
          <a:bodyPr/>
          <a:lstStyle/>
          <a:p>
            <a:fld id="{47E891D4-4D0D-154A-9733-19692ABFD24A}" type="datetimeFigureOut">
              <a:rPr lang="en-US" smtClean="0"/>
              <a:t>4/8/21</a:t>
            </a:fld>
            <a:endParaRPr lang="en-US"/>
          </a:p>
        </p:txBody>
      </p:sp>
      <p:sp>
        <p:nvSpPr>
          <p:cNvPr id="5" name="Footer Placeholder 4">
            <a:extLst>
              <a:ext uri="{FF2B5EF4-FFF2-40B4-BE49-F238E27FC236}">
                <a16:creationId xmlns:a16="http://schemas.microsoft.com/office/drawing/2014/main" id="{D8163241-723D-D948-A3EB-3FB4EE6ECE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937650-2024-B74F-9818-30D73FC5A115}"/>
              </a:ext>
            </a:extLst>
          </p:cNvPr>
          <p:cNvSpPr>
            <a:spLocks noGrp="1"/>
          </p:cNvSpPr>
          <p:nvPr>
            <p:ph type="sldNum" sz="quarter" idx="12"/>
          </p:nvPr>
        </p:nvSpPr>
        <p:spPr/>
        <p:txBody>
          <a:bodyPr/>
          <a:lstStyle/>
          <a:p>
            <a:fld id="{1D3A965C-2AAF-6149-8397-B1264EB3CC98}" type="slidenum">
              <a:rPr lang="en-US" smtClean="0"/>
              <a:t>‹#›</a:t>
            </a:fld>
            <a:endParaRPr lang="en-US"/>
          </a:p>
        </p:txBody>
      </p:sp>
    </p:spTree>
    <p:extLst>
      <p:ext uri="{BB962C8B-B14F-4D97-AF65-F5344CB8AC3E}">
        <p14:creationId xmlns:p14="http://schemas.microsoft.com/office/powerpoint/2010/main" val="443771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5EA3CC-87FE-FE4E-ADE9-997C6CFA38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C3EF2F-CC62-284B-AC2A-259E32A30B0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DE9DE7-DBD0-824B-B242-DA5FFDFD1D1D}"/>
              </a:ext>
            </a:extLst>
          </p:cNvPr>
          <p:cNvSpPr>
            <a:spLocks noGrp="1"/>
          </p:cNvSpPr>
          <p:nvPr>
            <p:ph type="dt" sz="half" idx="10"/>
          </p:nvPr>
        </p:nvSpPr>
        <p:spPr/>
        <p:txBody>
          <a:bodyPr/>
          <a:lstStyle/>
          <a:p>
            <a:fld id="{47E891D4-4D0D-154A-9733-19692ABFD24A}" type="datetimeFigureOut">
              <a:rPr lang="en-US" smtClean="0"/>
              <a:t>4/8/21</a:t>
            </a:fld>
            <a:endParaRPr lang="en-US"/>
          </a:p>
        </p:txBody>
      </p:sp>
      <p:sp>
        <p:nvSpPr>
          <p:cNvPr id="5" name="Footer Placeholder 4">
            <a:extLst>
              <a:ext uri="{FF2B5EF4-FFF2-40B4-BE49-F238E27FC236}">
                <a16:creationId xmlns:a16="http://schemas.microsoft.com/office/drawing/2014/main" id="{C38EDD6B-09AA-654E-9CFE-4D5F31CA74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3BFA78-CA56-E44D-9743-D0BF9DED5584}"/>
              </a:ext>
            </a:extLst>
          </p:cNvPr>
          <p:cNvSpPr>
            <a:spLocks noGrp="1"/>
          </p:cNvSpPr>
          <p:nvPr>
            <p:ph type="sldNum" sz="quarter" idx="12"/>
          </p:nvPr>
        </p:nvSpPr>
        <p:spPr/>
        <p:txBody>
          <a:bodyPr/>
          <a:lstStyle/>
          <a:p>
            <a:fld id="{1D3A965C-2AAF-6149-8397-B1264EB3CC98}" type="slidenum">
              <a:rPr lang="en-US" smtClean="0"/>
              <a:t>‹#›</a:t>
            </a:fld>
            <a:endParaRPr lang="en-US"/>
          </a:p>
        </p:txBody>
      </p:sp>
    </p:spTree>
    <p:extLst>
      <p:ext uri="{BB962C8B-B14F-4D97-AF65-F5344CB8AC3E}">
        <p14:creationId xmlns:p14="http://schemas.microsoft.com/office/powerpoint/2010/main" val="2406438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Text, and Content">
    <p:spTree>
      <p:nvGrpSpPr>
        <p:cNvPr id="1" name="Shape 9"/>
        <p:cNvGrpSpPr/>
        <p:nvPr/>
      </p:nvGrpSpPr>
      <p:grpSpPr>
        <a:xfrm>
          <a:off x="0" y="0"/>
          <a:ext cx="0" cy="0"/>
          <a:chOff x="0" y="0"/>
          <a:chExt cx="0" cy="0"/>
        </a:xfrm>
      </p:grpSpPr>
      <p:pic>
        <p:nvPicPr>
          <p:cNvPr id="10" name="Shape 10"/>
          <p:cNvPicPr preferRelativeResize="0"/>
          <p:nvPr/>
        </p:nvPicPr>
        <p:blipFill rotWithShape="1">
          <a:blip r:embed="rId2">
            <a:alphaModFix/>
          </a:blip>
          <a:srcRect/>
          <a:stretch/>
        </p:blipFill>
        <p:spPr>
          <a:xfrm>
            <a:off x="8737601" y="6099175"/>
            <a:ext cx="3217332" cy="574674"/>
          </a:xfrm>
          <a:prstGeom prst="rect">
            <a:avLst/>
          </a:prstGeom>
          <a:noFill/>
          <a:ln>
            <a:noFill/>
          </a:ln>
        </p:spPr>
      </p:pic>
      <p:sp>
        <p:nvSpPr>
          <p:cNvPr id="11" name="Shape 11"/>
          <p:cNvSpPr txBox="1">
            <a:spLocks noGrp="1"/>
          </p:cNvSpPr>
          <p:nvPr>
            <p:ph type="title"/>
          </p:nvPr>
        </p:nvSpPr>
        <p:spPr>
          <a:xfrm>
            <a:off x="609600" y="274638"/>
            <a:ext cx="10972800" cy="114300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464646"/>
              </a:buClr>
              <a:buFont typeface="Calibri"/>
              <a:buNone/>
              <a:defRPr sz="4100" b="1" i="0" u="none" strike="noStrike" cap="none">
                <a:solidFill>
                  <a:srgbClr val="464646"/>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Font typeface="Calibri"/>
              <a:buNone/>
              <a:defRPr sz="4400" b="0" i="0" u="none" strike="noStrike" cap="none">
                <a:solidFill>
                  <a:srgbClr val="000000"/>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Font typeface="Calibri"/>
              <a:buNone/>
              <a:defRPr sz="4400" b="0" i="0" u="none" strike="noStrike" cap="none">
                <a:solidFill>
                  <a:srgbClr val="000000"/>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Font typeface="Calibri"/>
              <a:buNone/>
              <a:defRPr sz="4400" b="0" i="0" u="none" strike="noStrike" cap="none">
                <a:solidFill>
                  <a:srgbClr val="000000"/>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Font typeface="Calibri"/>
              <a:buNone/>
              <a:defRPr sz="4400" b="0" i="0" u="none" strike="noStrike" cap="none">
                <a:solidFill>
                  <a:srgbClr val="000000"/>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Font typeface="Calibri"/>
              <a:buNone/>
              <a:defRPr sz="4400" b="0" i="0" u="none" strike="noStrike" cap="none">
                <a:solidFill>
                  <a:srgbClr val="000000"/>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Font typeface="Calibri"/>
              <a:buNone/>
              <a:defRPr sz="4400" b="0" i="0" u="none" strike="noStrike" cap="none">
                <a:solidFill>
                  <a:srgbClr val="000000"/>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Font typeface="Calibri"/>
              <a:buNone/>
              <a:defRPr sz="4400" b="0" i="0" u="none" strike="noStrike" cap="none">
                <a:solidFill>
                  <a:srgbClr val="000000"/>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12" name="Shape 12"/>
          <p:cNvSpPr txBox="1">
            <a:spLocks noGrp="1"/>
          </p:cNvSpPr>
          <p:nvPr>
            <p:ph type="body" idx="1"/>
          </p:nvPr>
        </p:nvSpPr>
        <p:spPr>
          <a:xfrm>
            <a:off x="609601" y="1600201"/>
            <a:ext cx="5384799" cy="4525963"/>
          </a:xfrm>
          <a:prstGeom prst="rect">
            <a:avLst/>
          </a:prstGeom>
          <a:noFill/>
          <a:ln>
            <a:noFill/>
          </a:ln>
        </p:spPr>
        <p:txBody>
          <a:bodyPr lIns="91425" tIns="91425" rIns="91425" bIns="91425" anchor="t" anchorCtr="0"/>
          <a:lstStyle>
            <a:lvl1pPr marL="365759" marR="0" lvl="0" indent="-147573" algn="l" rtl="0">
              <a:lnSpc>
                <a:spcPct val="100000"/>
              </a:lnSpc>
              <a:spcBef>
                <a:spcPts val="400"/>
              </a:spcBef>
              <a:spcAft>
                <a:spcPts val="0"/>
              </a:spcAft>
              <a:buClr>
                <a:srgbClr val="000000"/>
              </a:buClr>
              <a:buSzPct val="68000"/>
              <a:buFont typeface="Noto Sans Symbols"/>
              <a:buChar char="▶"/>
              <a:defRPr sz="2700" b="0" i="0" u="none" strike="noStrike" cap="none">
                <a:solidFill>
                  <a:srgbClr val="000000"/>
                </a:solidFill>
                <a:latin typeface="Calibri"/>
                <a:ea typeface="Calibri"/>
                <a:cs typeface="Calibri"/>
                <a:sym typeface="Calibri"/>
              </a:defRPr>
            </a:lvl1pPr>
            <a:lvl2pPr marL="661548" marR="0" lvl="1" indent="-109097" algn="l" rtl="0">
              <a:lnSpc>
                <a:spcPct val="100000"/>
              </a:lnSpc>
              <a:spcBef>
                <a:spcPts val="400"/>
              </a:spcBef>
              <a:spcAft>
                <a:spcPts val="0"/>
              </a:spcAft>
              <a:buClr>
                <a:srgbClr val="000000"/>
              </a:buClr>
              <a:buSzPct val="100000"/>
              <a:buFont typeface="Noto Sans Symbols"/>
              <a:buChar char="●"/>
              <a:defRPr sz="2700" b="0" i="0" u="none" strike="noStrike" cap="none">
                <a:solidFill>
                  <a:srgbClr val="000000"/>
                </a:solidFill>
                <a:latin typeface="Calibri"/>
                <a:ea typeface="Calibri"/>
                <a:cs typeface="Calibri"/>
                <a:sym typeface="Calibri"/>
              </a:defRPr>
            </a:lvl2pPr>
            <a:lvl3pPr marL="924850" marR="0" lvl="2" indent="-131100" algn="l" rtl="0">
              <a:lnSpc>
                <a:spcPct val="100000"/>
              </a:lnSpc>
              <a:spcBef>
                <a:spcPts val="400"/>
              </a:spcBef>
              <a:spcAft>
                <a:spcPts val="0"/>
              </a:spcAft>
              <a:buClr>
                <a:srgbClr val="000000"/>
              </a:buClr>
              <a:buSzPct val="100000"/>
              <a:buFont typeface="Noto Sans Symbols"/>
              <a:buChar char="●"/>
              <a:defRPr sz="2700" b="0" i="0" u="none" strike="noStrike" cap="none">
                <a:solidFill>
                  <a:srgbClr val="000000"/>
                </a:solidFill>
                <a:latin typeface="Calibri"/>
                <a:ea typeface="Calibri"/>
                <a:cs typeface="Calibri"/>
                <a:sym typeface="Calibri"/>
              </a:defRPr>
            </a:lvl3pPr>
            <a:lvl4pPr marL="1239252" marR="0" lvl="3" indent="-153401" algn="l" rtl="0">
              <a:lnSpc>
                <a:spcPct val="100000"/>
              </a:lnSpc>
              <a:spcBef>
                <a:spcPts val="400"/>
              </a:spcBef>
              <a:spcAft>
                <a:spcPts val="0"/>
              </a:spcAft>
              <a:buClr>
                <a:srgbClr val="000000"/>
              </a:buClr>
              <a:buSzPct val="100000"/>
              <a:buFont typeface="Noto Sans Symbols"/>
              <a:buChar char="●"/>
              <a:defRPr sz="2700" b="0" i="0" u="none" strike="noStrike" cap="none">
                <a:solidFill>
                  <a:srgbClr val="000000"/>
                </a:solidFill>
                <a:latin typeface="Calibri"/>
                <a:ea typeface="Calibri"/>
                <a:cs typeface="Calibri"/>
                <a:sym typeface="Calibri"/>
              </a:defRPr>
            </a:lvl4pPr>
            <a:lvl5pPr marL="1485900" marR="0" lvl="4" indent="-171450" algn="l" rtl="0">
              <a:lnSpc>
                <a:spcPct val="100000"/>
              </a:lnSpc>
              <a:spcBef>
                <a:spcPts val="400"/>
              </a:spcBef>
              <a:spcAft>
                <a:spcPts val="0"/>
              </a:spcAft>
              <a:buClr>
                <a:srgbClr val="000000"/>
              </a:buClr>
              <a:buSzPct val="100000"/>
              <a:buFont typeface="Noto Sans Symbols"/>
              <a:buChar char="●"/>
              <a:defRPr sz="2700" b="0" i="0" u="none" strike="noStrike" cap="none">
                <a:solidFill>
                  <a:srgbClr val="000000"/>
                </a:solidFill>
                <a:latin typeface="Calibri"/>
                <a:ea typeface="Calibri"/>
                <a:cs typeface="Calibri"/>
                <a:sym typeface="Calibri"/>
              </a:defRPr>
            </a:lvl5pPr>
            <a:lvl6pPr marL="2651760" marR="0" lvl="5" indent="-162560" algn="l" rtl="0">
              <a:lnSpc>
                <a:spcPct val="100000"/>
              </a:lnSpc>
              <a:spcBef>
                <a:spcPts val="700"/>
              </a:spcBef>
              <a:spcAft>
                <a:spcPts val="0"/>
              </a:spcAft>
              <a:buClr>
                <a:srgbClr val="000000"/>
              </a:buClr>
              <a:buSzPct val="100000"/>
              <a:buFont typeface="Arial"/>
              <a:buChar char="•"/>
              <a:defRPr sz="3200" b="0" i="0" u="none" strike="noStrike" cap="none">
                <a:solidFill>
                  <a:srgbClr val="000000"/>
                </a:solidFill>
                <a:latin typeface="Calibri"/>
                <a:ea typeface="Calibri"/>
                <a:cs typeface="Calibri"/>
                <a:sym typeface="Calibri"/>
              </a:defRPr>
            </a:lvl6pPr>
            <a:lvl7pPr marL="3108960" marR="0" lvl="6" indent="-162560" algn="l" rtl="0">
              <a:lnSpc>
                <a:spcPct val="100000"/>
              </a:lnSpc>
              <a:spcBef>
                <a:spcPts val="700"/>
              </a:spcBef>
              <a:spcAft>
                <a:spcPts val="0"/>
              </a:spcAft>
              <a:buClr>
                <a:srgbClr val="000000"/>
              </a:buClr>
              <a:buSzPct val="100000"/>
              <a:buFont typeface="Arial"/>
              <a:buChar char="•"/>
              <a:defRPr sz="3200" b="0" i="0" u="none" strike="noStrike" cap="none">
                <a:solidFill>
                  <a:srgbClr val="000000"/>
                </a:solidFill>
                <a:latin typeface="Calibri"/>
                <a:ea typeface="Calibri"/>
                <a:cs typeface="Calibri"/>
                <a:sym typeface="Calibri"/>
              </a:defRPr>
            </a:lvl7pPr>
            <a:lvl8pPr marL="3566159" marR="0" lvl="7" indent="-162559" algn="l" rtl="0">
              <a:lnSpc>
                <a:spcPct val="100000"/>
              </a:lnSpc>
              <a:spcBef>
                <a:spcPts val="700"/>
              </a:spcBef>
              <a:spcAft>
                <a:spcPts val="0"/>
              </a:spcAft>
              <a:buClr>
                <a:srgbClr val="000000"/>
              </a:buClr>
              <a:buSzPct val="100000"/>
              <a:buFont typeface="Arial"/>
              <a:buChar char="•"/>
              <a:defRPr sz="3200" b="0" i="0" u="none" strike="noStrike" cap="none">
                <a:solidFill>
                  <a:srgbClr val="000000"/>
                </a:solidFill>
                <a:latin typeface="Calibri"/>
                <a:ea typeface="Calibri"/>
                <a:cs typeface="Calibri"/>
                <a:sym typeface="Calibri"/>
              </a:defRPr>
            </a:lvl8pPr>
            <a:lvl9pPr marL="4023359" marR="0" lvl="8" indent="-162559" algn="l" rtl="0">
              <a:lnSpc>
                <a:spcPct val="100000"/>
              </a:lnSpc>
              <a:spcBef>
                <a:spcPts val="700"/>
              </a:spcBef>
              <a:spcAft>
                <a:spcPts val="0"/>
              </a:spcAft>
              <a:buClr>
                <a:srgbClr val="000000"/>
              </a:buClr>
              <a:buSzPct val="100000"/>
              <a:buFont typeface="Arial"/>
              <a:buChar char="•"/>
              <a:defRPr sz="3200" b="0" i="0" u="none" strike="noStrike" cap="none">
                <a:solidFill>
                  <a:srgbClr val="000000"/>
                </a:solidFill>
                <a:latin typeface="Calibri"/>
                <a:ea typeface="Calibri"/>
                <a:cs typeface="Calibri"/>
                <a:sym typeface="Calibri"/>
              </a:defRPr>
            </a:lvl9pPr>
          </a:lstStyle>
          <a:p>
            <a:endParaRPr/>
          </a:p>
        </p:txBody>
      </p:sp>
      <p:sp>
        <p:nvSpPr>
          <p:cNvPr id="13" name="Shape 13"/>
          <p:cNvSpPr txBox="1">
            <a:spLocks noGrp="1"/>
          </p:cNvSpPr>
          <p:nvPr>
            <p:ph type="sldNum" idx="12"/>
          </p:nvPr>
        </p:nvSpPr>
        <p:spPr>
          <a:xfrm>
            <a:off x="8737601" y="6248401"/>
            <a:ext cx="458537" cy="358139"/>
          </a:xfrm>
          <a:prstGeom prst="rect">
            <a:avLst/>
          </a:prstGeom>
          <a:noFill/>
          <a:ln>
            <a:noFill/>
          </a:ln>
        </p:spPr>
        <p:txBody>
          <a:bodyPr lIns="45700" tIns="45700" rIns="45700" bIns="45700" anchor="t" anchorCtr="0">
            <a:noAutofit/>
          </a:bodyPr>
          <a:lstStyle/>
          <a:p>
            <a:pPr algn="l">
              <a:buClr>
                <a:srgbClr val="000000"/>
              </a:buClr>
              <a:buSzPct val="25000"/>
            </a:pPr>
            <a:fld id="{00000000-1234-1234-1234-123412341234}" type="slidenum">
              <a:rPr lang="en-US" sz="1800" smtClean="0">
                <a:solidFill>
                  <a:srgbClr val="000000"/>
                </a:solidFill>
                <a:ea typeface="Calibri"/>
                <a:cs typeface="Calibri"/>
                <a:sym typeface="Calibri"/>
              </a:rPr>
              <a:pPr algn="l">
                <a:buClr>
                  <a:srgbClr val="000000"/>
                </a:buClr>
                <a:buSzPct val="25000"/>
              </a:pPr>
              <a:t>‹#›</a:t>
            </a:fld>
            <a:endParaRPr lang="en-US" sz="1800">
              <a:solidFill>
                <a:srgbClr val="000000"/>
              </a:solidFill>
              <a:ea typeface="Calibri"/>
              <a:cs typeface="Calibri"/>
              <a:sym typeface="Calibri"/>
            </a:endParaRPr>
          </a:p>
        </p:txBody>
      </p:sp>
    </p:spTree>
    <p:extLst>
      <p:ext uri="{BB962C8B-B14F-4D97-AF65-F5344CB8AC3E}">
        <p14:creationId xmlns:p14="http://schemas.microsoft.com/office/powerpoint/2010/main" val="695228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241-7D16-FA48-89CA-930B4FCA5B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15BFF6-FF69-8044-8354-933A8145861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31E26B-E1FD-3040-BFB8-255F542AC13C}"/>
              </a:ext>
            </a:extLst>
          </p:cNvPr>
          <p:cNvSpPr>
            <a:spLocks noGrp="1"/>
          </p:cNvSpPr>
          <p:nvPr>
            <p:ph type="dt" sz="half" idx="10"/>
          </p:nvPr>
        </p:nvSpPr>
        <p:spPr/>
        <p:txBody>
          <a:bodyPr/>
          <a:lstStyle/>
          <a:p>
            <a:fld id="{47E891D4-4D0D-154A-9733-19692ABFD24A}" type="datetimeFigureOut">
              <a:rPr lang="en-US" smtClean="0"/>
              <a:t>4/8/21</a:t>
            </a:fld>
            <a:endParaRPr lang="en-US"/>
          </a:p>
        </p:txBody>
      </p:sp>
      <p:sp>
        <p:nvSpPr>
          <p:cNvPr id="5" name="Footer Placeholder 4">
            <a:extLst>
              <a:ext uri="{FF2B5EF4-FFF2-40B4-BE49-F238E27FC236}">
                <a16:creationId xmlns:a16="http://schemas.microsoft.com/office/drawing/2014/main" id="{0010081A-99AB-F940-9D71-B783A76B75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2FA4A2-7AC5-DC40-B762-7A105239A363}"/>
              </a:ext>
            </a:extLst>
          </p:cNvPr>
          <p:cNvSpPr>
            <a:spLocks noGrp="1"/>
          </p:cNvSpPr>
          <p:nvPr>
            <p:ph type="sldNum" sz="quarter" idx="12"/>
          </p:nvPr>
        </p:nvSpPr>
        <p:spPr/>
        <p:txBody>
          <a:bodyPr/>
          <a:lstStyle/>
          <a:p>
            <a:fld id="{1D3A965C-2AAF-6149-8397-B1264EB3CC98}" type="slidenum">
              <a:rPr lang="en-US" smtClean="0"/>
              <a:t>‹#›</a:t>
            </a:fld>
            <a:endParaRPr lang="en-US"/>
          </a:p>
        </p:txBody>
      </p:sp>
    </p:spTree>
    <p:extLst>
      <p:ext uri="{BB962C8B-B14F-4D97-AF65-F5344CB8AC3E}">
        <p14:creationId xmlns:p14="http://schemas.microsoft.com/office/powerpoint/2010/main" val="2028749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969D1-B588-1747-8001-61B79D01A4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8693DD-8E68-CD45-978E-50152CF458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A83AF1A-809F-0445-8C69-5B793BB3AE4B}"/>
              </a:ext>
            </a:extLst>
          </p:cNvPr>
          <p:cNvSpPr>
            <a:spLocks noGrp="1"/>
          </p:cNvSpPr>
          <p:nvPr>
            <p:ph type="dt" sz="half" idx="10"/>
          </p:nvPr>
        </p:nvSpPr>
        <p:spPr/>
        <p:txBody>
          <a:bodyPr/>
          <a:lstStyle/>
          <a:p>
            <a:fld id="{47E891D4-4D0D-154A-9733-19692ABFD24A}" type="datetimeFigureOut">
              <a:rPr lang="en-US" smtClean="0"/>
              <a:t>4/8/21</a:t>
            </a:fld>
            <a:endParaRPr lang="en-US"/>
          </a:p>
        </p:txBody>
      </p:sp>
      <p:sp>
        <p:nvSpPr>
          <p:cNvPr id="5" name="Footer Placeholder 4">
            <a:extLst>
              <a:ext uri="{FF2B5EF4-FFF2-40B4-BE49-F238E27FC236}">
                <a16:creationId xmlns:a16="http://schemas.microsoft.com/office/drawing/2014/main" id="{76271F2B-C6F2-F446-98B2-AA0C7326D7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1543B0-64A1-4545-A61F-D0BF3B4ED547}"/>
              </a:ext>
            </a:extLst>
          </p:cNvPr>
          <p:cNvSpPr>
            <a:spLocks noGrp="1"/>
          </p:cNvSpPr>
          <p:nvPr>
            <p:ph type="sldNum" sz="quarter" idx="12"/>
          </p:nvPr>
        </p:nvSpPr>
        <p:spPr/>
        <p:txBody>
          <a:bodyPr/>
          <a:lstStyle/>
          <a:p>
            <a:fld id="{1D3A965C-2AAF-6149-8397-B1264EB3CC98}" type="slidenum">
              <a:rPr lang="en-US" smtClean="0"/>
              <a:t>‹#›</a:t>
            </a:fld>
            <a:endParaRPr lang="en-US"/>
          </a:p>
        </p:txBody>
      </p:sp>
    </p:spTree>
    <p:extLst>
      <p:ext uri="{BB962C8B-B14F-4D97-AF65-F5344CB8AC3E}">
        <p14:creationId xmlns:p14="http://schemas.microsoft.com/office/powerpoint/2010/main" val="3105087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AA2D8-61DB-E546-9BE3-AB6D078C38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C3B84E-BCA9-3547-B4CF-20F845A035E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5C2B41-73F9-6E4E-9B71-4234C847B3E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E7D48C-61B0-B240-A92E-C15C7A085D84}"/>
              </a:ext>
            </a:extLst>
          </p:cNvPr>
          <p:cNvSpPr>
            <a:spLocks noGrp="1"/>
          </p:cNvSpPr>
          <p:nvPr>
            <p:ph type="dt" sz="half" idx="10"/>
          </p:nvPr>
        </p:nvSpPr>
        <p:spPr/>
        <p:txBody>
          <a:bodyPr/>
          <a:lstStyle/>
          <a:p>
            <a:fld id="{47E891D4-4D0D-154A-9733-19692ABFD24A}" type="datetimeFigureOut">
              <a:rPr lang="en-US" smtClean="0"/>
              <a:t>4/8/21</a:t>
            </a:fld>
            <a:endParaRPr lang="en-US"/>
          </a:p>
        </p:txBody>
      </p:sp>
      <p:sp>
        <p:nvSpPr>
          <p:cNvPr id="6" name="Footer Placeholder 5">
            <a:extLst>
              <a:ext uri="{FF2B5EF4-FFF2-40B4-BE49-F238E27FC236}">
                <a16:creationId xmlns:a16="http://schemas.microsoft.com/office/drawing/2014/main" id="{E9292D2F-832E-F549-9462-DCAC531EF8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87B7A4-5CBA-CA41-A832-680DFCA6C3C2}"/>
              </a:ext>
            </a:extLst>
          </p:cNvPr>
          <p:cNvSpPr>
            <a:spLocks noGrp="1"/>
          </p:cNvSpPr>
          <p:nvPr>
            <p:ph type="sldNum" sz="quarter" idx="12"/>
          </p:nvPr>
        </p:nvSpPr>
        <p:spPr/>
        <p:txBody>
          <a:bodyPr/>
          <a:lstStyle/>
          <a:p>
            <a:fld id="{1D3A965C-2AAF-6149-8397-B1264EB3CC98}" type="slidenum">
              <a:rPr lang="en-US" smtClean="0"/>
              <a:t>‹#›</a:t>
            </a:fld>
            <a:endParaRPr lang="en-US"/>
          </a:p>
        </p:txBody>
      </p:sp>
    </p:spTree>
    <p:extLst>
      <p:ext uri="{BB962C8B-B14F-4D97-AF65-F5344CB8AC3E}">
        <p14:creationId xmlns:p14="http://schemas.microsoft.com/office/powerpoint/2010/main" val="85388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D0976-29FC-2A44-A6CB-A60D04426A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232E47-D869-DF4E-959E-7877143DBB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5B3A6C3-59BD-774B-930B-E829068F812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B007A8-988B-C146-96F7-125786E9A1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DFFCC22-34A6-8243-BC7A-2C9CB3AD87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D6D26A-7366-E04A-9CFD-FA396982AF82}"/>
              </a:ext>
            </a:extLst>
          </p:cNvPr>
          <p:cNvSpPr>
            <a:spLocks noGrp="1"/>
          </p:cNvSpPr>
          <p:nvPr>
            <p:ph type="dt" sz="half" idx="10"/>
          </p:nvPr>
        </p:nvSpPr>
        <p:spPr/>
        <p:txBody>
          <a:bodyPr/>
          <a:lstStyle/>
          <a:p>
            <a:fld id="{47E891D4-4D0D-154A-9733-19692ABFD24A}" type="datetimeFigureOut">
              <a:rPr lang="en-US" smtClean="0"/>
              <a:t>4/8/21</a:t>
            </a:fld>
            <a:endParaRPr lang="en-US"/>
          </a:p>
        </p:txBody>
      </p:sp>
      <p:sp>
        <p:nvSpPr>
          <p:cNvPr id="8" name="Footer Placeholder 7">
            <a:extLst>
              <a:ext uri="{FF2B5EF4-FFF2-40B4-BE49-F238E27FC236}">
                <a16:creationId xmlns:a16="http://schemas.microsoft.com/office/drawing/2014/main" id="{57E328D1-1A9E-B147-A698-21E10B657C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9BF158-AFB2-2946-B135-24581A2EDC02}"/>
              </a:ext>
            </a:extLst>
          </p:cNvPr>
          <p:cNvSpPr>
            <a:spLocks noGrp="1"/>
          </p:cNvSpPr>
          <p:nvPr>
            <p:ph type="sldNum" sz="quarter" idx="12"/>
          </p:nvPr>
        </p:nvSpPr>
        <p:spPr/>
        <p:txBody>
          <a:bodyPr/>
          <a:lstStyle/>
          <a:p>
            <a:fld id="{1D3A965C-2AAF-6149-8397-B1264EB3CC98}" type="slidenum">
              <a:rPr lang="en-US" smtClean="0"/>
              <a:t>‹#›</a:t>
            </a:fld>
            <a:endParaRPr lang="en-US"/>
          </a:p>
        </p:txBody>
      </p:sp>
    </p:spTree>
    <p:extLst>
      <p:ext uri="{BB962C8B-B14F-4D97-AF65-F5344CB8AC3E}">
        <p14:creationId xmlns:p14="http://schemas.microsoft.com/office/powerpoint/2010/main" val="408203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D942E-E2DE-C649-B248-09651620D4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8876A7-DC56-0A4F-A05C-D4C44DFD4A16}"/>
              </a:ext>
            </a:extLst>
          </p:cNvPr>
          <p:cNvSpPr>
            <a:spLocks noGrp="1"/>
          </p:cNvSpPr>
          <p:nvPr>
            <p:ph type="dt" sz="half" idx="10"/>
          </p:nvPr>
        </p:nvSpPr>
        <p:spPr/>
        <p:txBody>
          <a:bodyPr/>
          <a:lstStyle/>
          <a:p>
            <a:fld id="{47E891D4-4D0D-154A-9733-19692ABFD24A}" type="datetimeFigureOut">
              <a:rPr lang="en-US" smtClean="0"/>
              <a:t>4/8/21</a:t>
            </a:fld>
            <a:endParaRPr lang="en-US"/>
          </a:p>
        </p:txBody>
      </p:sp>
      <p:sp>
        <p:nvSpPr>
          <p:cNvPr id="4" name="Footer Placeholder 3">
            <a:extLst>
              <a:ext uri="{FF2B5EF4-FFF2-40B4-BE49-F238E27FC236}">
                <a16:creationId xmlns:a16="http://schemas.microsoft.com/office/drawing/2014/main" id="{EC182DB1-05F2-FA4F-BFED-B1470D4578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C4F9B3-57CD-C24A-B7A9-182EAF2B4D33}"/>
              </a:ext>
            </a:extLst>
          </p:cNvPr>
          <p:cNvSpPr>
            <a:spLocks noGrp="1"/>
          </p:cNvSpPr>
          <p:nvPr>
            <p:ph type="sldNum" sz="quarter" idx="12"/>
          </p:nvPr>
        </p:nvSpPr>
        <p:spPr/>
        <p:txBody>
          <a:bodyPr/>
          <a:lstStyle/>
          <a:p>
            <a:fld id="{1D3A965C-2AAF-6149-8397-B1264EB3CC98}" type="slidenum">
              <a:rPr lang="en-US" smtClean="0"/>
              <a:t>‹#›</a:t>
            </a:fld>
            <a:endParaRPr lang="en-US"/>
          </a:p>
        </p:txBody>
      </p:sp>
    </p:spTree>
    <p:extLst>
      <p:ext uri="{BB962C8B-B14F-4D97-AF65-F5344CB8AC3E}">
        <p14:creationId xmlns:p14="http://schemas.microsoft.com/office/powerpoint/2010/main" val="2637597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8A5711-C39A-B443-939C-2BDC45E64B41}"/>
              </a:ext>
            </a:extLst>
          </p:cNvPr>
          <p:cNvSpPr>
            <a:spLocks noGrp="1"/>
          </p:cNvSpPr>
          <p:nvPr>
            <p:ph type="dt" sz="half" idx="10"/>
          </p:nvPr>
        </p:nvSpPr>
        <p:spPr/>
        <p:txBody>
          <a:bodyPr/>
          <a:lstStyle/>
          <a:p>
            <a:fld id="{47E891D4-4D0D-154A-9733-19692ABFD24A}" type="datetimeFigureOut">
              <a:rPr lang="en-US" smtClean="0"/>
              <a:t>4/8/21</a:t>
            </a:fld>
            <a:endParaRPr lang="en-US"/>
          </a:p>
        </p:txBody>
      </p:sp>
      <p:sp>
        <p:nvSpPr>
          <p:cNvPr id="3" name="Footer Placeholder 2">
            <a:extLst>
              <a:ext uri="{FF2B5EF4-FFF2-40B4-BE49-F238E27FC236}">
                <a16:creationId xmlns:a16="http://schemas.microsoft.com/office/drawing/2014/main" id="{7FC18340-23AB-4441-A291-28005CEAD8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C65EE3-4ED9-2343-AC82-F171C6FCF7C3}"/>
              </a:ext>
            </a:extLst>
          </p:cNvPr>
          <p:cNvSpPr>
            <a:spLocks noGrp="1"/>
          </p:cNvSpPr>
          <p:nvPr>
            <p:ph type="sldNum" sz="quarter" idx="12"/>
          </p:nvPr>
        </p:nvSpPr>
        <p:spPr/>
        <p:txBody>
          <a:bodyPr/>
          <a:lstStyle/>
          <a:p>
            <a:fld id="{1D3A965C-2AAF-6149-8397-B1264EB3CC98}" type="slidenum">
              <a:rPr lang="en-US" smtClean="0"/>
              <a:t>‹#›</a:t>
            </a:fld>
            <a:endParaRPr lang="en-US"/>
          </a:p>
        </p:txBody>
      </p:sp>
    </p:spTree>
    <p:extLst>
      <p:ext uri="{BB962C8B-B14F-4D97-AF65-F5344CB8AC3E}">
        <p14:creationId xmlns:p14="http://schemas.microsoft.com/office/powerpoint/2010/main" val="2369140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1B1FE-A6F6-6544-8CC4-10BB290918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830DB3-4C8C-8446-BEC9-E3BDE5266D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97A4B8-64CA-B043-8414-F703FADE55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B08376-D8CC-1D46-93A3-1BB21A300A92}"/>
              </a:ext>
            </a:extLst>
          </p:cNvPr>
          <p:cNvSpPr>
            <a:spLocks noGrp="1"/>
          </p:cNvSpPr>
          <p:nvPr>
            <p:ph type="dt" sz="half" idx="10"/>
          </p:nvPr>
        </p:nvSpPr>
        <p:spPr/>
        <p:txBody>
          <a:bodyPr/>
          <a:lstStyle/>
          <a:p>
            <a:fld id="{47E891D4-4D0D-154A-9733-19692ABFD24A}" type="datetimeFigureOut">
              <a:rPr lang="en-US" smtClean="0"/>
              <a:t>4/8/21</a:t>
            </a:fld>
            <a:endParaRPr lang="en-US"/>
          </a:p>
        </p:txBody>
      </p:sp>
      <p:sp>
        <p:nvSpPr>
          <p:cNvPr id="6" name="Footer Placeholder 5">
            <a:extLst>
              <a:ext uri="{FF2B5EF4-FFF2-40B4-BE49-F238E27FC236}">
                <a16:creationId xmlns:a16="http://schemas.microsoft.com/office/drawing/2014/main" id="{55630F9B-1508-EF46-9A49-04D61FC98E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8B0ABC-D7BB-7D4C-AC2A-E69587B5BEF7}"/>
              </a:ext>
            </a:extLst>
          </p:cNvPr>
          <p:cNvSpPr>
            <a:spLocks noGrp="1"/>
          </p:cNvSpPr>
          <p:nvPr>
            <p:ph type="sldNum" sz="quarter" idx="12"/>
          </p:nvPr>
        </p:nvSpPr>
        <p:spPr/>
        <p:txBody>
          <a:bodyPr/>
          <a:lstStyle/>
          <a:p>
            <a:fld id="{1D3A965C-2AAF-6149-8397-B1264EB3CC98}" type="slidenum">
              <a:rPr lang="en-US" smtClean="0"/>
              <a:t>‹#›</a:t>
            </a:fld>
            <a:endParaRPr lang="en-US"/>
          </a:p>
        </p:txBody>
      </p:sp>
    </p:spTree>
    <p:extLst>
      <p:ext uri="{BB962C8B-B14F-4D97-AF65-F5344CB8AC3E}">
        <p14:creationId xmlns:p14="http://schemas.microsoft.com/office/powerpoint/2010/main" val="1362888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C350D-D89B-AF4B-B0E6-ED0E22C189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AC4894-4C54-A745-AF77-8832BD907A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1C891C-60DB-DB4F-9D7E-FC4C24D410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8470AA-D8E0-684B-8BC0-889F03783689}"/>
              </a:ext>
            </a:extLst>
          </p:cNvPr>
          <p:cNvSpPr>
            <a:spLocks noGrp="1"/>
          </p:cNvSpPr>
          <p:nvPr>
            <p:ph type="dt" sz="half" idx="10"/>
          </p:nvPr>
        </p:nvSpPr>
        <p:spPr/>
        <p:txBody>
          <a:bodyPr/>
          <a:lstStyle/>
          <a:p>
            <a:fld id="{47E891D4-4D0D-154A-9733-19692ABFD24A}" type="datetimeFigureOut">
              <a:rPr lang="en-US" smtClean="0"/>
              <a:t>4/8/21</a:t>
            </a:fld>
            <a:endParaRPr lang="en-US"/>
          </a:p>
        </p:txBody>
      </p:sp>
      <p:sp>
        <p:nvSpPr>
          <p:cNvPr id="6" name="Footer Placeholder 5">
            <a:extLst>
              <a:ext uri="{FF2B5EF4-FFF2-40B4-BE49-F238E27FC236}">
                <a16:creationId xmlns:a16="http://schemas.microsoft.com/office/drawing/2014/main" id="{09F14A31-041B-064D-987F-EE1C100100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8C3A1D-D007-864D-956A-C14772442741}"/>
              </a:ext>
            </a:extLst>
          </p:cNvPr>
          <p:cNvSpPr>
            <a:spLocks noGrp="1"/>
          </p:cNvSpPr>
          <p:nvPr>
            <p:ph type="sldNum" sz="quarter" idx="12"/>
          </p:nvPr>
        </p:nvSpPr>
        <p:spPr/>
        <p:txBody>
          <a:bodyPr/>
          <a:lstStyle/>
          <a:p>
            <a:fld id="{1D3A965C-2AAF-6149-8397-B1264EB3CC98}" type="slidenum">
              <a:rPr lang="en-US" smtClean="0"/>
              <a:t>‹#›</a:t>
            </a:fld>
            <a:endParaRPr lang="en-US"/>
          </a:p>
        </p:txBody>
      </p:sp>
    </p:spTree>
    <p:extLst>
      <p:ext uri="{BB962C8B-B14F-4D97-AF65-F5344CB8AC3E}">
        <p14:creationId xmlns:p14="http://schemas.microsoft.com/office/powerpoint/2010/main" val="1879066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E786BC-FBEB-EF4E-A73C-E9D4AA9F1C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7EE020-7398-1042-9A9C-BE250178F6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19CBD1-8B5E-4949-871E-404AEEAA2A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891D4-4D0D-154A-9733-19692ABFD24A}" type="datetimeFigureOut">
              <a:rPr lang="en-US" smtClean="0"/>
              <a:t>4/8/21</a:t>
            </a:fld>
            <a:endParaRPr lang="en-US"/>
          </a:p>
        </p:txBody>
      </p:sp>
      <p:sp>
        <p:nvSpPr>
          <p:cNvPr id="5" name="Footer Placeholder 4">
            <a:extLst>
              <a:ext uri="{FF2B5EF4-FFF2-40B4-BE49-F238E27FC236}">
                <a16:creationId xmlns:a16="http://schemas.microsoft.com/office/drawing/2014/main" id="{7D5667FD-DE4A-D14C-A444-5E0BCB1B32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7350A7-BA8D-494B-8596-454BC934B9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3A965C-2AAF-6149-8397-B1264EB3CC98}" type="slidenum">
              <a:rPr lang="en-US" smtClean="0"/>
              <a:t>‹#›</a:t>
            </a:fld>
            <a:endParaRPr lang="en-US"/>
          </a:p>
        </p:txBody>
      </p:sp>
    </p:spTree>
    <p:extLst>
      <p:ext uri="{BB962C8B-B14F-4D97-AF65-F5344CB8AC3E}">
        <p14:creationId xmlns:p14="http://schemas.microsoft.com/office/powerpoint/2010/main" val="78489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hbr.org/2015/02/theres-no-such-thing-as-anonymous-data"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uides.law.fsu.edu/c.php?g=84861&amp;p=54736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rants.nih.gov/grants/policy/data_sharing/" TargetMode="External"/><Relationship Id="rId2" Type="http://schemas.openxmlformats.org/officeDocument/2006/relationships/hyperlink" Target="https://www.nsf.gov/pubs/policydocs/pappg19_1/pappg_11.jsp#XID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21163CE-E569-B443-9BE6-E0E4ED0E8A44}"/>
              </a:ext>
            </a:extLst>
          </p:cNvPr>
          <p:cNvSpPr txBox="1"/>
          <p:nvPr/>
        </p:nvSpPr>
        <p:spPr>
          <a:xfrm>
            <a:off x="990978" y="1286259"/>
            <a:ext cx="10948546" cy="1938992"/>
          </a:xfrm>
          <a:prstGeom prst="rect">
            <a:avLst/>
          </a:prstGeom>
          <a:noFill/>
        </p:spPr>
        <p:txBody>
          <a:bodyPr wrap="square" rtlCol="0">
            <a:spAutoFit/>
          </a:bodyPr>
          <a:lstStyle/>
          <a:p>
            <a:pPr algn="ctr"/>
            <a:r>
              <a:rPr lang="en-US" sz="7500" dirty="0">
                <a:solidFill>
                  <a:srgbClr val="002060"/>
                </a:solidFill>
                <a:latin typeface="American Typewriter" panose="02090604020004020304" pitchFamily="18" charset="77"/>
              </a:rPr>
              <a:t>Legal &amp; Ethical Issues </a:t>
            </a:r>
            <a:r>
              <a:rPr lang="en-US" sz="4500" dirty="0">
                <a:solidFill>
                  <a:srgbClr val="002060"/>
                </a:solidFill>
                <a:latin typeface="American Typewriter" panose="02090604020004020304" pitchFamily="18" charset="77"/>
              </a:rPr>
              <a:t>in Data Collection and Management</a:t>
            </a:r>
          </a:p>
        </p:txBody>
      </p:sp>
      <p:sp>
        <p:nvSpPr>
          <p:cNvPr id="2" name="Rectangle 1">
            <a:extLst>
              <a:ext uri="{FF2B5EF4-FFF2-40B4-BE49-F238E27FC236}">
                <a16:creationId xmlns:a16="http://schemas.microsoft.com/office/drawing/2014/main" id="{694389AD-B0AC-1D4E-A8B7-B87F174CE378}"/>
              </a:ext>
            </a:extLst>
          </p:cNvPr>
          <p:cNvSpPr/>
          <p:nvPr/>
        </p:nvSpPr>
        <p:spPr>
          <a:xfrm>
            <a:off x="776301" y="4530872"/>
            <a:ext cx="2197846" cy="707886"/>
          </a:xfrm>
          <a:prstGeom prst="rect">
            <a:avLst/>
          </a:prstGeom>
        </p:spPr>
        <p:txBody>
          <a:bodyPr wrap="none">
            <a:spAutoFit/>
          </a:bodyPr>
          <a:lstStyle/>
          <a:p>
            <a:pPr algn="ctr"/>
            <a:r>
              <a:rPr lang="en-US" sz="2000" dirty="0">
                <a:solidFill>
                  <a:srgbClr val="333132"/>
                </a:solidFill>
                <a:latin typeface="Corbel" panose="020B0503020204020204" pitchFamily="34" charset="0"/>
              </a:rPr>
              <a:t>Research Methods </a:t>
            </a:r>
          </a:p>
          <a:p>
            <a:pPr algn="ctr"/>
            <a:r>
              <a:rPr lang="en-US" sz="2000" dirty="0">
                <a:solidFill>
                  <a:srgbClr val="333132"/>
                </a:solidFill>
                <a:latin typeface="Corbel" panose="020B0503020204020204" pitchFamily="34" charset="0"/>
              </a:rPr>
              <a:t>for Gathering Data</a:t>
            </a:r>
            <a:endParaRPr lang="en-US" sz="2000" dirty="0"/>
          </a:p>
        </p:txBody>
      </p:sp>
      <p:sp>
        <p:nvSpPr>
          <p:cNvPr id="4" name="Rectangle 3">
            <a:extLst>
              <a:ext uri="{FF2B5EF4-FFF2-40B4-BE49-F238E27FC236}">
                <a16:creationId xmlns:a16="http://schemas.microsoft.com/office/drawing/2014/main" id="{37457B69-C79E-914B-8172-03079C828D75}"/>
              </a:ext>
            </a:extLst>
          </p:cNvPr>
          <p:cNvSpPr/>
          <p:nvPr/>
        </p:nvSpPr>
        <p:spPr>
          <a:xfrm>
            <a:off x="6230333" y="4530872"/>
            <a:ext cx="3219151" cy="707886"/>
          </a:xfrm>
          <a:prstGeom prst="rect">
            <a:avLst/>
          </a:prstGeom>
        </p:spPr>
        <p:txBody>
          <a:bodyPr wrap="none">
            <a:spAutoFit/>
          </a:bodyPr>
          <a:lstStyle/>
          <a:p>
            <a:pPr algn="ctr"/>
            <a:r>
              <a:rPr lang="en-US" sz="2000" dirty="0">
                <a:solidFill>
                  <a:srgbClr val="333132"/>
                </a:solidFill>
                <a:latin typeface="Corbel" panose="020B0503020204020204" pitchFamily="34" charset="0"/>
              </a:rPr>
              <a:t>How we use and care for the </a:t>
            </a:r>
          </a:p>
          <a:p>
            <a:pPr algn="ctr"/>
            <a:r>
              <a:rPr lang="en-US" sz="2000" dirty="0">
                <a:solidFill>
                  <a:srgbClr val="333132"/>
                </a:solidFill>
                <a:latin typeface="Corbel" panose="020B0503020204020204" pitchFamily="34" charset="0"/>
              </a:rPr>
              <a:t>data after we’ve collected it</a:t>
            </a:r>
            <a:endParaRPr lang="en-US" sz="2000" dirty="0"/>
          </a:p>
        </p:txBody>
      </p:sp>
      <p:cxnSp>
        <p:nvCxnSpPr>
          <p:cNvPr id="6" name="Straight Arrow Connector 5">
            <a:extLst>
              <a:ext uri="{FF2B5EF4-FFF2-40B4-BE49-F238E27FC236}">
                <a16:creationId xmlns:a16="http://schemas.microsoft.com/office/drawing/2014/main" id="{C4E66AA3-AAC5-434E-9A31-776EBFAF10B7}"/>
              </a:ext>
            </a:extLst>
          </p:cNvPr>
          <p:cNvCxnSpPr>
            <a:stCxn id="2" idx="0"/>
          </p:cNvCxnSpPr>
          <p:nvPr/>
        </p:nvCxnSpPr>
        <p:spPr>
          <a:xfrm flipV="1">
            <a:off x="1875224" y="3225252"/>
            <a:ext cx="2516023" cy="1305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F1619A5-2674-7542-8A14-CDC456240C53}"/>
              </a:ext>
            </a:extLst>
          </p:cNvPr>
          <p:cNvCxnSpPr>
            <a:stCxn id="4" idx="0"/>
          </p:cNvCxnSpPr>
          <p:nvPr/>
        </p:nvCxnSpPr>
        <p:spPr>
          <a:xfrm flipV="1">
            <a:off x="7839909" y="3225252"/>
            <a:ext cx="1676231" cy="1305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3B74DBA-A445-BC40-8AB0-C56B8F286CF5}"/>
              </a:ext>
            </a:extLst>
          </p:cNvPr>
          <p:cNvCxnSpPr/>
          <p:nvPr/>
        </p:nvCxnSpPr>
        <p:spPr>
          <a:xfrm>
            <a:off x="2325950" y="3116062"/>
            <a:ext cx="40926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173DC64-286F-1B40-9EE4-5F362861A181}"/>
              </a:ext>
            </a:extLst>
          </p:cNvPr>
          <p:cNvCxnSpPr>
            <a:cxnSpLocks/>
          </p:cNvCxnSpPr>
          <p:nvPr/>
        </p:nvCxnSpPr>
        <p:spPr>
          <a:xfrm>
            <a:off x="7673284" y="3153052"/>
            <a:ext cx="368571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540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14A54F-350F-6B4A-9F0D-D7FBF1455816}"/>
              </a:ext>
            </a:extLst>
          </p:cNvPr>
          <p:cNvPicPr>
            <a:picLocks noChangeAspect="1"/>
          </p:cNvPicPr>
          <p:nvPr/>
        </p:nvPicPr>
        <p:blipFill rotWithShape="1">
          <a:blip r:embed="rId2"/>
          <a:srcRect t="1677" r="2228"/>
          <a:stretch/>
        </p:blipFill>
        <p:spPr>
          <a:xfrm>
            <a:off x="447827" y="101359"/>
            <a:ext cx="5162859" cy="6756642"/>
          </a:xfrm>
          <a:prstGeom prst="rect">
            <a:avLst/>
          </a:prstGeom>
          <a:ln>
            <a:solidFill>
              <a:schemeClr val="accent1"/>
            </a:solidFill>
          </a:ln>
        </p:spPr>
      </p:pic>
      <p:pic>
        <p:nvPicPr>
          <p:cNvPr id="6" name="Picture 5">
            <a:extLst>
              <a:ext uri="{FF2B5EF4-FFF2-40B4-BE49-F238E27FC236}">
                <a16:creationId xmlns:a16="http://schemas.microsoft.com/office/drawing/2014/main" id="{9734A035-A776-9A4E-A691-6755A890E5F9}"/>
              </a:ext>
            </a:extLst>
          </p:cNvPr>
          <p:cNvPicPr>
            <a:picLocks noChangeAspect="1"/>
          </p:cNvPicPr>
          <p:nvPr/>
        </p:nvPicPr>
        <p:blipFill>
          <a:blip r:embed="rId3"/>
          <a:stretch>
            <a:fillRect/>
          </a:stretch>
        </p:blipFill>
        <p:spPr>
          <a:xfrm>
            <a:off x="2078084" y="2657997"/>
            <a:ext cx="7787257" cy="2846835"/>
          </a:xfrm>
          <a:prstGeom prst="rect">
            <a:avLst/>
          </a:prstGeom>
          <a:ln>
            <a:solidFill>
              <a:schemeClr val="accent1"/>
            </a:solidFill>
          </a:ln>
        </p:spPr>
      </p:pic>
    </p:spTree>
    <p:extLst>
      <p:ext uri="{BB962C8B-B14F-4D97-AF65-F5344CB8AC3E}">
        <p14:creationId xmlns:p14="http://schemas.microsoft.com/office/powerpoint/2010/main" val="4071874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1E3AF9-9EC8-4444-81AB-9A454CCE0511}"/>
              </a:ext>
            </a:extLst>
          </p:cNvPr>
          <p:cNvPicPr>
            <a:picLocks noChangeAspect="1"/>
          </p:cNvPicPr>
          <p:nvPr/>
        </p:nvPicPr>
        <p:blipFill>
          <a:blip r:embed="rId3"/>
          <a:stretch>
            <a:fillRect/>
          </a:stretch>
        </p:blipFill>
        <p:spPr>
          <a:xfrm>
            <a:off x="1784350" y="614100"/>
            <a:ext cx="8623300" cy="2806700"/>
          </a:xfrm>
          <a:prstGeom prst="rect">
            <a:avLst/>
          </a:prstGeom>
        </p:spPr>
      </p:pic>
      <p:pic>
        <p:nvPicPr>
          <p:cNvPr id="6" name="Picture 5">
            <a:extLst>
              <a:ext uri="{FF2B5EF4-FFF2-40B4-BE49-F238E27FC236}">
                <a16:creationId xmlns:a16="http://schemas.microsoft.com/office/drawing/2014/main" id="{0D827C0D-F712-5049-9F88-39CE1A7B74AA}"/>
              </a:ext>
            </a:extLst>
          </p:cNvPr>
          <p:cNvPicPr>
            <a:picLocks noChangeAspect="1"/>
          </p:cNvPicPr>
          <p:nvPr/>
        </p:nvPicPr>
        <p:blipFill rotWithShape="1">
          <a:blip r:embed="rId4"/>
          <a:srcRect t="11628"/>
          <a:stretch/>
        </p:blipFill>
        <p:spPr>
          <a:xfrm>
            <a:off x="1784350" y="3349101"/>
            <a:ext cx="8623300" cy="3153730"/>
          </a:xfrm>
          <a:prstGeom prst="rect">
            <a:avLst/>
          </a:prstGeom>
        </p:spPr>
      </p:pic>
    </p:spTree>
    <p:extLst>
      <p:ext uri="{BB962C8B-B14F-4D97-AF65-F5344CB8AC3E}">
        <p14:creationId xmlns:p14="http://schemas.microsoft.com/office/powerpoint/2010/main" val="3426699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4215E0C-786A-254A-8EF0-E252998C5BD8}"/>
              </a:ext>
            </a:extLst>
          </p:cNvPr>
          <p:cNvSpPr/>
          <p:nvPr/>
        </p:nvSpPr>
        <p:spPr>
          <a:xfrm>
            <a:off x="0" y="1228397"/>
            <a:ext cx="12014791" cy="4401205"/>
          </a:xfrm>
          <a:prstGeom prst="rect">
            <a:avLst/>
          </a:prstGeom>
        </p:spPr>
        <p:txBody>
          <a:bodyPr wrap="square">
            <a:spAutoFit/>
          </a:bodyPr>
          <a:lstStyle/>
          <a:p>
            <a:pPr algn="ctr"/>
            <a:r>
              <a:rPr lang="en-US" sz="7000" dirty="0">
                <a:solidFill>
                  <a:srgbClr val="002060"/>
                </a:solidFill>
                <a:latin typeface="Corbel" panose="020B0503020204020204" pitchFamily="34" charset="0"/>
              </a:rPr>
              <a:t>DIRECT </a:t>
            </a:r>
          </a:p>
          <a:p>
            <a:pPr algn="ctr"/>
            <a:r>
              <a:rPr lang="en-US" sz="7000" dirty="0">
                <a:solidFill>
                  <a:srgbClr val="002060"/>
                </a:solidFill>
                <a:latin typeface="Corbel" panose="020B0503020204020204" pitchFamily="34" charset="0"/>
              </a:rPr>
              <a:t>vs. </a:t>
            </a:r>
          </a:p>
          <a:p>
            <a:pPr algn="ctr"/>
            <a:r>
              <a:rPr lang="en-US" sz="7000" dirty="0">
                <a:solidFill>
                  <a:srgbClr val="002060"/>
                </a:solidFill>
                <a:latin typeface="Corbel" panose="020B0503020204020204" pitchFamily="34" charset="0"/>
              </a:rPr>
              <a:t>INDIRECT IDENTIFIERS</a:t>
            </a:r>
          </a:p>
          <a:p>
            <a:pPr algn="ctr"/>
            <a:endParaRPr lang="en-US" sz="7000" dirty="0">
              <a:solidFill>
                <a:srgbClr val="002060"/>
              </a:solidFill>
              <a:latin typeface="Corbel" panose="020B0503020204020204" pitchFamily="34" charset="0"/>
            </a:endParaRPr>
          </a:p>
        </p:txBody>
      </p:sp>
    </p:spTree>
    <p:extLst>
      <p:ext uri="{BB962C8B-B14F-4D97-AF65-F5344CB8AC3E}">
        <p14:creationId xmlns:p14="http://schemas.microsoft.com/office/powerpoint/2010/main" val="1806967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14A372-581F-EA41-BA5C-48044BDE99DB}"/>
              </a:ext>
            </a:extLst>
          </p:cNvPr>
          <p:cNvSpPr/>
          <p:nvPr/>
        </p:nvSpPr>
        <p:spPr>
          <a:xfrm>
            <a:off x="127246" y="151179"/>
            <a:ext cx="6096000" cy="4893647"/>
          </a:xfrm>
          <a:prstGeom prst="rect">
            <a:avLst/>
          </a:prstGeom>
        </p:spPr>
        <p:txBody>
          <a:bodyPr>
            <a:spAutoFit/>
          </a:bodyPr>
          <a:lstStyle/>
          <a:p>
            <a:r>
              <a:rPr lang="en-US" sz="2600" b="1" dirty="0">
                <a:solidFill>
                  <a:srgbClr val="002060"/>
                </a:solidFill>
                <a:latin typeface="Corbel" panose="020B0503020204020204" pitchFamily="34" charset="0"/>
                <a:ea typeface="Calibri" panose="020F0502020204030204" pitchFamily="34" charset="0"/>
                <a:cs typeface="Times New Roman" panose="02020603050405020304" pitchFamily="18" charset="0"/>
              </a:rPr>
              <a:t>DIRECT</a:t>
            </a:r>
            <a:endParaRPr lang="en-US" sz="2600" dirty="0">
              <a:solidFill>
                <a:srgbClr val="002060"/>
              </a:solidFill>
              <a:latin typeface="Corbel" panose="020B0503020204020204" pitchFamily="34" charset="0"/>
              <a:ea typeface="Calibri" panose="020F0502020204030204" pitchFamily="34" charset="0"/>
              <a:cs typeface="Times New Roman" panose="02020603050405020304" pitchFamily="18" charset="0"/>
            </a:endParaRPr>
          </a:p>
          <a:p>
            <a:pPr marL="685800" lvl="1" indent="-228600">
              <a:buFont typeface="+mj-lt"/>
              <a:buAutoNum type="arabicPeriod"/>
            </a:pPr>
            <a:r>
              <a:rPr lang="en-US" sz="2600" dirty="0">
                <a:latin typeface="Corbel" panose="020B0503020204020204" pitchFamily="34" charset="0"/>
                <a:ea typeface="Calibri" panose="020F0502020204030204" pitchFamily="34" charset="0"/>
                <a:cs typeface="Times New Roman" panose="02020603050405020304" pitchFamily="18" charset="0"/>
              </a:rPr>
              <a:t> Name</a:t>
            </a:r>
          </a:p>
          <a:p>
            <a:pPr marL="685800" lvl="1" indent="-228600">
              <a:buFont typeface="+mj-lt"/>
              <a:buAutoNum type="arabicPeriod"/>
            </a:pPr>
            <a:r>
              <a:rPr lang="en-US" sz="2600" dirty="0">
                <a:latin typeface="Corbel" panose="020B0503020204020204" pitchFamily="34" charset="0"/>
                <a:ea typeface="Calibri" panose="020F0502020204030204" pitchFamily="34" charset="0"/>
                <a:cs typeface="Times New Roman" panose="02020603050405020304" pitchFamily="18" charset="0"/>
              </a:rPr>
              <a:t> Address</a:t>
            </a:r>
          </a:p>
          <a:p>
            <a:pPr marL="685800" lvl="1" indent="-228600">
              <a:buFont typeface="+mj-lt"/>
              <a:buAutoNum type="arabicPeriod"/>
            </a:pPr>
            <a:r>
              <a:rPr lang="en-US" sz="2600" dirty="0">
                <a:latin typeface="Corbel" panose="020B0503020204020204" pitchFamily="34" charset="0"/>
                <a:ea typeface="Calibri" panose="020F0502020204030204" pitchFamily="34" charset="0"/>
                <a:cs typeface="Times New Roman" panose="02020603050405020304" pitchFamily="18" charset="0"/>
              </a:rPr>
              <a:t> Phone</a:t>
            </a:r>
          </a:p>
          <a:p>
            <a:pPr marL="685800" lvl="1" indent="-228600">
              <a:buFont typeface="+mj-lt"/>
              <a:buAutoNum type="arabicPeriod"/>
            </a:pPr>
            <a:r>
              <a:rPr lang="en-US" sz="2600" dirty="0">
                <a:latin typeface="Corbel" panose="020B0503020204020204" pitchFamily="34" charset="0"/>
                <a:ea typeface="Calibri" panose="020F0502020204030204" pitchFamily="34" charset="0"/>
                <a:cs typeface="Times New Roman" panose="02020603050405020304" pitchFamily="18" charset="0"/>
              </a:rPr>
              <a:t> Email</a:t>
            </a:r>
          </a:p>
          <a:p>
            <a:pPr marL="685800" lvl="1" indent="-228600">
              <a:buFont typeface="+mj-lt"/>
              <a:buAutoNum type="arabicPeriod"/>
            </a:pPr>
            <a:r>
              <a:rPr lang="en-US" sz="2600" dirty="0">
                <a:latin typeface="Corbel" panose="020B0503020204020204" pitchFamily="34" charset="0"/>
                <a:ea typeface="Calibri" panose="020F0502020204030204" pitchFamily="34" charset="0"/>
                <a:cs typeface="Times New Roman" panose="02020603050405020304" pitchFamily="18" charset="0"/>
              </a:rPr>
              <a:t> IP</a:t>
            </a:r>
          </a:p>
          <a:p>
            <a:pPr marL="685800" lvl="1" indent="-228600">
              <a:buFont typeface="+mj-lt"/>
              <a:buAutoNum type="arabicPeriod"/>
            </a:pPr>
            <a:r>
              <a:rPr lang="en-US" sz="2600" dirty="0">
                <a:latin typeface="Corbel" panose="020B0503020204020204" pitchFamily="34" charset="0"/>
                <a:ea typeface="Calibri" panose="020F0502020204030204" pitchFamily="34" charset="0"/>
                <a:cs typeface="Times New Roman" panose="02020603050405020304" pitchFamily="18" charset="0"/>
              </a:rPr>
              <a:t> SSN or other National ID No.</a:t>
            </a:r>
          </a:p>
          <a:p>
            <a:pPr marL="685800" lvl="1" indent="-228600">
              <a:buFont typeface="+mj-lt"/>
              <a:buAutoNum type="arabicPeriod"/>
            </a:pPr>
            <a:r>
              <a:rPr lang="en-US" sz="2600" dirty="0">
                <a:latin typeface="Corbel" panose="020B0503020204020204" pitchFamily="34" charset="0"/>
                <a:ea typeface="Calibri" panose="020F0502020204030204" pitchFamily="34" charset="0"/>
                <a:cs typeface="Times New Roman" panose="02020603050405020304" pitchFamily="18" charset="0"/>
              </a:rPr>
              <a:t> Drivers License No. </a:t>
            </a:r>
          </a:p>
          <a:p>
            <a:pPr marL="685800" lvl="1" indent="-228600">
              <a:buFont typeface="+mj-lt"/>
              <a:buAutoNum type="arabicPeriod"/>
            </a:pPr>
            <a:r>
              <a:rPr lang="en-US" sz="2600" dirty="0">
                <a:latin typeface="Corbel" panose="020B0503020204020204" pitchFamily="34" charset="0"/>
                <a:ea typeface="Calibri" panose="020F0502020204030204" pitchFamily="34" charset="0"/>
                <a:cs typeface="Times New Roman" panose="02020603050405020304" pitchFamily="18" charset="0"/>
              </a:rPr>
              <a:t> Med Record No. </a:t>
            </a:r>
          </a:p>
          <a:p>
            <a:pPr marL="685800" lvl="1" indent="-228600">
              <a:buFont typeface="+mj-lt"/>
              <a:buAutoNum type="arabicPeriod"/>
            </a:pPr>
            <a:r>
              <a:rPr lang="en-US" sz="2600" dirty="0">
                <a:latin typeface="Corbel" panose="020B0503020204020204" pitchFamily="34" charset="0"/>
                <a:ea typeface="Calibri" panose="020F0502020204030204" pitchFamily="34" charset="0"/>
                <a:cs typeface="Times New Roman" panose="02020603050405020304" pitchFamily="18" charset="0"/>
              </a:rPr>
              <a:t> Credit Card Number</a:t>
            </a:r>
          </a:p>
          <a:p>
            <a:pPr marL="685800" lvl="1" indent="-228600">
              <a:buFont typeface="+mj-lt"/>
              <a:buAutoNum type="arabicPeriod"/>
            </a:pPr>
            <a:r>
              <a:rPr lang="en-US" sz="2600" dirty="0">
                <a:latin typeface="Corbel" panose="020B0503020204020204" pitchFamily="34" charset="0"/>
                <a:ea typeface="Calibri" panose="020F0502020204030204" pitchFamily="34" charset="0"/>
                <a:cs typeface="Times New Roman" panose="02020603050405020304" pitchFamily="18" charset="0"/>
              </a:rPr>
              <a:t> Photos</a:t>
            </a:r>
          </a:p>
          <a:p>
            <a:pPr marL="685800" lvl="1" indent="-228600">
              <a:buFont typeface="+mj-lt"/>
              <a:buAutoNum type="arabicPeriod"/>
            </a:pPr>
            <a:r>
              <a:rPr lang="en-US" sz="2600" dirty="0">
                <a:latin typeface="Corbel" panose="020B0503020204020204" pitchFamily="34" charset="0"/>
                <a:ea typeface="Calibri" panose="020F0502020204030204" pitchFamily="34" charset="0"/>
                <a:cs typeface="Times New Roman" panose="02020603050405020304" pitchFamily="18" charset="0"/>
              </a:rPr>
              <a:t> Voice Recordings</a:t>
            </a:r>
          </a:p>
        </p:txBody>
      </p:sp>
      <p:sp>
        <p:nvSpPr>
          <p:cNvPr id="5" name="Rectangle 4">
            <a:extLst>
              <a:ext uri="{FF2B5EF4-FFF2-40B4-BE49-F238E27FC236}">
                <a16:creationId xmlns:a16="http://schemas.microsoft.com/office/drawing/2014/main" id="{96FFD828-A1A6-674C-BB4F-7DEAD4ADE99D}"/>
              </a:ext>
            </a:extLst>
          </p:cNvPr>
          <p:cNvSpPr/>
          <p:nvPr/>
        </p:nvSpPr>
        <p:spPr>
          <a:xfrm>
            <a:off x="4308630" y="151179"/>
            <a:ext cx="9380738" cy="5693866"/>
          </a:xfrm>
          <a:prstGeom prst="rect">
            <a:avLst/>
          </a:prstGeom>
        </p:spPr>
        <p:txBody>
          <a:bodyPr wrap="square">
            <a:spAutoFit/>
          </a:bodyPr>
          <a:lstStyle/>
          <a:p>
            <a:pPr marR="0" lvl="2">
              <a:spcBef>
                <a:spcPts val="0"/>
              </a:spcBef>
              <a:spcAft>
                <a:spcPts val="0"/>
              </a:spcAft>
            </a:pPr>
            <a:r>
              <a:rPr lang="en-US" sz="2600" b="1" dirty="0">
                <a:solidFill>
                  <a:srgbClr val="002060"/>
                </a:solidFill>
                <a:latin typeface="Corbel" panose="020B0503020204020204" pitchFamily="34" charset="0"/>
                <a:ea typeface="Calibri" panose="020F0502020204030204" pitchFamily="34" charset="0"/>
                <a:cs typeface="Times New Roman" panose="02020603050405020304" pitchFamily="18" charset="0"/>
              </a:rPr>
              <a:t>INDIRECT</a:t>
            </a:r>
          </a:p>
          <a:p>
            <a:pPr marL="1600200" marR="0" lvl="3" indent="-228600">
              <a:spcBef>
                <a:spcPts val="0"/>
              </a:spcBef>
              <a:spcAft>
                <a:spcPts val="0"/>
              </a:spcAft>
              <a:buFont typeface="+mj-lt"/>
              <a:buAutoNum type="arabicPeriod"/>
            </a:pPr>
            <a:r>
              <a:rPr lang="en-US" sz="2600" dirty="0">
                <a:latin typeface="Corbel" panose="020B0503020204020204" pitchFamily="34" charset="0"/>
                <a:ea typeface="Calibri" panose="020F0502020204030204" pitchFamily="34" charset="0"/>
                <a:cs typeface="Times New Roman" panose="02020603050405020304" pitchFamily="18" charset="0"/>
              </a:rPr>
              <a:t> Gender</a:t>
            </a:r>
          </a:p>
          <a:p>
            <a:pPr marL="1600200" marR="0" lvl="3" indent="-228600">
              <a:spcBef>
                <a:spcPts val="0"/>
              </a:spcBef>
              <a:spcAft>
                <a:spcPts val="0"/>
              </a:spcAft>
              <a:buFont typeface="+mj-lt"/>
              <a:buAutoNum type="arabicPeriod"/>
            </a:pPr>
            <a:r>
              <a:rPr lang="en-US" sz="2600" dirty="0">
                <a:latin typeface="Corbel" panose="020B0503020204020204" pitchFamily="34" charset="0"/>
                <a:ea typeface="Calibri" panose="020F0502020204030204" pitchFamily="34" charset="0"/>
                <a:cs typeface="Times New Roman" panose="02020603050405020304" pitchFamily="18" charset="0"/>
              </a:rPr>
              <a:t> Ethnicity</a:t>
            </a:r>
          </a:p>
          <a:p>
            <a:pPr marL="1600200" marR="0" lvl="3" indent="-228600">
              <a:spcBef>
                <a:spcPts val="0"/>
              </a:spcBef>
              <a:spcAft>
                <a:spcPts val="0"/>
              </a:spcAft>
              <a:buFont typeface="+mj-lt"/>
              <a:buAutoNum type="arabicPeriod"/>
            </a:pPr>
            <a:r>
              <a:rPr lang="en-US" sz="2600" dirty="0">
                <a:latin typeface="Corbel" panose="020B0503020204020204" pitchFamily="34" charset="0"/>
                <a:ea typeface="Calibri" panose="020F0502020204030204" pitchFamily="34" charset="0"/>
                <a:cs typeface="Times New Roman" panose="02020603050405020304" pitchFamily="18" charset="0"/>
              </a:rPr>
              <a:t> Birth Date</a:t>
            </a:r>
          </a:p>
          <a:p>
            <a:pPr marL="1600200" marR="0" lvl="3" indent="-228600">
              <a:spcBef>
                <a:spcPts val="0"/>
              </a:spcBef>
              <a:spcAft>
                <a:spcPts val="0"/>
              </a:spcAft>
              <a:buFont typeface="+mj-lt"/>
              <a:buAutoNum type="arabicPeriod"/>
            </a:pPr>
            <a:r>
              <a:rPr lang="en-US" sz="2600" dirty="0">
                <a:latin typeface="Corbel" panose="020B0503020204020204" pitchFamily="34" charset="0"/>
                <a:ea typeface="Calibri" panose="020F0502020204030204" pitchFamily="34" charset="0"/>
                <a:cs typeface="Times New Roman" panose="02020603050405020304" pitchFamily="18" charset="0"/>
              </a:rPr>
              <a:t> Birth Place</a:t>
            </a:r>
          </a:p>
          <a:p>
            <a:pPr marL="1600200" marR="0" lvl="3" indent="-228600">
              <a:spcBef>
                <a:spcPts val="0"/>
              </a:spcBef>
              <a:spcAft>
                <a:spcPts val="0"/>
              </a:spcAft>
              <a:buFont typeface="+mj-lt"/>
              <a:buAutoNum type="arabicPeriod"/>
            </a:pPr>
            <a:r>
              <a:rPr lang="en-US" sz="2600" dirty="0">
                <a:latin typeface="Corbel" panose="020B0503020204020204" pitchFamily="34" charset="0"/>
                <a:ea typeface="Calibri" panose="020F0502020204030204" pitchFamily="34" charset="0"/>
                <a:cs typeface="Times New Roman" panose="02020603050405020304" pitchFamily="18" charset="0"/>
              </a:rPr>
              <a:t> Location</a:t>
            </a:r>
          </a:p>
          <a:p>
            <a:pPr marL="1600200" marR="0" lvl="3" indent="-228600">
              <a:spcBef>
                <a:spcPts val="0"/>
              </a:spcBef>
              <a:spcAft>
                <a:spcPts val="0"/>
              </a:spcAft>
              <a:buFont typeface="+mj-lt"/>
              <a:buAutoNum type="arabicPeriod"/>
            </a:pPr>
            <a:r>
              <a:rPr lang="en-US" sz="2600" dirty="0">
                <a:latin typeface="Corbel" panose="020B0503020204020204" pitchFamily="34" charset="0"/>
                <a:ea typeface="Calibri" panose="020F0502020204030204" pitchFamily="34" charset="0"/>
                <a:cs typeface="Times New Roman" panose="02020603050405020304" pitchFamily="18" charset="0"/>
              </a:rPr>
              <a:t> Marital Status</a:t>
            </a:r>
          </a:p>
          <a:p>
            <a:pPr marL="1600200" marR="0" lvl="3" indent="-228600">
              <a:spcBef>
                <a:spcPts val="0"/>
              </a:spcBef>
              <a:spcAft>
                <a:spcPts val="0"/>
              </a:spcAft>
              <a:buFont typeface="+mj-lt"/>
              <a:buAutoNum type="arabicPeriod"/>
            </a:pPr>
            <a:r>
              <a:rPr lang="en-US" sz="2600" dirty="0">
                <a:latin typeface="Corbel" panose="020B0503020204020204" pitchFamily="34" charset="0"/>
                <a:ea typeface="Calibri" panose="020F0502020204030204" pitchFamily="34" charset="0"/>
                <a:cs typeface="Times New Roman" panose="02020603050405020304" pitchFamily="18" charset="0"/>
              </a:rPr>
              <a:t> Number of Children</a:t>
            </a:r>
          </a:p>
          <a:p>
            <a:pPr marL="1600200" marR="0" lvl="3" indent="-228600">
              <a:spcBef>
                <a:spcPts val="0"/>
              </a:spcBef>
              <a:spcAft>
                <a:spcPts val="0"/>
              </a:spcAft>
              <a:buFont typeface="+mj-lt"/>
              <a:buAutoNum type="arabicPeriod"/>
            </a:pPr>
            <a:r>
              <a:rPr lang="en-US" sz="2600" dirty="0">
                <a:latin typeface="Corbel" panose="020B0503020204020204" pitchFamily="34" charset="0"/>
                <a:ea typeface="Calibri" panose="020F0502020204030204" pitchFamily="34" charset="0"/>
                <a:cs typeface="Times New Roman" panose="02020603050405020304" pitchFamily="18" charset="0"/>
              </a:rPr>
              <a:t> Yrs. Of School</a:t>
            </a:r>
          </a:p>
          <a:p>
            <a:pPr marL="1600200" marR="0" lvl="3" indent="-228600">
              <a:spcBef>
                <a:spcPts val="0"/>
              </a:spcBef>
              <a:spcAft>
                <a:spcPts val="0"/>
              </a:spcAft>
              <a:buFont typeface="+mj-lt"/>
              <a:buAutoNum type="arabicPeriod"/>
            </a:pPr>
            <a:r>
              <a:rPr lang="en-US" sz="2600" dirty="0">
                <a:latin typeface="Corbel" panose="020B0503020204020204" pitchFamily="34" charset="0"/>
                <a:ea typeface="Calibri" panose="020F0502020204030204" pitchFamily="34" charset="0"/>
                <a:cs typeface="Times New Roman" panose="02020603050405020304" pitchFamily="18" charset="0"/>
              </a:rPr>
              <a:t> Total Income</a:t>
            </a:r>
          </a:p>
          <a:p>
            <a:pPr marL="1600200" marR="0" lvl="3" indent="-228600">
              <a:spcBef>
                <a:spcPts val="0"/>
              </a:spcBef>
              <a:spcAft>
                <a:spcPts val="0"/>
              </a:spcAft>
              <a:buFont typeface="+mj-lt"/>
              <a:buAutoNum type="arabicPeriod"/>
            </a:pPr>
            <a:r>
              <a:rPr lang="en-US" sz="2600" dirty="0">
                <a:latin typeface="Corbel" panose="020B0503020204020204" pitchFamily="34" charset="0"/>
                <a:ea typeface="Calibri" panose="020F0502020204030204" pitchFamily="34" charset="0"/>
                <a:cs typeface="Times New Roman" panose="02020603050405020304" pitchFamily="18" charset="0"/>
              </a:rPr>
              <a:t> Profession</a:t>
            </a:r>
          </a:p>
          <a:p>
            <a:pPr marL="1600200" marR="0" lvl="3" indent="-228600">
              <a:spcBef>
                <a:spcPts val="0"/>
              </a:spcBef>
              <a:spcAft>
                <a:spcPts val="0"/>
              </a:spcAft>
              <a:buFont typeface="+mj-lt"/>
              <a:buAutoNum type="arabicPeriod"/>
            </a:pPr>
            <a:r>
              <a:rPr lang="en-US" sz="2600" dirty="0">
                <a:latin typeface="Corbel" panose="020B0503020204020204" pitchFamily="34" charset="0"/>
                <a:ea typeface="Calibri" panose="020F0502020204030204" pitchFamily="34" charset="0"/>
                <a:cs typeface="Times New Roman" panose="02020603050405020304" pitchFamily="18" charset="0"/>
              </a:rPr>
              <a:t> Social media activity</a:t>
            </a:r>
          </a:p>
          <a:p>
            <a:pPr marL="1600200" marR="0" lvl="3" indent="-228600">
              <a:spcBef>
                <a:spcPts val="0"/>
              </a:spcBef>
              <a:spcAft>
                <a:spcPts val="0"/>
              </a:spcAft>
              <a:buFont typeface="+mj-lt"/>
              <a:buAutoNum type="arabicPeriod"/>
            </a:pPr>
            <a:r>
              <a:rPr lang="en-US" sz="2600" dirty="0">
                <a:latin typeface="Corbel" panose="020B0503020204020204" pitchFamily="34" charset="0"/>
                <a:ea typeface="Calibri" panose="020F0502020204030204" pitchFamily="34" charset="0"/>
                <a:cs typeface="Times New Roman" panose="02020603050405020304" pitchFamily="18" charset="0"/>
              </a:rPr>
              <a:t> Publicly available data (court records, etc.) </a:t>
            </a:r>
          </a:p>
          <a:p>
            <a:pPr marL="1600200" marR="0" lvl="3" indent="-228600">
              <a:spcBef>
                <a:spcPts val="0"/>
              </a:spcBef>
              <a:spcAft>
                <a:spcPts val="0"/>
              </a:spcAft>
              <a:buFont typeface="+mj-lt"/>
              <a:buAutoNum type="arabicPeriod"/>
            </a:pPr>
            <a:r>
              <a:rPr lang="en-US" sz="2600" dirty="0">
                <a:latin typeface="Corbel" panose="020B0503020204020204" pitchFamily="34" charset="0"/>
                <a:ea typeface="Calibri" panose="020F0502020204030204" pitchFamily="34" charset="0"/>
                <a:cs typeface="Times New Roman" panose="02020603050405020304" pitchFamily="18" charset="0"/>
              </a:rPr>
              <a:t> Public comments on websites</a:t>
            </a:r>
            <a:endParaRPr lang="en-US" sz="2600" dirty="0">
              <a:effectLst/>
              <a:latin typeface="Corbel" panose="020B0503020204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95541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4215E0C-786A-254A-8EF0-E252998C5BD8}"/>
              </a:ext>
            </a:extLst>
          </p:cNvPr>
          <p:cNvSpPr/>
          <p:nvPr/>
        </p:nvSpPr>
        <p:spPr>
          <a:xfrm>
            <a:off x="0" y="271134"/>
            <a:ext cx="12014791" cy="1631216"/>
          </a:xfrm>
          <a:prstGeom prst="rect">
            <a:avLst/>
          </a:prstGeom>
        </p:spPr>
        <p:txBody>
          <a:bodyPr wrap="square">
            <a:spAutoFit/>
          </a:bodyPr>
          <a:lstStyle/>
          <a:p>
            <a:pPr algn="ctr"/>
            <a:r>
              <a:rPr lang="en-US" sz="5000" dirty="0">
                <a:solidFill>
                  <a:srgbClr val="002060"/>
                </a:solidFill>
                <a:latin typeface="Corbel" panose="020B0503020204020204" pitchFamily="34" charset="0"/>
              </a:rPr>
              <a:t>De-Identification Standards </a:t>
            </a:r>
          </a:p>
          <a:p>
            <a:pPr algn="ctr"/>
            <a:r>
              <a:rPr lang="en-US" sz="5000" dirty="0">
                <a:solidFill>
                  <a:srgbClr val="002060"/>
                </a:solidFill>
                <a:latin typeface="Corbel" panose="020B0503020204020204" pitchFamily="34" charset="0"/>
              </a:rPr>
              <a:t>(for HIPPA)</a:t>
            </a:r>
          </a:p>
        </p:txBody>
      </p:sp>
      <p:pic>
        <p:nvPicPr>
          <p:cNvPr id="3" name="Picture 2">
            <a:extLst>
              <a:ext uri="{FF2B5EF4-FFF2-40B4-BE49-F238E27FC236}">
                <a16:creationId xmlns:a16="http://schemas.microsoft.com/office/drawing/2014/main" id="{6A1C924B-4671-7E4A-9F19-A9D9E77D8BA0}"/>
              </a:ext>
            </a:extLst>
          </p:cNvPr>
          <p:cNvPicPr>
            <a:picLocks noChangeAspect="1"/>
          </p:cNvPicPr>
          <p:nvPr/>
        </p:nvPicPr>
        <p:blipFill>
          <a:blip r:embed="rId2"/>
          <a:stretch>
            <a:fillRect/>
          </a:stretch>
        </p:blipFill>
        <p:spPr>
          <a:xfrm>
            <a:off x="3265487" y="1989746"/>
            <a:ext cx="5661025" cy="4597120"/>
          </a:xfrm>
          <a:prstGeom prst="rect">
            <a:avLst/>
          </a:prstGeom>
        </p:spPr>
      </p:pic>
      <p:sp>
        <p:nvSpPr>
          <p:cNvPr id="4" name="Rectangle 3">
            <a:extLst>
              <a:ext uri="{FF2B5EF4-FFF2-40B4-BE49-F238E27FC236}">
                <a16:creationId xmlns:a16="http://schemas.microsoft.com/office/drawing/2014/main" id="{441546A7-7D9D-1A46-B691-FAD1159819EB}"/>
              </a:ext>
            </a:extLst>
          </p:cNvPr>
          <p:cNvSpPr/>
          <p:nvPr/>
        </p:nvSpPr>
        <p:spPr>
          <a:xfrm>
            <a:off x="150812" y="1933815"/>
            <a:ext cx="3114675" cy="4708981"/>
          </a:xfrm>
          <a:prstGeom prst="rect">
            <a:avLst/>
          </a:prstGeom>
        </p:spPr>
        <p:txBody>
          <a:bodyPr wrap="square">
            <a:spAutoFit/>
          </a:bodyPr>
          <a:lstStyle/>
          <a:p>
            <a:pPr marL="342900" indent="-342900">
              <a:buAutoNum type="arabicParenBoth"/>
            </a:pPr>
            <a:r>
              <a:rPr lang="en-US" sz="1500" b="1" dirty="0">
                <a:solidFill>
                  <a:srgbClr val="000000"/>
                </a:solidFill>
                <a:latin typeface="Corbel" panose="020B0503020204020204" pitchFamily="34" charset="0"/>
              </a:rPr>
              <a:t>A person with appropriate knowledge of and experience </a:t>
            </a:r>
            <a:r>
              <a:rPr lang="en-US" sz="1500" dirty="0">
                <a:solidFill>
                  <a:srgbClr val="000000"/>
                </a:solidFill>
                <a:latin typeface="Corbel" panose="020B0503020204020204" pitchFamily="34" charset="0"/>
              </a:rPr>
              <a:t>with generally accepted statistical and scientific principles and methods for rendering information not individually identifiable:</a:t>
            </a:r>
          </a:p>
          <a:p>
            <a:pPr marL="342900" indent="-342900">
              <a:buAutoNum type="arabicParenBoth"/>
            </a:pPr>
            <a:r>
              <a:rPr lang="en-US" sz="1500" dirty="0">
                <a:solidFill>
                  <a:srgbClr val="000000"/>
                </a:solidFill>
                <a:latin typeface="Corbel" panose="020B0503020204020204" pitchFamily="34" charset="0"/>
              </a:rPr>
              <a:t>Applying such principles and methods, </a:t>
            </a:r>
            <a:r>
              <a:rPr lang="en-US" sz="1500" b="1" dirty="0">
                <a:solidFill>
                  <a:srgbClr val="000000"/>
                </a:solidFill>
                <a:latin typeface="Corbel" panose="020B0503020204020204" pitchFamily="34" charset="0"/>
              </a:rPr>
              <a:t>determines that the risk is very small </a:t>
            </a:r>
            <a:r>
              <a:rPr lang="en-US" sz="1500" dirty="0">
                <a:solidFill>
                  <a:srgbClr val="000000"/>
                </a:solidFill>
                <a:latin typeface="Corbel" panose="020B0503020204020204" pitchFamily="34" charset="0"/>
              </a:rPr>
              <a:t>that the information could be used, alone or in combination with other reasonably available information, by an anticipated recipient to identify an individual who is a subject of the information; </a:t>
            </a:r>
            <a:r>
              <a:rPr lang="en-US" sz="1500" b="1" dirty="0">
                <a:solidFill>
                  <a:srgbClr val="000000"/>
                </a:solidFill>
                <a:latin typeface="Corbel" panose="020B0503020204020204" pitchFamily="34" charset="0"/>
              </a:rPr>
              <a:t>and</a:t>
            </a:r>
          </a:p>
          <a:p>
            <a:pPr marL="342900" indent="-342900">
              <a:buAutoNum type="arabicParenBoth"/>
            </a:pPr>
            <a:r>
              <a:rPr lang="en-US" sz="1500" b="1" dirty="0">
                <a:solidFill>
                  <a:srgbClr val="000000"/>
                </a:solidFill>
                <a:latin typeface="Corbel" panose="020B0503020204020204" pitchFamily="34" charset="0"/>
              </a:rPr>
              <a:t>Documents the methods and results </a:t>
            </a:r>
            <a:r>
              <a:rPr lang="en-US" sz="1500" dirty="0">
                <a:solidFill>
                  <a:srgbClr val="000000"/>
                </a:solidFill>
                <a:latin typeface="Corbel" panose="020B0503020204020204" pitchFamily="34" charset="0"/>
              </a:rPr>
              <a:t>of the analysis that justify such determination</a:t>
            </a:r>
            <a:endParaRPr lang="en-US" sz="1500" dirty="0">
              <a:latin typeface="Corbel" panose="020B0503020204020204" pitchFamily="34" charset="0"/>
            </a:endParaRPr>
          </a:p>
        </p:txBody>
      </p:sp>
      <p:sp>
        <p:nvSpPr>
          <p:cNvPr id="5" name="Rectangle 4">
            <a:extLst>
              <a:ext uri="{FF2B5EF4-FFF2-40B4-BE49-F238E27FC236}">
                <a16:creationId xmlns:a16="http://schemas.microsoft.com/office/drawing/2014/main" id="{07D286F3-783A-3B48-945F-BC18CFDB7312}"/>
              </a:ext>
            </a:extLst>
          </p:cNvPr>
          <p:cNvSpPr/>
          <p:nvPr/>
        </p:nvSpPr>
        <p:spPr>
          <a:xfrm>
            <a:off x="8771137" y="4332403"/>
            <a:ext cx="3036163" cy="1015663"/>
          </a:xfrm>
          <a:prstGeom prst="rect">
            <a:avLst/>
          </a:prstGeom>
        </p:spPr>
        <p:txBody>
          <a:bodyPr wrap="square">
            <a:spAutoFit/>
          </a:bodyPr>
          <a:lstStyle/>
          <a:p>
            <a:r>
              <a:rPr lang="en-US" sz="1500" dirty="0">
                <a:solidFill>
                  <a:srgbClr val="000000"/>
                </a:solidFill>
                <a:latin typeface="Corbel" panose="020B0503020204020204" pitchFamily="34" charset="0"/>
              </a:rPr>
              <a:t>The following identifiers of the individual or of relatives, employers, or household members of the individual, are removed:</a:t>
            </a:r>
            <a:endParaRPr lang="en-US" sz="1500" dirty="0">
              <a:latin typeface="Corbel" panose="020B0503020204020204" pitchFamily="34" charset="0"/>
            </a:endParaRPr>
          </a:p>
        </p:txBody>
      </p:sp>
      <p:sp>
        <p:nvSpPr>
          <p:cNvPr id="2" name="Right Brace 1">
            <a:extLst>
              <a:ext uri="{FF2B5EF4-FFF2-40B4-BE49-F238E27FC236}">
                <a16:creationId xmlns:a16="http://schemas.microsoft.com/office/drawing/2014/main" id="{6519AB30-9B91-9E44-8608-A859E6BF688B}"/>
              </a:ext>
            </a:extLst>
          </p:cNvPr>
          <p:cNvSpPr/>
          <p:nvPr/>
        </p:nvSpPr>
        <p:spPr>
          <a:xfrm>
            <a:off x="11387199" y="3569549"/>
            <a:ext cx="653988" cy="23341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2410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4215E0C-786A-254A-8EF0-E252998C5BD8}"/>
              </a:ext>
            </a:extLst>
          </p:cNvPr>
          <p:cNvSpPr/>
          <p:nvPr/>
        </p:nvSpPr>
        <p:spPr>
          <a:xfrm>
            <a:off x="88604" y="151179"/>
            <a:ext cx="5312071" cy="4770537"/>
          </a:xfrm>
          <a:prstGeom prst="rect">
            <a:avLst/>
          </a:prstGeom>
        </p:spPr>
        <p:txBody>
          <a:bodyPr wrap="square">
            <a:spAutoFit/>
          </a:bodyPr>
          <a:lstStyle/>
          <a:p>
            <a:r>
              <a:rPr lang="en-US" sz="2400" b="1" dirty="0">
                <a:solidFill>
                  <a:srgbClr val="002060"/>
                </a:solidFill>
                <a:latin typeface="Corbel" panose="020B0503020204020204" pitchFamily="34" charset="0"/>
              </a:rPr>
              <a:t>THE 18 IDENTIFIERS</a:t>
            </a:r>
          </a:p>
          <a:p>
            <a:r>
              <a:rPr lang="en-US" sz="2000" b="1" dirty="0">
                <a:solidFill>
                  <a:srgbClr val="000000"/>
                </a:solidFill>
                <a:latin typeface="Corbel" panose="020B0503020204020204" pitchFamily="34" charset="0"/>
              </a:rPr>
              <a:t>(1) Names</a:t>
            </a:r>
          </a:p>
          <a:p>
            <a:r>
              <a:rPr lang="en-US" sz="2000" b="1" dirty="0">
                <a:solidFill>
                  <a:srgbClr val="000000"/>
                </a:solidFill>
                <a:latin typeface="Corbel" panose="020B0503020204020204" pitchFamily="34" charset="0"/>
              </a:rPr>
              <a:t>(2) All geographic subdivisions smaller than a state </a:t>
            </a:r>
          </a:p>
          <a:p>
            <a:endParaRPr lang="en-US" sz="2000" b="1" dirty="0">
              <a:solidFill>
                <a:srgbClr val="000000"/>
              </a:solidFill>
              <a:latin typeface="Corbel" panose="020B0503020204020204" pitchFamily="34" charset="0"/>
            </a:endParaRPr>
          </a:p>
          <a:p>
            <a:r>
              <a:rPr lang="en-US" sz="1200" dirty="0">
                <a:solidFill>
                  <a:srgbClr val="000000"/>
                </a:solidFill>
                <a:latin typeface="Corbel" panose="020B0503020204020204" pitchFamily="34" charset="0"/>
              </a:rPr>
              <a:t>(street address, city, county, precinct, ZIP code except for the initial three digits of ZIP code if, according to the current publicly available data from the Bureau of the Census:(1) The geographic unit formed by combining all ZIP codes with the same three initial digits contains more than 20,000 people; and (2) The initial three digits of a ZIP code for all such geographic units containing 20,000 or fewer people is changed to 000</a:t>
            </a:r>
          </a:p>
          <a:p>
            <a:endParaRPr lang="en-US" sz="2000" b="1" dirty="0">
              <a:solidFill>
                <a:srgbClr val="000000"/>
              </a:solidFill>
              <a:latin typeface="Corbel" panose="020B0503020204020204" pitchFamily="34" charset="0"/>
            </a:endParaRPr>
          </a:p>
          <a:p>
            <a:r>
              <a:rPr lang="en-US" sz="2000" b="1" dirty="0">
                <a:solidFill>
                  <a:srgbClr val="000000"/>
                </a:solidFill>
                <a:latin typeface="Corbel" panose="020B0503020204020204" pitchFamily="34" charset="0"/>
              </a:rPr>
              <a:t>(3) All elements of dates (except year) for dates that are directly related to an individual</a:t>
            </a:r>
            <a:r>
              <a:rPr lang="en-US" sz="2000" dirty="0">
                <a:solidFill>
                  <a:srgbClr val="000000"/>
                </a:solidFill>
                <a:latin typeface="Corbel" panose="020B0503020204020204" pitchFamily="34" charset="0"/>
              </a:rPr>
              <a:t> </a:t>
            </a:r>
          </a:p>
          <a:p>
            <a:endParaRPr lang="en-US" sz="2000" dirty="0">
              <a:solidFill>
                <a:srgbClr val="000000"/>
              </a:solidFill>
              <a:latin typeface="Corbel" panose="020B0503020204020204" pitchFamily="34" charset="0"/>
            </a:endParaRPr>
          </a:p>
          <a:p>
            <a:r>
              <a:rPr lang="en-US" sz="1200" dirty="0">
                <a:solidFill>
                  <a:srgbClr val="000000"/>
                </a:solidFill>
                <a:latin typeface="Corbel" panose="020B0503020204020204" pitchFamily="34" charset="0"/>
              </a:rPr>
              <a:t>(including birth date, admission date, discharge date, death date, and all ages over 89 and all elements of dates (including year) indicative of such age, except that such ages and elements may be aggregated into a single category of age 90 or older)</a:t>
            </a:r>
          </a:p>
        </p:txBody>
      </p:sp>
      <p:sp>
        <p:nvSpPr>
          <p:cNvPr id="3" name="Rectangle 2">
            <a:extLst>
              <a:ext uri="{FF2B5EF4-FFF2-40B4-BE49-F238E27FC236}">
                <a16:creationId xmlns:a16="http://schemas.microsoft.com/office/drawing/2014/main" id="{C79462D3-7EB4-8D46-A192-2E4FE9004EDA}"/>
              </a:ext>
            </a:extLst>
          </p:cNvPr>
          <p:cNvSpPr/>
          <p:nvPr/>
        </p:nvSpPr>
        <p:spPr>
          <a:xfrm>
            <a:off x="5788241" y="595282"/>
            <a:ext cx="6173276" cy="4708981"/>
          </a:xfrm>
          <a:prstGeom prst="rect">
            <a:avLst/>
          </a:prstGeom>
        </p:spPr>
        <p:txBody>
          <a:bodyPr wrap="square">
            <a:spAutoFit/>
          </a:bodyPr>
          <a:lstStyle/>
          <a:p>
            <a:pPr lvl="0"/>
            <a:r>
              <a:rPr lang="en-US" sz="2000" b="1" dirty="0">
                <a:solidFill>
                  <a:srgbClr val="000000"/>
                </a:solidFill>
                <a:latin typeface="Corbel" panose="020B0503020204020204" pitchFamily="34" charset="0"/>
              </a:rPr>
              <a:t>(4) Telephone numbers</a:t>
            </a:r>
          </a:p>
          <a:p>
            <a:pPr lvl="0"/>
            <a:r>
              <a:rPr lang="en-US" sz="2000" b="1" dirty="0">
                <a:solidFill>
                  <a:srgbClr val="000000"/>
                </a:solidFill>
                <a:latin typeface="Corbel" panose="020B0503020204020204" pitchFamily="34" charset="0"/>
              </a:rPr>
              <a:t>(5) Vehicle identifiers &amp; serial numbers</a:t>
            </a:r>
            <a:r>
              <a:rPr lang="en-US" sz="2000" dirty="0">
                <a:solidFill>
                  <a:srgbClr val="000000"/>
                </a:solidFill>
                <a:latin typeface="Corbel" panose="020B0503020204020204" pitchFamily="34" charset="0"/>
              </a:rPr>
              <a:t>, incl. plate nos.</a:t>
            </a:r>
          </a:p>
          <a:p>
            <a:pPr lvl="0"/>
            <a:r>
              <a:rPr lang="en-US" sz="2000" b="1" dirty="0">
                <a:solidFill>
                  <a:srgbClr val="000000"/>
                </a:solidFill>
                <a:latin typeface="Corbel" panose="020B0503020204020204" pitchFamily="34" charset="0"/>
              </a:rPr>
              <a:t>(6) Fax numbers</a:t>
            </a:r>
          </a:p>
          <a:p>
            <a:pPr lvl="0"/>
            <a:r>
              <a:rPr lang="en-US" sz="2000" b="1" dirty="0">
                <a:solidFill>
                  <a:srgbClr val="000000"/>
                </a:solidFill>
                <a:latin typeface="Corbel" panose="020B0503020204020204" pitchFamily="34" charset="0"/>
              </a:rPr>
              <a:t>(7) Device identifiers and serial numbers</a:t>
            </a:r>
          </a:p>
          <a:p>
            <a:pPr lvl="0"/>
            <a:r>
              <a:rPr lang="en-US" sz="2000" b="1" dirty="0">
                <a:solidFill>
                  <a:srgbClr val="000000"/>
                </a:solidFill>
                <a:latin typeface="Corbel" panose="020B0503020204020204" pitchFamily="34" charset="0"/>
              </a:rPr>
              <a:t>(8) Email addresses</a:t>
            </a:r>
          </a:p>
          <a:p>
            <a:pPr lvl="0"/>
            <a:r>
              <a:rPr lang="en-US" sz="2000" b="1" dirty="0">
                <a:solidFill>
                  <a:srgbClr val="000000"/>
                </a:solidFill>
                <a:latin typeface="Corbel" panose="020B0503020204020204" pitchFamily="34" charset="0"/>
              </a:rPr>
              <a:t>(9) Web Universal Resource Locators (URLs)</a:t>
            </a:r>
          </a:p>
          <a:p>
            <a:pPr lvl="0"/>
            <a:r>
              <a:rPr lang="en-US" sz="2000" b="1" dirty="0">
                <a:solidFill>
                  <a:srgbClr val="000000"/>
                </a:solidFill>
                <a:latin typeface="Corbel" panose="020B0503020204020204" pitchFamily="34" charset="0"/>
              </a:rPr>
              <a:t>(10) Social security numbers</a:t>
            </a:r>
          </a:p>
          <a:p>
            <a:pPr lvl="0"/>
            <a:r>
              <a:rPr lang="en-US" sz="2000" b="1" dirty="0">
                <a:solidFill>
                  <a:srgbClr val="000000"/>
                </a:solidFill>
                <a:latin typeface="Corbel" panose="020B0503020204020204" pitchFamily="34" charset="0"/>
              </a:rPr>
              <a:t>(11) Internet Protocol (IP) addresses</a:t>
            </a:r>
          </a:p>
          <a:p>
            <a:pPr lvl="0"/>
            <a:r>
              <a:rPr lang="en-US" sz="2000" b="1" dirty="0">
                <a:solidFill>
                  <a:srgbClr val="000000"/>
                </a:solidFill>
                <a:latin typeface="Corbel" panose="020B0503020204020204" pitchFamily="34" charset="0"/>
              </a:rPr>
              <a:t>(12) Medical record numbers</a:t>
            </a:r>
          </a:p>
          <a:p>
            <a:pPr lvl="0"/>
            <a:r>
              <a:rPr lang="en-US" sz="2000" b="1" dirty="0">
                <a:solidFill>
                  <a:srgbClr val="000000"/>
                </a:solidFill>
                <a:latin typeface="Corbel" panose="020B0503020204020204" pitchFamily="34" charset="0"/>
              </a:rPr>
              <a:t>(13) Biometric identifiers</a:t>
            </a:r>
            <a:r>
              <a:rPr lang="en-US" sz="2000" dirty="0">
                <a:solidFill>
                  <a:srgbClr val="000000"/>
                </a:solidFill>
                <a:latin typeface="Corbel" panose="020B0503020204020204" pitchFamily="34" charset="0"/>
              </a:rPr>
              <a:t>, incl. finger &amp; voice prints</a:t>
            </a:r>
          </a:p>
          <a:p>
            <a:pPr lvl="0"/>
            <a:r>
              <a:rPr lang="en-US" sz="2000" b="1" dirty="0">
                <a:solidFill>
                  <a:srgbClr val="000000"/>
                </a:solidFill>
                <a:latin typeface="Corbel" panose="020B0503020204020204" pitchFamily="34" charset="0"/>
              </a:rPr>
              <a:t>(14) Health plan beneficiary numbers</a:t>
            </a:r>
          </a:p>
          <a:p>
            <a:pPr lvl="0"/>
            <a:r>
              <a:rPr lang="en-US" sz="2000" b="1" dirty="0">
                <a:solidFill>
                  <a:srgbClr val="000000"/>
                </a:solidFill>
                <a:latin typeface="Corbel" panose="020B0503020204020204" pitchFamily="34" charset="0"/>
              </a:rPr>
              <a:t>(15) Full-face photographs and any comparable images</a:t>
            </a:r>
          </a:p>
          <a:p>
            <a:pPr lvl="0"/>
            <a:r>
              <a:rPr lang="en-US" sz="2000" b="1" dirty="0">
                <a:solidFill>
                  <a:srgbClr val="000000"/>
                </a:solidFill>
                <a:latin typeface="Corbel" panose="020B0503020204020204" pitchFamily="34" charset="0"/>
              </a:rPr>
              <a:t>(16) Account numbers</a:t>
            </a:r>
          </a:p>
          <a:p>
            <a:pPr lvl="0"/>
            <a:r>
              <a:rPr lang="en-US" sz="2000" b="1" dirty="0">
                <a:solidFill>
                  <a:srgbClr val="000000"/>
                </a:solidFill>
                <a:latin typeface="Corbel" panose="020B0503020204020204" pitchFamily="34" charset="0"/>
              </a:rPr>
              <a:t>(17) Any other unique ID no., characteristic, or code</a:t>
            </a:r>
            <a:endParaRPr lang="en-US" sz="2000" dirty="0">
              <a:solidFill>
                <a:srgbClr val="000000"/>
              </a:solidFill>
              <a:latin typeface="Corbel" panose="020B0503020204020204" pitchFamily="34" charset="0"/>
            </a:endParaRPr>
          </a:p>
          <a:p>
            <a:pPr lvl="0"/>
            <a:r>
              <a:rPr lang="en-US" sz="2000" b="1" dirty="0">
                <a:solidFill>
                  <a:srgbClr val="000000"/>
                </a:solidFill>
                <a:latin typeface="Corbel" panose="020B0503020204020204" pitchFamily="34" charset="0"/>
              </a:rPr>
              <a:t>(18) Certificate/license numbers</a:t>
            </a:r>
          </a:p>
        </p:txBody>
      </p:sp>
    </p:spTree>
    <p:extLst>
      <p:ext uri="{BB962C8B-B14F-4D97-AF65-F5344CB8AC3E}">
        <p14:creationId xmlns:p14="http://schemas.microsoft.com/office/powerpoint/2010/main" val="621937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0D295F-D1CF-6A4C-A856-F0C9ECD212AA}"/>
              </a:ext>
            </a:extLst>
          </p:cNvPr>
          <p:cNvSpPr/>
          <p:nvPr/>
        </p:nvSpPr>
        <p:spPr>
          <a:xfrm>
            <a:off x="1062891" y="2240984"/>
            <a:ext cx="10066217" cy="1246495"/>
          </a:xfrm>
          <a:prstGeom prst="rect">
            <a:avLst/>
          </a:prstGeom>
        </p:spPr>
        <p:txBody>
          <a:bodyPr wrap="none">
            <a:spAutoFit/>
          </a:bodyPr>
          <a:lstStyle/>
          <a:p>
            <a:r>
              <a:rPr lang="en-US" sz="7500" dirty="0">
                <a:solidFill>
                  <a:srgbClr val="002060"/>
                </a:solidFill>
                <a:latin typeface="American Typewriter" panose="02090604020004020304" pitchFamily="18" charset="77"/>
              </a:rPr>
              <a:t>Anonymizing is hard.</a:t>
            </a:r>
          </a:p>
        </p:txBody>
      </p:sp>
    </p:spTree>
    <p:extLst>
      <p:ext uri="{BB962C8B-B14F-4D97-AF65-F5344CB8AC3E}">
        <p14:creationId xmlns:p14="http://schemas.microsoft.com/office/powerpoint/2010/main" val="2529190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4215E0C-786A-254A-8EF0-E252998C5BD8}"/>
              </a:ext>
            </a:extLst>
          </p:cNvPr>
          <p:cNvSpPr/>
          <p:nvPr/>
        </p:nvSpPr>
        <p:spPr>
          <a:xfrm>
            <a:off x="0" y="6262487"/>
            <a:ext cx="12014791" cy="353943"/>
          </a:xfrm>
          <a:prstGeom prst="rect">
            <a:avLst/>
          </a:prstGeom>
        </p:spPr>
        <p:txBody>
          <a:bodyPr wrap="square">
            <a:spAutoFit/>
          </a:bodyPr>
          <a:lstStyle/>
          <a:p>
            <a:pPr algn="ctr"/>
            <a:r>
              <a:rPr lang="en-US" sz="1700" dirty="0">
                <a:solidFill>
                  <a:srgbClr val="000000"/>
                </a:solidFill>
                <a:latin typeface="Corbel" panose="020B0503020204020204" pitchFamily="34" charset="0"/>
                <a:hlinkClick r:id="rId2"/>
              </a:rPr>
              <a:t>https://</a:t>
            </a:r>
            <a:r>
              <a:rPr lang="en-US" sz="1700" dirty="0" err="1">
                <a:solidFill>
                  <a:srgbClr val="000000"/>
                </a:solidFill>
                <a:latin typeface="Corbel" panose="020B0503020204020204" pitchFamily="34" charset="0"/>
                <a:hlinkClick r:id="rId2"/>
              </a:rPr>
              <a:t>hbr.org</a:t>
            </a:r>
            <a:r>
              <a:rPr lang="en-US" sz="1700" dirty="0">
                <a:solidFill>
                  <a:srgbClr val="000000"/>
                </a:solidFill>
                <a:latin typeface="Corbel" panose="020B0503020204020204" pitchFamily="34" charset="0"/>
                <a:hlinkClick r:id="rId2"/>
              </a:rPr>
              <a:t>/2015/02/</a:t>
            </a:r>
            <a:r>
              <a:rPr lang="en-US" sz="1700" dirty="0" err="1">
                <a:solidFill>
                  <a:srgbClr val="000000"/>
                </a:solidFill>
                <a:latin typeface="Corbel" panose="020B0503020204020204" pitchFamily="34" charset="0"/>
                <a:hlinkClick r:id="rId2"/>
              </a:rPr>
              <a:t>theres</a:t>
            </a:r>
            <a:r>
              <a:rPr lang="en-US" sz="1700" dirty="0">
                <a:solidFill>
                  <a:srgbClr val="000000"/>
                </a:solidFill>
                <a:latin typeface="Corbel" panose="020B0503020204020204" pitchFamily="34" charset="0"/>
                <a:hlinkClick r:id="rId2"/>
              </a:rPr>
              <a:t>-no-such-thing-as-anonymous-data</a:t>
            </a:r>
            <a:endParaRPr lang="en-US" sz="1700" dirty="0">
              <a:solidFill>
                <a:srgbClr val="000000"/>
              </a:solidFill>
              <a:latin typeface="Corbel" panose="020B0503020204020204" pitchFamily="34" charset="0"/>
            </a:endParaRPr>
          </a:p>
        </p:txBody>
      </p:sp>
      <p:pic>
        <p:nvPicPr>
          <p:cNvPr id="3" name="Picture 2">
            <a:extLst>
              <a:ext uri="{FF2B5EF4-FFF2-40B4-BE49-F238E27FC236}">
                <a16:creationId xmlns:a16="http://schemas.microsoft.com/office/drawing/2014/main" id="{30130C65-54B1-604C-B87E-6E3238D9FD67}"/>
              </a:ext>
            </a:extLst>
          </p:cNvPr>
          <p:cNvPicPr>
            <a:picLocks noChangeAspect="1"/>
          </p:cNvPicPr>
          <p:nvPr/>
        </p:nvPicPr>
        <p:blipFill>
          <a:blip r:embed="rId3"/>
          <a:stretch>
            <a:fillRect/>
          </a:stretch>
        </p:blipFill>
        <p:spPr>
          <a:xfrm>
            <a:off x="2389159" y="241570"/>
            <a:ext cx="7243939" cy="5860481"/>
          </a:xfrm>
          <a:prstGeom prst="rect">
            <a:avLst/>
          </a:prstGeom>
        </p:spPr>
      </p:pic>
    </p:spTree>
    <p:extLst>
      <p:ext uri="{BB962C8B-B14F-4D97-AF65-F5344CB8AC3E}">
        <p14:creationId xmlns:p14="http://schemas.microsoft.com/office/powerpoint/2010/main" val="1419546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40AA12-1052-A24F-B06F-FC523C0E924D}"/>
              </a:ext>
            </a:extLst>
          </p:cNvPr>
          <p:cNvPicPr>
            <a:picLocks noChangeAspect="1"/>
          </p:cNvPicPr>
          <p:nvPr/>
        </p:nvPicPr>
        <p:blipFill>
          <a:blip r:embed="rId2"/>
          <a:stretch>
            <a:fillRect/>
          </a:stretch>
        </p:blipFill>
        <p:spPr>
          <a:xfrm>
            <a:off x="1667710" y="0"/>
            <a:ext cx="8856579" cy="6858000"/>
          </a:xfrm>
          <a:prstGeom prst="rect">
            <a:avLst/>
          </a:prstGeom>
        </p:spPr>
      </p:pic>
    </p:spTree>
    <p:extLst>
      <p:ext uri="{BB962C8B-B14F-4D97-AF65-F5344CB8AC3E}">
        <p14:creationId xmlns:p14="http://schemas.microsoft.com/office/powerpoint/2010/main" val="4196696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4215E0C-786A-254A-8EF0-E252998C5BD8}"/>
              </a:ext>
            </a:extLst>
          </p:cNvPr>
          <p:cNvSpPr/>
          <p:nvPr/>
        </p:nvSpPr>
        <p:spPr>
          <a:xfrm>
            <a:off x="88604" y="151178"/>
            <a:ext cx="11684296" cy="769441"/>
          </a:xfrm>
          <a:prstGeom prst="rect">
            <a:avLst/>
          </a:prstGeom>
        </p:spPr>
        <p:txBody>
          <a:bodyPr wrap="square">
            <a:spAutoFit/>
          </a:bodyPr>
          <a:lstStyle/>
          <a:p>
            <a:r>
              <a:rPr lang="en-US" sz="2400" dirty="0">
                <a:solidFill>
                  <a:srgbClr val="002060"/>
                </a:solidFill>
                <a:latin typeface="Corbel" panose="020B0503020204020204" pitchFamily="34" charset="0"/>
              </a:rPr>
              <a:t>ANONYMIZING QUANTITATIVE DATA</a:t>
            </a:r>
          </a:p>
          <a:p>
            <a:endParaRPr lang="en-US" sz="2000" dirty="0">
              <a:solidFill>
                <a:srgbClr val="000000"/>
              </a:solidFill>
              <a:latin typeface="Corbel" panose="020B0503020204020204" pitchFamily="34" charset="0"/>
            </a:endParaRPr>
          </a:p>
        </p:txBody>
      </p:sp>
      <p:sp>
        <p:nvSpPr>
          <p:cNvPr id="4" name="Rectangle 3">
            <a:extLst>
              <a:ext uri="{FF2B5EF4-FFF2-40B4-BE49-F238E27FC236}">
                <a16:creationId xmlns:a16="http://schemas.microsoft.com/office/drawing/2014/main" id="{FAE11E76-7E9E-594B-B764-54086C14D9B3}"/>
              </a:ext>
            </a:extLst>
          </p:cNvPr>
          <p:cNvSpPr/>
          <p:nvPr/>
        </p:nvSpPr>
        <p:spPr>
          <a:xfrm>
            <a:off x="88604" y="3434029"/>
            <a:ext cx="11684296" cy="769441"/>
          </a:xfrm>
          <a:prstGeom prst="rect">
            <a:avLst/>
          </a:prstGeom>
        </p:spPr>
        <p:txBody>
          <a:bodyPr wrap="square">
            <a:spAutoFit/>
          </a:bodyPr>
          <a:lstStyle/>
          <a:p>
            <a:r>
              <a:rPr lang="en-US" sz="2400" dirty="0">
                <a:solidFill>
                  <a:srgbClr val="002060"/>
                </a:solidFill>
                <a:latin typeface="Corbel" panose="020B0503020204020204" pitchFamily="34" charset="0"/>
              </a:rPr>
              <a:t>ANONYMIZING QUALITATIVE DATA</a:t>
            </a:r>
            <a:endParaRPr lang="en-US" sz="2000" dirty="0">
              <a:solidFill>
                <a:srgbClr val="000000"/>
              </a:solidFill>
              <a:latin typeface="Corbel" panose="020B0503020204020204" pitchFamily="34" charset="0"/>
            </a:endParaRPr>
          </a:p>
          <a:p>
            <a:endParaRPr lang="en-US" sz="2000" dirty="0">
              <a:solidFill>
                <a:srgbClr val="000000"/>
              </a:solidFill>
              <a:latin typeface="Corbel" panose="020B0503020204020204" pitchFamily="34" charset="0"/>
            </a:endParaRPr>
          </a:p>
        </p:txBody>
      </p:sp>
      <p:sp>
        <p:nvSpPr>
          <p:cNvPr id="2" name="Rectangle 1">
            <a:extLst>
              <a:ext uri="{FF2B5EF4-FFF2-40B4-BE49-F238E27FC236}">
                <a16:creationId xmlns:a16="http://schemas.microsoft.com/office/drawing/2014/main" id="{4BA11D30-F58A-2744-9B35-D0EDE4F5196B}"/>
              </a:ext>
            </a:extLst>
          </p:cNvPr>
          <p:cNvSpPr/>
          <p:nvPr/>
        </p:nvSpPr>
        <p:spPr>
          <a:xfrm>
            <a:off x="88604" y="779026"/>
            <a:ext cx="11909106" cy="2123658"/>
          </a:xfrm>
          <a:prstGeom prst="rect">
            <a:avLst/>
          </a:prstGeom>
        </p:spPr>
        <p:txBody>
          <a:bodyPr wrap="square">
            <a:spAutoFit/>
          </a:bodyPr>
          <a:lstStyle/>
          <a:p>
            <a:pPr lvl="0"/>
            <a:r>
              <a:rPr lang="en-US" sz="2200" dirty="0">
                <a:solidFill>
                  <a:srgbClr val="000000"/>
                </a:solidFill>
                <a:latin typeface="Corbel" panose="020B0503020204020204" pitchFamily="34" charset="0"/>
              </a:rPr>
              <a:t>(1) Remove all direct Identifiers not needed for secondary research</a:t>
            </a:r>
          </a:p>
          <a:p>
            <a:pPr lvl="0"/>
            <a:r>
              <a:rPr lang="en-US" sz="2200" dirty="0">
                <a:solidFill>
                  <a:srgbClr val="000000"/>
                </a:solidFill>
                <a:latin typeface="Corbel" panose="020B0503020204020204" pitchFamily="34" charset="0"/>
              </a:rPr>
              <a:t>(2) Aggregate Data </a:t>
            </a:r>
            <a:r>
              <a:rPr lang="en-US" dirty="0">
                <a:solidFill>
                  <a:srgbClr val="000000"/>
                </a:solidFill>
                <a:latin typeface="Corbel" panose="020B0503020204020204" pitchFamily="34" charset="0"/>
              </a:rPr>
              <a:t>(age range, city)</a:t>
            </a:r>
          </a:p>
          <a:p>
            <a:pPr lvl="0"/>
            <a:r>
              <a:rPr lang="en-US" sz="2200" dirty="0">
                <a:solidFill>
                  <a:srgbClr val="000000"/>
                </a:solidFill>
                <a:latin typeface="Corbel" panose="020B0503020204020204" pitchFamily="34" charset="0"/>
              </a:rPr>
              <a:t>(3) Generalize meanings </a:t>
            </a:r>
            <a:r>
              <a:rPr lang="en-US" dirty="0">
                <a:solidFill>
                  <a:srgbClr val="000000"/>
                </a:solidFill>
                <a:latin typeface="Corbel" panose="020B0503020204020204" pitchFamily="34" charset="0"/>
              </a:rPr>
              <a:t>(“respondent has one medical specialty” instead of “respondent is a cardiologist”)</a:t>
            </a:r>
          </a:p>
          <a:p>
            <a:pPr lvl="0"/>
            <a:r>
              <a:rPr lang="en-US" sz="2200" dirty="0">
                <a:solidFill>
                  <a:srgbClr val="000000"/>
                </a:solidFill>
                <a:latin typeface="Corbel" panose="020B0503020204020204" pitchFamily="34" charset="0"/>
              </a:rPr>
              <a:t>(4) Restrict upper and lower bounds </a:t>
            </a:r>
            <a:r>
              <a:rPr lang="en-US" dirty="0">
                <a:solidFill>
                  <a:srgbClr val="000000"/>
                </a:solidFill>
                <a:latin typeface="Corbel" panose="020B0503020204020204" pitchFamily="34" charset="0"/>
              </a:rPr>
              <a:t>(income &lt;$1000 per month or &gt;$100K</a:t>
            </a:r>
          </a:p>
          <a:p>
            <a:pPr lvl="0"/>
            <a:r>
              <a:rPr lang="en-US" sz="2200" dirty="0">
                <a:solidFill>
                  <a:srgbClr val="000000"/>
                </a:solidFill>
                <a:latin typeface="Corbel" panose="020B0503020204020204" pitchFamily="34" charset="0"/>
              </a:rPr>
              <a:t>(5) Anonymize relational data </a:t>
            </a:r>
            <a:r>
              <a:rPr lang="en-US" dirty="0">
                <a:solidFill>
                  <a:srgbClr val="000000"/>
                </a:solidFill>
                <a:latin typeface="Corbel" panose="020B0503020204020204" pitchFamily="34" charset="0"/>
              </a:rPr>
              <a:t>(names of employers)</a:t>
            </a:r>
          </a:p>
          <a:p>
            <a:pPr lvl="0"/>
            <a:r>
              <a:rPr lang="en-US" sz="2200" dirty="0">
                <a:solidFill>
                  <a:srgbClr val="000000"/>
                </a:solidFill>
                <a:latin typeface="Corbel" panose="020B0503020204020204" pitchFamily="34" charset="0"/>
              </a:rPr>
              <a:t>(6) Reduce precision in geographical data</a:t>
            </a:r>
          </a:p>
        </p:txBody>
      </p:sp>
      <p:sp>
        <p:nvSpPr>
          <p:cNvPr id="5" name="Rectangle 4">
            <a:extLst>
              <a:ext uri="{FF2B5EF4-FFF2-40B4-BE49-F238E27FC236}">
                <a16:creationId xmlns:a16="http://schemas.microsoft.com/office/drawing/2014/main" id="{DC5527E5-DCB3-7D4C-80C7-909E624627D4}"/>
              </a:ext>
            </a:extLst>
          </p:cNvPr>
          <p:cNvSpPr/>
          <p:nvPr/>
        </p:nvSpPr>
        <p:spPr>
          <a:xfrm>
            <a:off x="88604" y="3979427"/>
            <a:ext cx="12286868" cy="2462213"/>
          </a:xfrm>
          <a:prstGeom prst="rect">
            <a:avLst/>
          </a:prstGeom>
        </p:spPr>
        <p:txBody>
          <a:bodyPr wrap="square">
            <a:spAutoFit/>
          </a:bodyPr>
          <a:lstStyle/>
          <a:p>
            <a:r>
              <a:rPr lang="en-US" sz="2200" dirty="0">
                <a:solidFill>
                  <a:srgbClr val="000000"/>
                </a:solidFill>
                <a:latin typeface="Corbel" panose="020B0503020204020204" pitchFamily="34" charset="0"/>
              </a:rPr>
              <a:t>(1) Don’t collect if not needed</a:t>
            </a:r>
          </a:p>
          <a:p>
            <a:r>
              <a:rPr lang="en-US" sz="2200" dirty="0">
                <a:solidFill>
                  <a:srgbClr val="000000"/>
                </a:solidFill>
                <a:latin typeface="Corbel" panose="020B0503020204020204" pitchFamily="34" charset="0"/>
              </a:rPr>
              <a:t>(2) Pseudonyms</a:t>
            </a:r>
          </a:p>
          <a:p>
            <a:r>
              <a:rPr lang="en-US" sz="2200" dirty="0">
                <a:solidFill>
                  <a:srgbClr val="000000"/>
                </a:solidFill>
                <a:latin typeface="Corbel" panose="020B0503020204020204" pitchFamily="34" charset="0"/>
              </a:rPr>
              <a:t>(3) Take care with search and replace to avoid missing spelling errors, abbreviations, etc.</a:t>
            </a:r>
          </a:p>
          <a:p>
            <a:r>
              <a:rPr lang="en-US" sz="2200" dirty="0">
                <a:solidFill>
                  <a:srgbClr val="000000"/>
                </a:solidFill>
                <a:latin typeface="Corbel" panose="020B0503020204020204" pitchFamily="34" charset="0"/>
              </a:rPr>
              <a:t>(4) Carefully identify in the text with [brackets] or XML &lt;</a:t>
            </a:r>
            <a:r>
              <a:rPr lang="en-US" sz="2200" dirty="0" err="1">
                <a:solidFill>
                  <a:srgbClr val="000000"/>
                </a:solidFill>
                <a:latin typeface="Corbel" panose="020B0503020204020204" pitchFamily="34" charset="0"/>
              </a:rPr>
              <a:t>anonsec</a:t>
            </a:r>
            <a:r>
              <a:rPr lang="en-US" sz="2200" dirty="0">
                <a:solidFill>
                  <a:srgbClr val="000000"/>
                </a:solidFill>
                <a:latin typeface="Corbel" panose="020B0503020204020204" pitchFamily="34" charset="0"/>
              </a:rPr>
              <a:t>&gt;section to be anonymized&lt;</a:t>
            </a:r>
            <a:r>
              <a:rPr lang="en-US" sz="2200" dirty="0" err="1">
                <a:solidFill>
                  <a:srgbClr val="000000"/>
                </a:solidFill>
                <a:latin typeface="Corbel" panose="020B0503020204020204" pitchFamily="34" charset="0"/>
              </a:rPr>
              <a:t>anonsec</a:t>
            </a:r>
            <a:r>
              <a:rPr lang="en-US" sz="2200" dirty="0">
                <a:solidFill>
                  <a:srgbClr val="000000"/>
                </a:solidFill>
                <a:latin typeface="Corbel" panose="020B0503020204020204" pitchFamily="34" charset="0"/>
              </a:rPr>
              <a:t>&gt;</a:t>
            </a:r>
          </a:p>
          <a:p>
            <a:r>
              <a:rPr lang="en-US" sz="2200" dirty="0">
                <a:solidFill>
                  <a:srgbClr val="000000"/>
                </a:solidFill>
                <a:latin typeface="Corbel" panose="020B0503020204020204" pitchFamily="34" charset="0"/>
              </a:rPr>
              <a:t>(5) Keep an Anonymization Log</a:t>
            </a:r>
          </a:p>
          <a:p>
            <a:r>
              <a:rPr lang="en-US" sz="2200" dirty="0">
                <a:solidFill>
                  <a:srgbClr val="000000"/>
                </a:solidFill>
                <a:latin typeface="Corbel" panose="020B0503020204020204" pitchFamily="34" charset="0"/>
              </a:rPr>
              <a:t>(6) Use anonymizing tools</a:t>
            </a:r>
          </a:p>
          <a:p>
            <a:r>
              <a:rPr lang="en-US" sz="2200" dirty="0">
                <a:solidFill>
                  <a:srgbClr val="000000"/>
                </a:solidFill>
                <a:latin typeface="Corbel" panose="020B0503020204020204" pitchFamily="34" charset="0"/>
              </a:rPr>
              <a:t>(7) Retain originals/unedited in a secure locations</a:t>
            </a:r>
          </a:p>
        </p:txBody>
      </p:sp>
    </p:spTree>
    <p:extLst>
      <p:ext uri="{BB962C8B-B14F-4D97-AF65-F5344CB8AC3E}">
        <p14:creationId xmlns:p14="http://schemas.microsoft.com/office/powerpoint/2010/main" val="343258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20B7AB-5C3B-6A4D-98D7-C6606D6A642D}"/>
              </a:ext>
            </a:extLst>
          </p:cNvPr>
          <p:cNvSpPr/>
          <p:nvPr/>
        </p:nvSpPr>
        <p:spPr>
          <a:xfrm>
            <a:off x="883251" y="1610748"/>
            <a:ext cx="3741729" cy="1477328"/>
          </a:xfrm>
          <a:prstGeom prst="rect">
            <a:avLst/>
          </a:prstGeom>
        </p:spPr>
        <p:txBody>
          <a:bodyPr wrap="none">
            <a:spAutoFit/>
          </a:bodyPr>
          <a:lstStyle/>
          <a:p>
            <a:pPr algn="ctr"/>
            <a:r>
              <a:rPr lang="en-US" sz="3000" dirty="0">
                <a:solidFill>
                  <a:srgbClr val="333132"/>
                </a:solidFill>
                <a:latin typeface="Corbel" panose="020B0503020204020204" pitchFamily="34" charset="0"/>
              </a:rPr>
              <a:t>The government says  </a:t>
            </a:r>
          </a:p>
          <a:p>
            <a:pPr algn="ctr"/>
            <a:r>
              <a:rPr lang="en-US" sz="3000" dirty="0">
                <a:solidFill>
                  <a:srgbClr val="333132"/>
                </a:solidFill>
                <a:latin typeface="Corbel" panose="020B0503020204020204" pitchFamily="34" charset="0"/>
              </a:rPr>
              <a:t>“You </a:t>
            </a:r>
            <a:r>
              <a:rPr lang="en-US" sz="3000" i="1" dirty="0">
                <a:solidFill>
                  <a:srgbClr val="333132"/>
                </a:solidFill>
                <a:latin typeface="Corbel" panose="020B0503020204020204" pitchFamily="34" charset="0"/>
              </a:rPr>
              <a:t>must </a:t>
            </a:r>
            <a:r>
              <a:rPr lang="en-US" sz="3000" dirty="0">
                <a:solidFill>
                  <a:srgbClr val="333132"/>
                </a:solidFill>
                <a:latin typeface="Corbel" panose="020B0503020204020204" pitchFamily="34" charset="0"/>
              </a:rPr>
              <a:t>do this” or </a:t>
            </a:r>
          </a:p>
          <a:p>
            <a:pPr algn="ctr"/>
            <a:r>
              <a:rPr lang="en-US" sz="3000" dirty="0">
                <a:solidFill>
                  <a:srgbClr val="333132"/>
                </a:solidFill>
                <a:latin typeface="Corbel" panose="020B0503020204020204" pitchFamily="34" charset="0"/>
              </a:rPr>
              <a:t>“You </a:t>
            </a:r>
            <a:r>
              <a:rPr lang="en-US" sz="3000" i="1" dirty="0">
                <a:solidFill>
                  <a:srgbClr val="333132"/>
                </a:solidFill>
                <a:latin typeface="Corbel" panose="020B0503020204020204" pitchFamily="34" charset="0"/>
              </a:rPr>
              <a:t>cannot </a:t>
            </a:r>
            <a:r>
              <a:rPr lang="en-US" sz="3000" dirty="0">
                <a:solidFill>
                  <a:srgbClr val="333132"/>
                </a:solidFill>
                <a:latin typeface="Corbel" panose="020B0503020204020204" pitchFamily="34" charset="0"/>
              </a:rPr>
              <a:t>do this”</a:t>
            </a:r>
          </a:p>
        </p:txBody>
      </p:sp>
      <p:sp>
        <p:nvSpPr>
          <p:cNvPr id="5" name="Rectangle 4">
            <a:extLst>
              <a:ext uri="{FF2B5EF4-FFF2-40B4-BE49-F238E27FC236}">
                <a16:creationId xmlns:a16="http://schemas.microsoft.com/office/drawing/2014/main" id="{A717CED4-2828-DC4F-9D4B-DB2F6DF4405B}"/>
              </a:ext>
            </a:extLst>
          </p:cNvPr>
          <p:cNvSpPr/>
          <p:nvPr/>
        </p:nvSpPr>
        <p:spPr>
          <a:xfrm>
            <a:off x="5922152" y="1596829"/>
            <a:ext cx="5805560" cy="1477328"/>
          </a:xfrm>
          <a:prstGeom prst="rect">
            <a:avLst/>
          </a:prstGeom>
        </p:spPr>
        <p:txBody>
          <a:bodyPr wrap="square">
            <a:spAutoFit/>
          </a:bodyPr>
          <a:lstStyle/>
          <a:p>
            <a:pPr algn="ctr"/>
            <a:r>
              <a:rPr lang="en-US" sz="3000" dirty="0">
                <a:solidFill>
                  <a:srgbClr val="333132"/>
                </a:solidFill>
                <a:latin typeface="Corbel" panose="020B0503020204020204" pitchFamily="34" charset="0"/>
              </a:rPr>
              <a:t>Government or Institution says </a:t>
            </a:r>
          </a:p>
          <a:p>
            <a:pPr algn="ctr"/>
            <a:r>
              <a:rPr lang="en-US" sz="3000" dirty="0">
                <a:solidFill>
                  <a:srgbClr val="333132"/>
                </a:solidFill>
                <a:latin typeface="Corbel" panose="020B0503020204020204" pitchFamily="34" charset="0"/>
              </a:rPr>
              <a:t>“We will do this because it is expedient, safer, a good idea, etc.”</a:t>
            </a:r>
            <a:endParaRPr lang="en-US" sz="3000" dirty="0"/>
          </a:p>
        </p:txBody>
      </p:sp>
      <p:sp>
        <p:nvSpPr>
          <p:cNvPr id="6" name="Rectangle 5">
            <a:extLst>
              <a:ext uri="{FF2B5EF4-FFF2-40B4-BE49-F238E27FC236}">
                <a16:creationId xmlns:a16="http://schemas.microsoft.com/office/drawing/2014/main" id="{B1A6E754-C32F-2949-A111-4765CA644367}"/>
              </a:ext>
            </a:extLst>
          </p:cNvPr>
          <p:cNvSpPr/>
          <p:nvPr/>
        </p:nvSpPr>
        <p:spPr>
          <a:xfrm>
            <a:off x="2079355" y="5170339"/>
            <a:ext cx="8033289" cy="553998"/>
          </a:xfrm>
          <a:prstGeom prst="rect">
            <a:avLst/>
          </a:prstGeom>
        </p:spPr>
        <p:txBody>
          <a:bodyPr wrap="none">
            <a:spAutoFit/>
          </a:bodyPr>
          <a:lstStyle/>
          <a:p>
            <a:pPr algn="ctr"/>
            <a:r>
              <a:rPr lang="en-US" sz="3000" dirty="0">
                <a:solidFill>
                  <a:srgbClr val="333132"/>
                </a:solidFill>
                <a:latin typeface="Corbel" panose="020B0503020204020204" pitchFamily="34" charset="0"/>
              </a:rPr>
              <a:t>“We will do this because it is the right thing to do”</a:t>
            </a:r>
            <a:endParaRPr lang="en-US" sz="3000" dirty="0"/>
          </a:p>
        </p:txBody>
      </p:sp>
      <p:sp>
        <p:nvSpPr>
          <p:cNvPr id="7" name="Rectangle 6">
            <a:extLst>
              <a:ext uri="{FF2B5EF4-FFF2-40B4-BE49-F238E27FC236}">
                <a16:creationId xmlns:a16="http://schemas.microsoft.com/office/drawing/2014/main" id="{5619B950-7C9F-B843-825B-23B80E31805B}"/>
              </a:ext>
            </a:extLst>
          </p:cNvPr>
          <p:cNvSpPr/>
          <p:nvPr/>
        </p:nvSpPr>
        <p:spPr>
          <a:xfrm>
            <a:off x="1937866" y="842227"/>
            <a:ext cx="1632498" cy="861774"/>
          </a:xfrm>
          <a:prstGeom prst="rect">
            <a:avLst/>
          </a:prstGeom>
        </p:spPr>
        <p:txBody>
          <a:bodyPr wrap="none">
            <a:spAutoFit/>
          </a:bodyPr>
          <a:lstStyle/>
          <a:p>
            <a:pPr algn="ctr"/>
            <a:r>
              <a:rPr lang="en-US" sz="5000" dirty="0">
                <a:solidFill>
                  <a:srgbClr val="002060"/>
                </a:solidFill>
                <a:latin typeface="American Typewriter" panose="02090604020004020304" pitchFamily="18" charset="77"/>
              </a:rPr>
              <a:t>LAW</a:t>
            </a:r>
          </a:p>
        </p:txBody>
      </p:sp>
      <p:sp>
        <p:nvSpPr>
          <p:cNvPr id="8" name="Rectangle 7">
            <a:extLst>
              <a:ext uri="{FF2B5EF4-FFF2-40B4-BE49-F238E27FC236}">
                <a16:creationId xmlns:a16="http://schemas.microsoft.com/office/drawing/2014/main" id="{7D368615-DE65-C641-AF44-E523231C5180}"/>
              </a:ext>
            </a:extLst>
          </p:cNvPr>
          <p:cNvSpPr/>
          <p:nvPr/>
        </p:nvSpPr>
        <p:spPr>
          <a:xfrm>
            <a:off x="7403728" y="842227"/>
            <a:ext cx="2542684" cy="861774"/>
          </a:xfrm>
          <a:prstGeom prst="rect">
            <a:avLst/>
          </a:prstGeom>
        </p:spPr>
        <p:txBody>
          <a:bodyPr wrap="none">
            <a:spAutoFit/>
          </a:bodyPr>
          <a:lstStyle/>
          <a:p>
            <a:pPr algn="ctr"/>
            <a:r>
              <a:rPr lang="en-US" sz="5000" dirty="0">
                <a:solidFill>
                  <a:srgbClr val="002060"/>
                </a:solidFill>
                <a:latin typeface="American Typewriter" panose="02090604020004020304" pitchFamily="18" charset="77"/>
              </a:rPr>
              <a:t>POLICY</a:t>
            </a:r>
          </a:p>
        </p:txBody>
      </p:sp>
      <p:sp>
        <p:nvSpPr>
          <p:cNvPr id="9" name="Rectangle 8">
            <a:extLst>
              <a:ext uri="{FF2B5EF4-FFF2-40B4-BE49-F238E27FC236}">
                <a16:creationId xmlns:a16="http://schemas.microsoft.com/office/drawing/2014/main" id="{E5220173-14BB-D345-B2A0-CB6F816CD070}"/>
              </a:ext>
            </a:extLst>
          </p:cNvPr>
          <p:cNvSpPr/>
          <p:nvPr/>
        </p:nvSpPr>
        <p:spPr>
          <a:xfrm>
            <a:off x="2671344" y="4308565"/>
            <a:ext cx="6849312" cy="861774"/>
          </a:xfrm>
          <a:prstGeom prst="rect">
            <a:avLst/>
          </a:prstGeom>
        </p:spPr>
        <p:txBody>
          <a:bodyPr wrap="none">
            <a:spAutoFit/>
          </a:bodyPr>
          <a:lstStyle/>
          <a:p>
            <a:pPr algn="ctr"/>
            <a:r>
              <a:rPr lang="en-US" sz="5000" dirty="0">
                <a:solidFill>
                  <a:srgbClr val="002060"/>
                </a:solidFill>
                <a:latin typeface="American Typewriter" panose="02090604020004020304" pitchFamily="18" charset="77"/>
              </a:rPr>
              <a:t>ETHICAL GUIDELINE</a:t>
            </a:r>
          </a:p>
        </p:txBody>
      </p:sp>
    </p:spTree>
    <p:extLst>
      <p:ext uri="{BB962C8B-B14F-4D97-AF65-F5344CB8AC3E}">
        <p14:creationId xmlns:p14="http://schemas.microsoft.com/office/powerpoint/2010/main" val="391184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1037F4-5E6D-8547-BE73-D7EBE3989639}"/>
              </a:ext>
            </a:extLst>
          </p:cNvPr>
          <p:cNvSpPr/>
          <p:nvPr/>
        </p:nvSpPr>
        <p:spPr>
          <a:xfrm>
            <a:off x="464732" y="635542"/>
            <a:ext cx="9022168" cy="3785652"/>
          </a:xfrm>
          <a:prstGeom prst="rect">
            <a:avLst/>
          </a:prstGeom>
        </p:spPr>
        <p:txBody>
          <a:bodyPr wrap="square">
            <a:spAutoFit/>
          </a:bodyPr>
          <a:lstStyle/>
          <a:p>
            <a:pPr marL="514350" lvl="0" indent="-514350">
              <a:buFontTx/>
              <a:buAutoNum type="arabicParenR"/>
            </a:pPr>
            <a:r>
              <a:rPr lang="en-US" sz="3000" dirty="0">
                <a:solidFill>
                  <a:prstClr val="black"/>
                </a:solidFill>
                <a:latin typeface="Corbel" panose="020B0503020204020204" pitchFamily="34" charset="0"/>
                <a:cs typeface="Arial" panose="020B0604020202020204" pitchFamily="34" charset="0"/>
              </a:rPr>
              <a:t>Do you really need to collect personal data? Does it need to be that detailed?</a:t>
            </a:r>
          </a:p>
          <a:p>
            <a:pPr marL="514350" lvl="0" indent="-514350">
              <a:buFontTx/>
              <a:buAutoNum type="arabicParenR"/>
            </a:pPr>
            <a:endParaRPr lang="en-US" sz="3000" dirty="0">
              <a:solidFill>
                <a:prstClr val="black"/>
              </a:solidFill>
              <a:latin typeface="Corbel" panose="020B0503020204020204" pitchFamily="34" charset="0"/>
              <a:cs typeface="Arial" panose="020B0604020202020204" pitchFamily="34" charset="0"/>
            </a:endParaRPr>
          </a:p>
          <a:p>
            <a:pPr marL="514350" lvl="0" indent="-514350">
              <a:buFontTx/>
              <a:buAutoNum type="arabicParenR"/>
            </a:pPr>
            <a:r>
              <a:rPr lang="en-US" sz="3000" dirty="0">
                <a:solidFill>
                  <a:prstClr val="black"/>
                </a:solidFill>
                <a:latin typeface="Corbel" panose="020B0503020204020204" pitchFamily="34" charset="0"/>
                <a:cs typeface="Arial" panose="020B0604020202020204" pitchFamily="34" charset="0"/>
              </a:rPr>
              <a:t>If you do need to collect personal data, have you informed your participants?</a:t>
            </a:r>
          </a:p>
          <a:p>
            <a:pPr marL="514350" lvl="0" indent="-514350">
              <a:buFontTx/>
              <a:buAutoNum type="arabicParenR"/>
            </a:pPr>
            <a:endParaRPr lang="en-US" sz="3000" dirty="0">
              <a:solidFill>
                <a:prstClr val="black"/>
              </a:solidFill>
              <a:latin typeface="Corbel" panose="020B0503020204020204" pitchFamily="34" charset="0"/>
              <a:cs typeface="Arial" panose="020B0604020202020204" pitchFamily="34" charset="0"/>
            </a:endParaRPr>
          </a:p>
          <a:p>
            <a:pPr marL="514350" lvl="0" indent="-514350">
              <a:buFontTx/>
              <a:buAutoNum type="arabicParenR"/>
            </a:pPr>
            <a:r>
              <a:rPr lang="en-US" sz="3000" dirty="0">
                <a:solidFill>
                  <a:prstClr val="black"/>
                </a:solidFill>
                <a:latin typeface="Corbel" panose="020B0503020204020204" pitchFamily="34" charset="0"/>
                <a:cs typeface="Arial" panose="020B0604020202020204" pitchFamily="34" charset="0"/>
              </a:rPr>
              <a:t>Are the data really “personal data”? If anonymized they aren’t. But are they truly anonymized?</a:t>
            </a:r>
            <a:endParaRPr lang="en-US" dirty="0"/>
          </a:p>
        </p:txBody>
      </p:sp>
      <p:sp>
        <p:nvSpPr>
          <p:cNvPr id="3" name="Rectangle 2">
            <a:extLst>
              <a:ext uri="{FF2B5EF4-FFF2-40B4-BE49-F238E27FC236}">
                <a16:creationId xmlns:a16="http://schemas.microsoft.com/office/drawing/2014/main" id="{C04917FF-3EEC-9041-9A6C-5F1178B1621B}"/>
              </a:ext>
            </a:extLst>
          </p:cNvPr>
          <p:cNvSpPr/>
          <p:nvPr/>
        </p:nvSpPr>
        <p:spPr>
          <a:xfrm>
            <a:off x="4399553" y="5250898"/>
            <a:ext cx="2886688" cy="1246495"/>
          </a:xfrm>
          <a:prstGeom prst="rect">
            <a:avLst/>
          </a:prstGeom>
        </p:spPr>
        <p:txBody>
          <a:bodyPr wrap="none">
            <a:spAutoFit/>
          </a:bodyPr>
          <a:lstStyle/>
          <a:p>
            <a:r>
              <a:rPr lang="en-US" sz="7500" dirty="0">
                <a:solidFill>
                  <a:srgbClr val="002060"/>
                </a:solidFill>
                <a:latin typeface="American Typewriter" panose="02090604020004020304" pitchFamily="18" charset="77"/>
              </a:rPr>
              <a:t>PLAN</a:t>
            </a:r>
            <a:endParaRPr lang="en-US" dirty="0"/>
          </a:p>
        </p:txBody>
      </p:sp>
    </p:spTree>
    <p:extLst>
      <p:ext uri="{BB962C8B-B14F-4D97-AF65-F5344CB8AC3E}">
        <p14:creationId xmlns:p14="http://schemas.microsoft.com/office/powerpoint/2010/main" val="2122302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a:spLocks noGrp="1"/>
          </p:cNvSpPr>
          <p:nvPr>
            <p:ph type="title"/>
          </p:nvPr>
        </p:nvSpPr>
        <p:spPr>
          <a:xfrm>
            <a:off x="1981200" y="274638"/>
            <a:ext cx="8229600" cy="1143001"/>
          </a:xfrm>
          <a:prstGeom prst="rect">
            <a:avLst/>
          </a:prstGeom>
          <a:noFill/>
          <a:ln>
            <a:noFill/>
          </a:ln>
        </p:spPr>
        <p:txBody>
          <a:bodyPr vert="horz" lIns="45700" tIns="45700" rIns="45700" bIns="45700" rtlCol="0" anchor="ctr" anchorCtr="0">
            <a:noAutofit/>
          </a:bodyPr>
          <a:lstStyle/>
          <a:p>
            <a:pPr algn="ctr">
              <a:buClr>
                <a:srgbClr val="227A8F"/>
              </a:buClr>
              <a:buSzPct val="25000"/>
            </a:pPr>
            <a:r>
              <a:rPr lang="en-US">
                <a:solidFill>
                  <a:srgbClr val="227A8F"/>
                </a:solidFill>
              </a:rPr>
              <a:t>Ethical Use of Data</a:t>
            </a:r>
          </a:p>
        </p:txBody>
      </p:sp>
      <p:sp>
        <p:nvSpPr>
          <p:cNvPr id="338" name="Shape 338"/>
          <p:cNvSpPr txBox="1">
            <a:spLocks noGrp="1"/>
          </p:cNvSpPr>
          <p:nvPr>
            <p:ph type="body" idx="1"/>
          </p:nvPr>
        </p:nvSpPr>
        <p:spPr>
          <a:xfrm>
            <a:off x="6172201" y="1600201"/>
            <a:ext cx="4038599" cy="4525963"/>
          </a:xfrm>
          <a:prstGeom prst="rect">
            <a:avLst/>
          </a:prstGeom>
          <a:noFill/>
          <a:ln>
            <a:noFill/>
          </a:ln>
        </p:spPr>
        <p:txBody>
          <a:bodyPr vert="horz" lIns="45700" tIns="45700" rIns="45700" bIns="45700" rtlCol="0" anchor="t" anchorCtr="0">
            <a:noAutofit/>
          </a:bodyPr>
          <a:lstStyle/>
          <a:p>
            <a:pPr indent="-264159">
              <a:lnSpc>
                <a:spcPct val="90000"/>
              </a:lnSpc>
              <a:spcBef>
                <a:spcPts val="0"/>
              </a:spcBef>
            </a:pPr>
            <a:r>
              <a:rPr lang="en-US" sz="2400"/>
              <a:t>Before you share your data</a:t>
            </a:r>
          </a:p>
          <a:p>
            <a:pPr marL="621791" lvl="1" indent="-240791">
              <a:lnSpc>
                <a:spcPct val="90000"/>
              </a:lnSpc>
              <a:spcBef>
                <a:spcPts val="300"/>
              </a:spcBef>
              <a:buFont typeface="Verdana"/>
              <a:buChar char="◦"/>
            </a:pPr>
            <a:r>
              <a:rPr lang="en-US" sz="2100"/>
              <a:t>Understand your funder/institution policies on data sharing</a:t>
            </a:r>
          </a:p>
          <a:p>
            <a:pPr marL="621791" lvl="1" indent="-240791">
              <a:lnSpc>
                <a:spcPct val="90000"/>
              </a:lnSpc>
              <a:spcBef>
                <a:spcPts val="300"/>
              </a:spcBef>
              <a:buFont typeface="Verdana"/>
              <a:buChar char="◦"/>
            </a:pPr>
            <a:r>
              <a:rPr lang="en-US" sz="2100"/>
              <a:t>Review your IRB protocols and approvals</a:t>
            </a:r>
          </a:p>
          <a:p>
            <a:pPr marL="621791" lvl="1" indent="-240791">
              <a:lnSpc>
                <a:spcPct val="90000"/>
              </a:lnSpc>
              <a:spcBef>
                <a:spcPts val="300"/>
              </a:spcBef>
              <a:buFont typeface="Verdana"/>
              <a:buChar char="◦"/>
            </a:pPr>
            <a:r>
              <a:rPr lang="en-US" sz="2100"/>
              <a:t>Remove personal data</a:t>
            </a:r>
          </a:p>
          <a:p>
            <a:pPr indent="-264159">
              <a:lnSpc>
                <a:spcPct val="90000"/>
              </a:lnSpc>
            </a:pPr>
            <a:r>
              <a:rPr lang="en-US" sz="2400"/>
              <a:t>Using someone else’s data</a:t>
            </a:r>
          </a:p>
          <a:p>
            <a:pPr marL="621791" lvl="1" indent="-240791">
              <a:lnSpc>
                <a:spcPct val="90000"/>
              </a:lnSpc>
              <a:spcBef>
                <a:spcPts val="300"/>
              </a:spcBef>
              <a:buFont typeface="Verdana"/>
              <a:buChar char="◦"/>
            </a:pPr>
            <a:r>
              <a:rPr lang="en-US" sz="2100"/>
              <a:t>Give credit</a:t>
            </a:r>
          </a:p>
          <a:p>
            <a:pPr marL="621791" lvl="1" indent="-240791">
              <a:lnSpc>
                <a:spcPct val="90000"/>
              </a:lnSpc>
              <a:spcBef>
                <a:spcPts val="300"/>
              </a:spcBef>
              <a:buFont typeface="Verdana"/>
              <a:buChar char="◦"/>
            </a:pPr>
            <a:r>
              <a:rPr lang="en-US" sz="2100"/>
              <a:t>Respect the license</a:t>
            </a:r>
          </a:p>
          <a:p>
            <a:pPr marL="621791" lvl="1" indent="-240791">
              <a:lnSpc>
                <a:spcPct val="90000"/>
              </a:lnSpc>
              <a:spcBef>
                <a:spcPts val="300"/>
              </a:spcBef>
              <a:buFont typeface="Verdana"/>
              <a:buChar char="◦"/>
            </a:pPr>
            <a:r>
              <a:rPr lang="en-US" sz="2100"/>
              <a:t>Protect the data appropriately</a:t>
            </a:r>
          </a:p>
        </p:txBody>
      </p:sp>
      <p:pic>
        <p:nvPicPr>
          <p:cNvPr id="339" name="Shape 339" descr="14592386702_f46453e246_c.jpg"/>
          <p:cNvPicPr preferRelativeResize="0"/>
          <p:nvPr/>
        </p:nvPicPr>
        <p:blipFill rotWithShape="1">
          <a:blip r:embed="rId3">
            <a:alphaModFix/>
          </a:blip>
          <a:srcRect/>
          <a:stretch/>
        </p:blipFill>
        <p:spPr>
          <a:xfrm>
            <a:off x="1981200" y="1687665"/>
            <a:ext cx="4047796" cy="4047796"/>
          </a:xfrm>
          <a:prstGeom prst="rect">
            <a:avLst/>
          </a:prstGeom>
          <a:noFill/>
          <a:ln>
            <a:noFill/>
          </a:ln>
        </p:spPr>
      </p:pic>
      <p:sp>
        <p:nvSpPr>
          <p:cNvPr id="340" name="Shape 340"/>
          <p:cNvSpPr/>
          <p:nvPr/>
        </p:nvSpPr>
        <p:spPr>
          <a:xfrm>
            <a:off x="1981200" y="5735459"/>
            <a:ext cx="4047797" cy="637541"/>
          </a:xfrm>
          <a:prstGeom prst="rect">
            <a:avLst/>
          </a:prstGeom>
          <a:noFill/>
          <a:ln>
            <a:noFill/>
          </a:ln>
        </p:spPr>
        <p:txBody>
          <a:bodyPr lIns="45700" tIns="45700" rIns="45700" bIns="45700" anchor="t" anchorCtr="0">
            <a:noAutofit/>
          </a:bodyPr>
          <a:lstStyle/>
          <a:p>
            <a:pPr>
              <a:buClr>
                <a:srgbClr val="A6A6A6"/>
              </a:buClr>
              <a:buSzPct val="25000"/>
            </a:pPr>
            <a:r>
              <a:rPr lang="en-US" sz="1000">
                <a:solidFill>
                  <a:srgbClr val="A6A6A6"/>
                </a:solidFill>
                <a:latin typeface="Calibri"/>
                <a:ea typeface="Calibri"/>
                <a:cs typeface="Calibri"/>
                <a:sym typeface="Calibri"/>
              </a:rPr>
              <a:t>Photo Attribution: https://www.flickr.com/photos/michaelgallagher/14592386702/</a:t>
            </a: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257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570AF3-2EA6-F34B-9C32-F8D69691FB49}"/>
              </a:ext>
            </a:extLst>
          </p:cNvPr>
          <p:cNvPicPr>
            <a:picLocks noChangeAspect="1"/>
          </p:cNvPicPr>
          <p:nvPr/>
        </p:nvPicPr>
        <p:blipFill>
          <a:blip r:embed="rId2"/>
          <a:stretch>
            <a:fillRect/>
          </a:stretch>
        </p:blipFill>
        <p:spPr>
          <a:xfrm>
            <a:off x="279349" y="453913"/>
            <a:ext cx="8465156" cy="6078670"/>
          </a:xfrm>
          <a:prstGeom prst="rect">
            <a:avLst/>
          </a:prstGeom>
        </p:spPr>
      </p:pic>
      <p:pic>
        <p:nvPicPr>
          <p:cNvPr id="3" name="Picture 2">
            <a:extLst>
              <a:ext uri="{FF2B5EF4-FFF2-40B4-BE49-F238E27FC236}">
                <a16:creationId xmlns:a16="http://schemas.microsoft.com/office/drawing/2014/main" id="{065AFC89-602F-C240-A370-41BCEBDAACF5}"/>
              </a:ext>
            </a:extLst>
          </p:cNvPr>
          <p:cNvPicPr>
            <a:picLocks noChangeAspect="1"/>
          </p:cNvPicPr>
          <p:nvPr/>
        </p:nvPicPr>
        <p:blipFill rotWithShape="1">
          <a:blip r:embed="rId3"/>
          <a:srcRect l="16363"/>
          <a:stretch/>
        </p:blipFill>
        <p:spPr>
          <a:xfrm>
            <a:off x="6942338" y="1440962"/>
            <a:ext cx="4552811" cy="4260159"/>
          </a:xfrm>
          <a:prstGeom prst="rect">
            <a:avLst/>
          </a:prstGeom>
        </p:spPr>
      </p:pic>
    </p:spTree>
    <p:extLst>
      <p:ext uri="{BB962C8B-B14F-4D97-AF65-F5344CB8AC3E}">
        <p14:creationId xmlns:p14="http://schemas.microsoft.com/office/powerpoint/2010/main" val="1159616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D3464C-258C-B844-BE16-572E7DC4646B}"/>
              </a:ext>
            </a:extLst>
          </p:cNvPr>
          <p:cNvSpPr/>
          <p:nvPr/>
        </p:nvSpPr>
        <p:spPr>
          <a:xfrm>
            <a:off x="1338146" y="377503"/>
            <a:ext cx="9850243" cy="1323439"/>
          </a:xfrm>
          <a:prstGeom prst="rect">
            <a:avLst/>
          </a:prstGeom>
        </p:spPr>
        <p:txBody>
          <a:bodyPr wrap="square">
            <a:spAutoFit/>
          </a:bodyPr>
          <a:lstStyle/>
          <a:p>
            <a:pPr algn="ctr"/>
            <a:r>
              <a:rPr lang="en-US" sz="4000" dirty="0">
                <a:latin typeface="Corbel" panose="020B0503020204020204" pitchFamily="34" charset="0"/>
                <a:ea typeface="Calibri" panose="020F0502020204030204" pitchFamily="34" charset="0"/>
                <a:cs typeface="Times New Roman" panose="02020603050405020304" pitchFamily="18" charset="0"/>
              </a:rPr>
              <a:t>What dictates how your data should be collected, stored, &amp; managed?</a:t>
            </a:r>
            <a:r>
              <a:rPr lang="en-US" sz="4000" dirty="0">
                <a:latin typeface="Corbel" panose="020B0503020204020204" pitchFamily="34" charset="0"/>
              </a:rPr>
              <a:t> </a:t>
            </a:r>
          </a:p>
        </p:txBody>
      </p:sp>
      <p:sp>
        <p:nvSpPr>
          <p:cNvPr id="5" name="Rectangle 4">
            <a:extLst>
              <a:ext uri="{FF2B5EF4-FFF2-40B4-BE49-F238E27FC236}">
                <a16:creationId xmlns:a16="http://schemas.microsoft.com/office/drawing/2014/main" id="{3B9B82DB-0515-2140-9157-390D22BCE4FB}"/>
              </a:ext>
            </a:extLst>
          </p:cNvPr>
          <p:cNvSpPr/>
          <p:nvPr/>
        </p:nvSpPr>
        <p:spPr>
          <a:xfrm>
            <a:off x="1059789" y="2077856"/>
            <a:ext cx="1054327" cy="553998"/>
          </a:xfrm>
          <a:prstGeom prst="rect">
            <a:avLst/>
          </a:prstGeom>
        </p:spPr>
        <p:txBody>
          <a:bodyPr wrap="none">
            <a:spAutoFit/>
          </a:bodyPr>
          <a:lstStyle/>
          <a:p>
            <a:pPr algn="ctr"/>
            <a:r>
              <a:rPr lang="en-US" sz="3000" dirty="0">
                <a:solidFill>
                  <a:srgbClr val="002060"/>
                </a:solidFill>
                <a:latin typeface="American Typewriter" panose="02090604020004020304" pitchFamily="18" charset="77"/>
              </a:rPr>
              <a:t>LAW</a:t>
            </a:r>
          </a:p>
        </p:txBody>
      </p:sp>
      <p:sp>
        <p:nvSpPr>
          <p:cNvPr id="6" name="Rectangle 5">
            <a:extLst>
              <a:ext uri="{FF2B5EF4-FFF2-40B4-BE49-F238E27FC236}">
                <a16:creationId xmlns:a16="http://schemas.microsoft.com/office/drawing/2014/main" id="{81ED7879-423A-F84A-BF8E-EB7445D351CB}"/>
              </a:ext>
            </a:extLst>
          </p:cNvPr>
          <p:cNvSpPr/>
          <p:nvPr/>
        </p:nvSpPr>
        <p:spPr>
          <a:xfrm>
            <a:off x="4217991" y="2077856"/>
            <a:ext cx="1600117" cy="553998"/>
          </a:xfrm>
          <a:prstGeom prst="rect">
            <a:avLst/>
          </a:prstGeom>
        </p:spPr>
        <p:txBody>
          <a:bodyPr wrap="none">
            <a:spAutoFit/>
          </a:bodyPr>
          <a:lstStyle/>
          <a:p>
            <a:pPr algn="ctr"/>
            <a:r>
              <a:rPr lang="en-US" sz="3000" dirty="0">
                <a:solidFill>
                  <a:srgbClr val="002060"/>
                </a:solidFill>
                <a:latin typeface="American Typewriter" panose="02090604020004020304" pitchFamily="18" charset="77"/>
              </a:rPr>
              <a:t>POLICY</a:t>
            </a:r>
          </a:p>
        </p:txBody>
      </p:sp>
      <p:sp>
        <p:nvSpPr>
          <p:cNvPr id="7" name="Rectangle 6">
            <a:extLst>
              <a:ext uri="{FF2B5EF4-FFF2-40B4-BE49-F238E27FC236}">
                <a16:creationId xmlns:a16="http://schemas.microsoft.com/office/drawing/2014/main" id="{24F89B6B-F367-2749-8C24-CB1564A32054}"/>
              </a:ext>
            </a:extLst>
          </p:cNvPr>
          <p:cNvSpPr/>
          <p:nvPr/>
        </p:nvSpPr>
        <p:spPr>
          <a:xfrm>
            <a:off x="7173951" y="2077856"/>
            <a:ext cx="4430751" cy="553998"/>
          </a:xfrm>
          <a:prstGeom prst="rect">
            <a:avLst/>
          </a:prstGeom>
        </p:spPr>
        <p:txBody>
          <a:bodyPr wrap="square">
            <a:spAutoFit/>
          </a:bodyPr>
          <a:lstStyle/>
          <a:p>
            <a:r>
              <a:rPr lang="en-US" sz="3000" dirty="0">
                <a:solidFill>
                  <a:srgbClr val="002060"/>
                </a:solidFill>
                <a:latin typeface="American Typewriter" panose="02090604020004020304" pitchFamily="18" charset="77"/>
              </a:rPr>
              <a:t>ETHICAL GUIDELINES</a:t>
            </a:r>
          </a:p>
        </p:txBody>
      </p:sp>
    </p:spTree>
    <p:extLst>
      <p:ext uri="{BB962C8B-B14F-4D97-AF65-F5344CB8AC3E}">
        <p14:creationId xmlns:p14="http://schemas.microsoft.com/office/powerpoint/2010/main" val="3509981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D3464C-258C-B844-BE16-572E7DC4646B}"/>
              </a:ext>
            </a:extLst>
          </p:cNvPr>
          <p:cNvSpPr/>
          <p:nvPr/>
        </p:nvSpPr>
        <p:spPr>
          <a:xfrm>
            <a:off x="1338146" y="377503"/>
            <a:ext cx="9850243" cy="1323439"/>
          </a:xfrm>
          <a:prstGeom prst="rect">
            <a:avLst/>
          </a:prstGeom>
        </p:spPr>
        <p:txBody>
          <a:bodyPr wrap="square">
            <a:spAutoFit/>
          </a:bodyPr>
          <a:lstStyle/>
          <a:p>
            <a:pPr algn="ctr"/>
            <a:r>
              <a:rPr lang="en-US" sz="4000" dirty="0">
                <a:latin typeface="Corbel" panose="020B0503020204020204" pitchFamily="34" charset="0"/>
                <a:ea typeface="Calibri" panose="020F0502020204030204" pitchFamily="34" charset="0"/>
                <a:cs typeface="Times New Roman" panose="02020603050405020304" pitchFamily="18" charset="0"/>
              </a:rPr>
              <a:t>What dictates how your data should be collected, stored, &amp; managed?</a:t>
            </a:r>
            <a:r>
              <a:rPr lang="en-US" sz="4000" dirty="0">
                <a:latin typeface="Corbel" panose="020B0503020204020204" pitchFamily="34" charset="0"/>
              </a:rPr>
              <a:t> </a:t>
            </a:r>
          </a:p>
        </p:txBody>
      </p:sp>
      <p:sp>
        <p:nvSpPr>
          <p:cNvPr id="5" name="Rectangle 4">
            <a:extLst>
              <a:ext uri="{FF2B5EF4-FFF2-40B4-BE49-F238E27FC236}">
                <a16:creationId xmlns:a16="http://schemas.microsoft.com/office/drawing/2014/main" id="{3B9B82DB-0515-2140-9157-390D22BCE4FB}"/>
              </a:ext>
            </a:extLst>
          </p:cNvPr>
          <p:cNvSpPr/>
          <p:nvPr/>
        </p:nvSpPr>
        <p:spPr>
          <a:xfrm>
            <a:off x="517097" y="2077856"/>
            <a:ext cx="1054327" cy="553998"/>
          </a:xfrm>
          <a:prstGeom prst="rect">
            <a:avLst/>
          </a:prstGeom>
        </p:spPr>
        <p:txBody>
          <a:bodyPr wrap="none">
            <a:spAutoFit/>
          </a:bodyPr>
          <a:lstStyle/>
          <a:p>
            <a:pPr algn="ctr"/>
            <a:r>
              <a:rPr lang="en-US" sz="3000" dirty="0">
                <a:solidFill>
                  <a:srgbClr val="002060"/>
                </a:solidFill>
                <a:latin typeface="American Typewriter" panose="02090604020004020304" pitchFamily="18" charset="77"/>
              </a:rPr>
              <a:t>LAW</a:t>
            </a:r>
          </a:p>
        </p:txBody>
      </p:sp>
      <p:sp>
        <p:nvSpPr>
          <p:cNvPr id="8" name="Rectangle 7">
            <a:extLst>
              <a:ext uri="{FF2B5EF4-FFF2-40B4-BE49-F238E27FC236}">
                <a16:creationId xmlns:a16="http://schemas.microsoft.com/office/drawing/2014/main" id="{CC92B3AC-537F-A541-9F23-F9AF5B652D92}"/>
              </a:ext>
            </a:extLst>
          </p:cNvPr>
          <p:cNvSpPr/>
          <p:nvPr/>
        </p:nvSpPr>
        <p:spPr>
          <a:xfrm>
            <a:off x="312231" y="2724187"/>
            <a:ext cx="11173524" cy="3539430"/>
          </a:xfrm>
          <a:prstGeom prst="rect">
            <a:avLst/>
          </a:prstGeom>
        </p:spPr>
        <p:txBody>
          <a:bodyPr wrap="square">
            <a:spAutoFit/>
          </a:bodyPr>
          <a:lstStyle/>
          <a:p>
            <a:pPr marL="228600" indent="-228600">
              <a:buFont typeface="Arial" panose="020B0604020202020204" pitchFamily="34" charset="0"/>
              <a:buChar char="•"/>
            </a:pPr>
            <a:r>
              <a:rPr lang="en-US" sz="1600" b="1" dirty="0">
                <a:solidFill>
                  <a:srgbClr val="002060"/>
                </a:solidFill>
                <a:latin typeface="Calibri" panose="020F0502020204030204" pitchFamily="34" charset="0"/>
                <a:ea typeface="Calibri" panose="020F0502020204030204" pitchFamily="34" charset="0"/>
                <a:cs typeface="Times New Roman" panose="02020603050405020304" pitchFamily="18" charset="0"/>
              </a:rPr>
              <a:t>HIPPA - Health Insurance Portability and Accountability Act, 1996: </a:t>
            </a:r>
            <a:r>
              <a:rPr lang="en-US" sz="1600" dirty="0">
                <a:latin typeface="Calibri" panose="020F0502020204030204" pitchFamily="34" charset="0"/>
                <a:ea typeface="Calibri" panose="020F0502020204030204" pitchFamily="34" charset="0"/>
                <a:cs typeface="Times New Roman" panose="02020603050405020304" pitchFamily="18" charset="0"/>
              </a:rPr>
              <a:t>personal storage and use of personal health information (PHI)</a:t>
            </a:r>
          </a:p>
          <a:p>
            <a:pPr marL="228600" indent="-228600">
              <a:buFont typeface="+mj-lt"/>
              <a:buAutoNum type="romanLcPeriod"/>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228600" indent="-228600">
              <a:buFont typeface="Arial" panose="020B0604020202020204" pitchFamily="34" charset="0"/>
              <a:buChar char="•"/>
            </a:pPr>
            <a:r>
              <a:rPr lang="en-US" sz="1600" b="1" dirty="0">
                <a:solidFill>
                  <a:srgbClr val="002060"/>
                </a:solidFill>
                <a:latin typeface="Calibri" panose="020F0502020204030204" pitchFamily="34" charset="0"/>
                <a:ea typeface="Calibri" panose="020F0502020204030204" pitchFamily="34" charset="0"/>
                <a:cs typeface="Times New Roman" panose="02020603050405020304" pitchFamily="18" charset="0"/>
              </a:rPr>
              <a:t>FISMA - Fed Info Management Security Act, 1992: </a:t>
            </a:r>
            <a:r>
              <a:rPr lang="en-US" sz="1600" dirty="0">
                <a:latin typeface="Calibri" panose="020F0502020204030204" pitchFamily="34" charset="0"/>
                <a:ea typeface="Calibri" panose="020F0502020204030204" pitchFamily="34" charset="0"/>
                <a:cs typeface="Times New Roman" panose="02020603050405020304" pitchFamily="18" charset="0"/>
              </a:rPr>
              <a:t>Regulates storage of data for parties working as federal contractors </a:t>
            </a:r>
          </a:p>
          <a:p>
            <a:pPr marL="228600" indent="-228600">
              <a:buFont typeface="+mj-lt"/>
              <a:buAutoNum type="romanLcPeriod"/>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228600" indent="-228600">
              <a:buFont typeface="Arial" panose="020B0604020202020204" pitchFamily="34" charset="0"/>
              <a:buChar char="•"/>
            </a:pPr>
            <a:r>
              <a:rPr lang="en-US" sz="1600" b="1" dirty="0">
                <a:solidFill>
                  <a:srgbClr val="002060"/>
                </a:solidFill>
                <a:latin typeface="Calibri" panose="020F0502020204030204" pitchFamily="34" charset="0"/>
                <a:ea typeface="Calibri" panose="020F0502020204030204" pitchFamily="34" charset="0"/>
                <a:cs typeface="Times New Roman" panose="02020603050405020304" pitchFamily="18" charset="0"/>
              </a:rPr>
              <a:t>FOIA Freedom of Information Act: </a:t>
            </a:r>
            <a:r>
              <a:rPr lang="en-US" sz="1600" dirty="0">
                <a:latin typeface="Calibri" panose="020F0502020204030204" pitchFamily="34" charset="0"/>
                <a:ea typeface="Calibri" panose="020F0502020204030204" pitchFamily="34" charset="0"/>
                <a:cs typeface="Times New Roman" panose="02020603050405020304" pitchFamily="18" charset="0"/>
              </a:rPr>
              <a:t>agencies are required to disclose any information requested under the FOIA unless it falls under one of nine exemptions which protect interests such as personal privacy, national security, and law enforcement.</a:t>
            </a:r>
          </a:p>
          <a:p>
            <a:pPr marL="228600" indent="-228600">
              <a:buFont typeface="Arial" panose="020B0604020202020204" pitchFamily="34" charset="0"/>
              <a:buChar char="•"/>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228600" indent="-228600">
              <a:buFont typeface="Arial" panose="020B0604020202020204" pitchFamily="34" charset="0"/>
              <a:buChar char="•"/>
            </a:pPr>
            <a:r>
              <a:rPr lang="en-US" sz="1600" b="1" dirty="0">
                <a:solidFill>
                  <a:srgbClr val="002060"/>
                </a:solidFill>
                <a:latin typeface="Calibri" panose="020F0502020204030204" pitchFamily="34" charset="0"/>
                <a:ea typeface="Calibri" panose="020F0502020204030204" pitchFamily="34" charset="0"/>
                <a:cs typeface="Times New Roman" panose="02020603050405020304" pitchFamily="18" charset="0"/>
              </a:rPr>
              <a:t>FERPA (Fed Ed Right to Privacy Act): </a:t>
            </a:r>
            <a:r>
              <a:rPr lang="en-US" sz="1600" dirty="0">
                <a:latin typeface="Calibri" panose="020F0502020204030204" pitchFamily="34" charset="0"/>
                <a:ea typeface="Calibri" panose="020F0502020204030204" pitchFamily="34" charset="0"/>
                <a:cs typeface="Times New Roman" panose="02020603050405020304" pitchFamily="18" charset="0"/>
              </a:rPr>
              <a:t>governs the access to educational information and records by public entities such as potential employers, publicly funded educational institutions, and foreign governments.</a:t>
            </a:r>
          </a:p>
          <a:p>
            <a:pPr marL="228600" indent="-228600">
              <a:buFont typeface="Arial" panose="020B0604020202020204" pitchFamily="34" charset="0"/>
              <a:buChar char="•"/>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228600" indent="-228600">
              <a:buFont typeface="Arial" panose="020B0604020202020204" pitchFamily="34" charset="0"/>
              <a:buChar char="•"/>
            </a:pPr>
            <a:r>
              <a:rPr lang="en-US" sz="1600" b="1" dirty="0">
                <a:solidFill>
                  <a:srgbClr val="002060"/>
                </a:solidFill>
                <a:latin typeface="Calibri" panose="020F0502020204030204" pitchFamily="34" charset="0"/>
                <a:ea typeface="Calibri" panose="020F0502020204030204" pitchFamily="34" charset="0"/>
                <a:cs typeface="Times New Roman" panose="02020603050405020304" pitchFamily="18" charset="0"/>
              </a:rPr>
              <a:t>Florida Public Records Law: Section 119.011(12) of the Florida Statutes</a:t>
            </a:r>
            <a:r>
              <a:rPr lang="en-US" sz="1600" dirty="0">
                <a:solidFill>
                  <a:srgbClr val="002060"/>
                </a:solidFill>
                <a:latin typeface="Calibri" panose="020F0502020204030204" pitchFamily="34" charset="0"/>
                <a:ea typeface="Calibri" panose="020F0502020204030204" pitchFamily="34" charset="0"/>
                <a:cs typeface="Times New Roman" panose="02020603050405020304" pitchFamily="18" charset="0"/>
              </a:rPr>
              <a:t>: </a:t>
            </a:r>
            <a:r>
              <a:rPr lang="en-US" sz="1600" dirty="0">
                <a:latin typeface="Calibri" panose="020F0502020204030204" pitchFamily="34" charset="0"/>
                <a:ea typeface="Calibri" panose="020F0502020204030204" pitchFamily="34" charset="0"/>
                <a:cs typeface="Times New Roman" panose="02020603050405020304" pitchFamily="18" charset="0"/>
              </a:rPr>
              <a:t>defines </a:t>
            </a:r>
            <a:r>
              <a:rPr lang="en-US" sz="1600" b="1" dirty="0">
                <a:latin typeface="Calibri" panose="020F0502020204030204" pitchFamily="34" charset="0"/>
                <a:ea typeface="Calibri" panose="020F0502020204030204" pitchFamily="34" charset="0"/>
                <a:cs typeface="Times New Roman" panose="02020603050405020304" pitchFamily="18" charset="0"/>
              </a:rPr>
              <a:t>public record </a:t>
            </a:r>
            <a:r>
              <a:rPr lang="en-US" sz="1600" dirty="0">
                <a:latin typeface="Calibri" panose="020F0502020204030204" pitchFamily="34" charset="0"/>
                <a:ea typeface="Calibri" panose="020F0502020204030204" pitchFamily="34" charset="0"/>
                <a:cs typeface="Times New Roman" panose="02020603050405020304" pitchFamily="18" charset="0"/>
              </a:rPr>
              <a:t>as:</a:t>
            </a:r>
            <a:r>
              <a:rPr lang="en-US" sz="1600" i="1" dirty="0">
                <a:latin typeface="Calibri" panose="020F0502020204030204" pitchFamily="34" charset="0"/>
                <a:ea typeface="Calibri" panose="020F0502020204030204" pitchFamily="34" charset="0"/>
                <a:cs typeface="Times New Roman" panose="02020603050405020304" pitchFamily="18" charset="0"/>
              </a:rPr>
              <a:t> </a:t>
            </a:r>
            <a:r>
              <a:rPr lang="en-US" sz="1600" dirty="0">
                <a:latin typeface="Calibri" panose="020F0502020204030204" pitchFamily="34" charset="0"/>
                <a:ea typeface="Calibri" panose="020F0502020204030204" pitchFamily="34" charset="0"/>
                <a:cs typeface="Times New Roman" panose="02020603050405020304" pitchFamily="18" charset="0"/>
              </a:rPr>
              <a:t>"</a:t>
            </a:r>
            <a:r>
              <a:rPr lang="en-US" sz="1600" b="1" dirty="0">
                <a:latin typeface="Calibri" panose="020F0502020204030204" pitchFamily="34" charset="0"/>
                <a:ea typeface="Calibri" panose="020F0502020204030204" pitchFamily="34" charset="0"/>
                <a:cs typeface="Times New Roman" panose="02020603050405020304" pitchFamily="18" charset="0"/>
              </a:rPr>
              <a:t>all documents</a:t>
            </a:r>
            <a:r>
              <a:rPr lang="en-US" sz="1600" dirty="0">
                <a:latin typeface="Calibri" panose="020F0502020204030204" pitchFamily="34" charset="0"/>
                <a:ea typeface="Calibri" panose="020F0502020204030204" pitchFamily="34" charset="0"/>
                <a:cs typeface="Times New Roman" panose="02020603050405020304" pitchFamily="18" charset="0"/>
              </a:rPr>
              <a:t>, papers, letters, maps, books, tapes, photographs, films, sound recordings, data processing software, or other material, regardless of the physical form, characteristics, or means of transmission,</a:t>
            </a:r>
            <a:r>
              <a:rPr lang="en-US" sz="1600" b="1" dirty="0">
                <a:latin typeface="Calibri" panose="020F0502020204030204" pitchFamily="34" charset="0"/>
                <a:ea typeface="Calibri" panose="020F0502020204030204" pitchFamily="34" charset="0"/>
                <a:cs typeface="Times New Roman" panose="02020603050405020304" pitchFamily="18" charset="0"/>
              </a:rPr>
              <a:t> made or received pursuant to law or ordinance or in connection with the transaction of official business by any agency.</a:t>
            </a:r>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https://guides.law.fsu.edu/c.php?g=84861&amp;p=547361</a:t>
            </a:r>
            <a:r>
              <a:rPr lang="en-US" sz="1600" dirty="0">
                <a:latin typeface="Calibri" panose="020F0502020204030204" pitchFamily="34" charset="0"/>
                <a:ea typeface="Calibri" panose="020F0502020204030204" pitchFamily="34" charset="0"/>
                <a:cs typeface="Times New Roman" panose="02020603050405020304" pitchFamily="18" charset="0"/>
              </a:rPr>
              <a:t> </a:t>
            </a:r>
          </a:p>
        </p:txBody>
      </p:sp>
      <p:sp>
        <p:nvSpPr>
          <p:cNvPr id="9" name="Rectangle 8">
            <a:extLst>
              <a:ext uri="{FF2B5EF4-FFF2-40B4-BE49-F238E27FC236}">
                <a16:creationId xmlns:a16="http://schemas.microsoft.com/office/drawing/2014/main" id="{D39E8A65-0B0F-6A4D-8D08-4516DAF39846}"/>
              </a:ext>
            </a:extLst>
          </p:cNvPr>
          <p:cNvSpPr/>
          <p:nvPr/>
        </p:nvSpPr>
        <p:spPr>
          <a:xfrm>
            <a:off x="1142042" y="2170189"/>
            <a:ext cx="10078657" cy="369332"/>
          </a:xfrm>
          <a:prstGeom prst="rect">
            <a:avLst/>
          </a:prstGeom>
        </p:spPr>
        <p:txBody>
          <a:bodyPr wrap="none">
            <a:spAutoFit/>
          </a:bodyPr>
          <a:lstStyle/>
          <a:p>
            <a:pPr marR="0" lvl="1">
              <a:spcBef>
                <a:spcPts val="0"/>
              </a:spcBef>
              <a:spcAft>
                <a:spcPts val="0"/>
              </a:spcAft>
            </a:pPr>
            <a:r>
              <a:rPr lang="en-US" dirty="0">
                <a:latin typeface="Corbel" panose="020B0503020204020204" pitchFamily="34" charset="0"/>
                <a:ea typeface="Calibri" panose="020F0502020204030204" pitchFamily="34" charset="0"/>
                <a:cs typeface="Times New Roman" panose="02020603050405020304" pitchFamily="18" charset="0"/>
              </a:rPr>
              <a:t>Data must be collected, stored, and made available in accordance with relevant federal  &amp; state laws</a:t>
            </a:r>
          </a:p>
        </p:txBody>
      </p:sp>
    </p:spTree>
    <p:extLst>
      <p:ext uri="{BB962C8B-B14F-4D97-AF65-F5344CB8AC3E}">
        <p14:creationId xmlns:p14="http://schemas.microsoft.com/office/powerpoint/2010/main" val="379026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79DBB9E-20C6-454F-B34F-6CE1CBA5535E}"/>
              </a:ext>
            </a:extLst>
          </p:cNvPr>
          <p:cNvSpPr/>
          <p:nvPr/>
        </p:nvSpPr>
        <p:spPr>
          <a:xfrm>
            <a:off x="1164345" y="1741236"/>
            <a:ext cx="10326673" cy="369332"/>
          </a:xfrm>
          <a:prstGeom prst="rect">
            <a:avLst/>
          </a:prstGeom>
        </p:spPr>
        <p:txBody>
          <a:bodyPr wrap="none">
            <a:spAutoFit/>
          </a:bodyPr>
          <a:lstStyle/>
          <a:p>
            <a:pPr marR="0" lvl="1">
              <a:spcBef>
                <a:spcPts val="0"/>
              </a:spcBef>
              <a:spcAft>
                <a:spcPts val="0"/>
              </a:spcAft>
            </a:pPr>
            <a:r>
              <a:rPr lang="en-US" dirty="0">
                <a:latin typeface="Corbel" panose="020B0503020204020204" pitchFamily="34" charset="0"/>
                <a:ea typeface="Calibri" panose="020F0502020204030204" pitchFamily="34" charset="0"/>
                <a:cs typeface="Times New Roman" panose="02020603050405020304" pitchFamily="18" charset="0"/>
              </a:rPr>
              <a:t>Data must be collected, stored, and made available in accordance with agency and institutional policies</a:t>
            </a:r>
          </a:p>
        </p:txBody>
      </p:sp>
      <p:sp>
        <p:nvSpPr>
          <p:cNvPr id="5" name="Rectangle 4">
            <a:extLst>
              <a:ext uri="{FF2B5EF4-FFF2-40B4-BE49-F238E27FC236}">
                <a16:creationId xmlns:a16="http://schemas.microsoft.com/office/drawing/2014/main" id="{A86CBFB6-6F52-1B4A-91CB-87ACA44B9CB9}"/>
              </a:ext>
            </a:extLst>
          </p:cNvPr>
          <p:cNvSpPr/>
          <p:nvPr/>
        </p:nvSpPr>
        <p:spPr>
          <a:xfrm>
            <a:off x="1402559" y="109873"/>
            <a:ext cx="9850243" cy="1323439"/>
          </a:xfrm>
          <a:prstGeom prst="rect">
            <a:avLst/>
          </a:prstGeom>
        </p:spPr>
        <p:txBody>
          <a:bodyPr wrap="square">
            <a:spAutoFit/>
          </a:bodyPr>
          <a:lstStyle/>
          <a:p>
            <a:pPr algn="ctr"/>
            <a:r>
              <a:rPr lang="en-US" sz="4000" dirty="0">
                <a:latin typeface="Corbel" panose="020B0503020204020204" pitchFamily="34" charset="0"/>
                <a:ea typeface="Calibri" panose="020F0502020204030204" pitchFamily="34" charset="0"/>
                <a:cs typeface="Times New Roman" panose="02020603050405020304" pitchFamily="18" charset="0"/>
              </a:rPr>
              <a:t>What dictates how your data should be collected, stored, &amp; managed?</a:t>
            </a:r>
            <a:r>
              <a:rPr lang="en-US" sz="4000" dirty="0">
                <a:latin typeface="Corbel" panose="020B0503020204020204" pitchFamily="34" charset="0"/>
              </a:rPr>
              <a:t> </a:t>
            </a:r>
          </a:p>
        </p:txBody>
      </p:sp>
      <p:sp>
        <p:nvSpPr>
          <p:cNvPr id="6" name="Rectangle 5">
            <a:extLst>
              <a:ext uri="{FF2B5EF4-FFF2-40B4-BE49-F238E27FC236}">
                <a16:creationId xmlns:a16="http://schemas.microsoft.com/office/drawing/2014/main" id="{92E23480-A8CE-654C-AEC7-C09F5B5D8B95}"/>
              </a:ext>
            </a:extLst>
          </p:cNvPr>
          <p:cNvSpPr/>
          <p:nvPr/>
        </p:nvSpPr>
        <p:spPr>
          <a:xfrm>
            <a:off x="114343" y="1648903"/>
            <a:ext cx="1600117" cy="553998"/>
          </a:xfrm>
          <a:prstGeom prst="rect">
            <a:avLst/>
          </a:prstGeom>
        </p:spPr>
        <p:txBody>
          <a:bodyPr wrap="none">
            <a:spAutoFit/>
          </a:bodyPr>
          <a:lstStyle/>
          <a:p>
            <a:pPr algn="ctr"/>
            <a:r>
              <a:rPr lang="en-US" sz="3000" dirty="0">
                <a:solidFill>
                  <a:srgbClr val="002060"/>
                </a:solidFill>
                <a:latin typeface="American Typewriter" panose="02090604020004020304" pitchFamily="18" charset="77"/>
              </a:rPr>
              <a:t>POLICY</a:t>
            </a:r>
          </a:p>
        </p:txBody>
      </p:sp>
      <p:sp>
        <p:nvSpPr>
          <p:cNvPr id="7" name="Rectangle 6">
            <a:extLst>
              <a:ext uri="{FF2B5EF4-FFF2-40B4-BE49-F238E27FC236}">
                <a16:creationId xmlns:a16="http://schemas.microsoft.com/office/drawing/2014/main" id="{57265B37-2AA7-5346-B2C9-620762604EA8}"/>
              </a:ext>
            </a:extLst>
          </p:cNvPr>
          <p:cNvSpPr/>
          <p:nvPr/>
        </p:nvSpPr>
        <p:spPr>
          <a:xfrm>
            <a:off x="817756" y="2215217"/>
            <a:ext cx="10749775" cy="5078313"/>
          </a:xfrm>
          <a:prstGeom prst="rect">
            <a:avLst/>
          </a:prstGeom>
        </p:spPr>
        <p:txBody>
          <a:bodyPr wrap="square">
            <a:spAutoFit/>
          </a:bodyPr>
          <a:lstStyle/>
          <a:p>
            <a:pPr marL="171450" indent="-171450">
              <a:buFont typeface="Arial" panose="020B0604020202020204" pitchFamily="34" charset="0"/>
              <a:buChar char="•"/>
            </a:pPr>
            <a:r>
              <a:rPr lang="en-US" b="1" dirty="0">
                <a:solidFill>
                  <a:srgbClr val="002060"/>
                </a:solidFill>
                <a:latin typeface="Corbel" panose="020B0503020204020204" pitchFamily="34" charset="0"/>
                <a:ea typeface="Calibri" panose="020F0502020204030204" pitchFamily="34" charset="0"/>
                <a:cs typeface="Calibri" panose="020F0502020204030204" pitchFamily="34" charset="0"/>
              </a:rPr>
              <a:t>NSF</a:t>
            </a:r>
            <a:r>
              <a:rPr lang="en-US" b="1" dirty="0">
                <a:latin typeface="Corbel" panose="020B0503020204020204" pitchFamily="34" charset="0"/>
                <a:ea typeface="Calibri" panose="020F0502020204030204" pitchFamily="34" charset="0"/>
                <a:cs typeface="Calibri" panose="020F0502020204030204" pitchFamily="34" charset="0"/>
              </a:rPr>
              <a:t>: </a:t>
            </a:r>
            <a:r>
              <a:rPr lang="en-US" dirty="0">
                <a:latin typeface="Corbel" panose="020B0503020204020204" pitchFamily="34" charset="0"/>
                <a:ea typeface="Calibri" panose="020F0502020204030204" pitchFamily="34" charset="0"/>
                <a:cs typeface="Calibri" panose="020F0502020204030204" pitchFamily="34" charset="0"/>
              </a:rPr>
              <a:t>Investigators are expected to share with other researchers, at no more than incremental cost and within a reasonable time, the primary data, samples, physical collections and other supporting materials created or gathered in the course of work under NSF grants. Grantees are expected to encourage and facilitate such sharing. See </a:t>
            </a:r>
            <a:r>
              <a:rPr lang="en-US" u="sng" dirty="0">
                <a:solidFill>
                  <a:srgbClr val="0563C1"/>
                </a:solidFill>
                <a:latin typeface="Corbel" panose="020B0503020204020204" pitchFamily="34" charset="0"/>
                <a:ea typeface="Calibri" panose="020F0502020204030204" pitchFamily="34" charset="0"/>
                <a:cs typeface="Calibri" panose="020F0502020204030204" pitchFamily="34" charset="0"/>
                <a:hlinkClick r:id="rId2"/>
              </a:rPr>
              <a:t>Proposal &amp; Award Policies &amp; Procedures Guide (PAPPG) Chapter XI.D.4</a:t>
            </a:r>
            <a:r>
              <a:rPr lang="en-US" dirty="0">
                <a:latin typeface="Corbel" panose="020B0503020204020204" pitchFamily="34" charset="0"/>
                <a:ea typeface="Calibri" panose="020F0502020204030204" pitchFamily="34" charset="0"/>
                <a:cs typeface="Calibri" panose="020F0502020204030204" pitchFamily="34" charset="0"/>
              </a:rPr>
              <a:t>. (for NIH: </a:t>
            </a:r>
            <a:r>
              <a:rPr lang="en-US" u="sng" dirty="0">
                <a:solidFill>
                  <a:srgbClr val="0563C1"/>
                </a:solidFill>
                <a:latin typeface="Corbel" panose="020B0503020204020204" pitchFamily="34" charset="0"/>
                <a:ea typeface="Calibri" panose="020F0502020204030204" pitchFamily="34" charset="0"/>
                <a:cs typeface="Calibri" panose="020F0502020204030204" pitchFamily="34" charset="0"/>
                <a:hlinkClick r:id="rId3"/>
              </a:rPr>
              <a:t>https://grants.nih.gov/grants/policy/data_sharing/</a:t>
            </a:r>
            <a:r>
              <a:rPr lang="en-US" dirty="0">
                <a:latin typeface="Corbel" panose="020B0503020204020204" pitchFamily="34" charset="0"/>
                <a:ea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b="1" dirty="0">
              <a:latin typeface="Corbel" panose="020B0503020204020204" pitchFamily="34" charset="0"/>
              <a:cs typeface="Calibri" panose="020F0502020204030204" pitchFamily="34" charset="0"/>
            </a:endParaRPr>
          </a:p>
          <a:p>
            <a:pPr marL="171450" indent="-171450">
              <a:buFont typeface="Arial" panose="020B0604020202020204" pitchFamily="34" charset="0"/>
              <a:buChar char="•"/>
            </a:pPr>
            <a:r>
              <a:rPr lang="en-US" b="1" dirty="0">
                <a:solidFill>
                  <a:srgbClr val="002060"/>
                </a:solidFill>
                <a:latin typeface="Corbel" panose="020B0503020204020204" pitchFamily="34" charset="0"/>
                <a:cs typeface="Calibri" panose="020F0502020204030204" pitchFamily="34" charset="0"/>
              </a:rPr>
              <a:t>Foreign Country / Collaborating Institution:</a:t>
            </a:r>
            <a:r>
              <a:rPr lang="en-US" b="1" dirty="0">
                <a:latin typeface="Corbel" panose="020B0503020204020204" pitchFamily="34" charset="0"/>
                <a:cs typeface="Calibri" panose="020F0502020204030204" pitchFamily="34" charset="0"/>
              </a:rPr>
              <a:t> </a:t>
            </a:r>
            <a:r>
              <a:rPr lang="en-US" dirty="0">
                <a:latin typeface="Corbel" panose="020B0503020204020204" pitchFamily="34" charset="0"/>
                <a:cs typeface="Calibri" panose="020F0502020204030204" pitchFamily="34" charset="0"/>
              </a:rPr>
              <a:t>the General Data Protection Regulation ("GDPR") is a regulation in EU law on data protection and privacy for all individuals within the European Union (EU) and the European Economic Area (EEA). </a:t>
            </a:r>
            <a:r>
              <a:rPr lang="en-US" i="1" dirty="0">
                <a:latin typeface="Corbel" panose="020B0503020204020204" pitchFamily="34" charset="0"/>
                <a:cs typeface="Calibri" panose="020F0502020204030204" pitchFamily="34" charset="0"/>
              </a:rPr>
              <a:t>Stipulates that the data subject has the right to revoke this consent at any time and that you not keep data longer than necessary</a:t>
            </a:r>
          </a:p>
          <a:p>
            <a:pPr marL="171450" indent="-171450">
              <a:buFont typeface="Arial" panose="020B0604020202020204" pitchFamily="34" charset="0"/>
              <a:buChar char="•"/>
            </a:pPr>
            <a:endParaRPr lang="en-US" b="1" i="1" dirty="0">
              <a:latin typeface="Corbel" panose="020B0503020204020204" pitchFamily="34" charset="0"/>
              <a:cs typeface="Calibri" panose="020F0502020204030204" pitchFamily="34" charset="0"/>
            </a:endParaRPr>
          </a:p>
          <a:p>
            <a:pPr marL="171450" indent="-171450">
              <a:buFont typeface="Arial" panose="020B0604020202020204" pitchFamily="34" charset="0"/>
              <a:buChar char="•"/>
            </a:pPr>
            <a:r>
              <a:rPr lang="en-US" b="1" dirty="0">
                <a:solidFill>
                  <a:srgbClr val="002060"/>
                </a:solidFill>
                <a:latin typeface="Corbel" panose="020B0503020204020204" pitchFamily="34" charset="0"/>
                <a:cs typeface="Calibri" panose="020F0502020204030204" pitchFamily="34" charset="0"/>
              </a:rPr>
              <a:t>Corporate Entity </a:t>
            </a:r>
            <a:r>
              <a:rPr lang="en-US" dirty="0">
                <a:latin typeface="Corbel" panose="020B0503020204020204" pitchFamily="34" charset="0"/>
                <a:cs typeface="Calibri" panose="020F0502020204030204" pitchFamily="34" charset="0"/>
              </a:rPr>
              <a:t>(if collaborating with industry/private sector)</a:t>
            </a:r>
          </a:p>
          <a:p>
            <a:pPr marL="171450" indent="-171450">
              <a:buFont typeface="Arial" panose="020B0604020202020204" pitchFamily="34" charset="0"/>
              <a:buChar char="•"/>
            </a:pPr>
            <a:endParaRPr lang="en-US" b="1" dirty="0">
              <a:latin typeface="Corbel" panose="020B0503020204020204" pitchFamily="34" charset="0"/>
              <a:cs typeface="Calibri" panose="020F0502020204030204" pitchFamily="34" charset="0"/>
            </a:endParaRPr>
          </a:p>
          <a:p>
            <a:pPr marL="171450" indent="-171450">
              <a:buFont typeface="Arial" panose="020B0604020202020204" pitchFamily="34" charset="0"/>
              <a:buChar char="•"/>
            </a:pPr>
            <a:r>
              <a:rPr lang="en-US" b="1" dirty="0">
                <a:solidFill>
                  <a:srgbClr val="002060"/>
                </a:solidFill>
                <a:latin typeface="Corbel" panose="020B0503020204020204" pitchFamily="34" charset="0"/>
                <a:cs typeface="Calibri" panose="020F0502020204030204" pitchFamily="34" charset="0"/>
              </a:rPr>
              <a:t>Journals</a:t>
            </a:r>
            <a:r>
              <a:rPr lang="en-US" dirty="0">
                <a:latin typeface="Corbel" panose="020B0503020204020204" pitchFamily="34" charset="0"/>
                <a:cs typeface="Calibri" panose="020F0502020204030204" pitchFamily="34" charset="0"/>
              </a:rPr>
              <a:t>: mandatory data sharing and archiving policies.</a:t>
            </a:r>
          </a:p>
          <a:p>
            <a:pPr marL="171450" indent="-171450">
              <a:buFont typeface="Arial" panose="020B0604020202020204" pitchFamily="34" charset="0"/>
              <a:buChar char="•"/>
            </a:pPr>
            <a:endParaRPr lang="en-US" dirty="0">
              <a:latin typeface="Corbel" panose="020B0503020204020204" pitchFamily="34" charset="0"/>
              <a:cs typeface="Calibri" panose="020F0502020204030204" pitchFamily="34" charset="0"/>
            </a:endParaRPr>
          </a:p>
          <a:p>
            <a:pPr marL="171450" indent="-171450">
              <a:buFont typeface="Arial" panose="020B0604020202020204" pitchFamily="34" charset="0"/>
              <a:buChar char="•"/>
            </a:pPr>
            <a:r>
              <a:rPr lang="en-US" b="1" dirty="0">
                <a:solidFill>
                  <a:srgbClr val="002060"/>
                </a:solidFill>
                <a:latin typeface="Corbel" panose="020B0503020204020204" pitchFamily="34" charset="0"/>
                <a:cs typeface="Calibri" panose="020F0502020204030204" pitchFamily="34" charset="0"/>
              </a:rPr>
              <a:t>University of Florida </a:t>
            </a:r>
          </a:p>
          <a:p>
            <a:endParaRPr lang="en-US" dirty="0">
              <a:latin typeface="Corbel" panose="020B0503020204020204" pitchFamily="34" charset="0"/>
              <a:cs typeface="Calibri" panose="020F0502020204030204" pitchFamily="34" charset="0"/>
            </a:endParaRPr>
          </a:p>
          <a:p>
            <a:pPr marL="171450" indent="-171450">
              <a:buFont typeface="Arial" panose="020B0604020202020204" pitchFamily="34" charset="0"/>
              <a:buChar char="•"/>
            </a:pPr>
            <a:endParaRPr lang="en-US" dirty="0">
              <a:effectLst/>
              <a:latin typeface="Corbel" panose="020B050302020402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5993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7F9B6A2-B7C3-F449-8AD9-623CC1DC1418}"/>
              </a:ext>
            </a:extLst>
          </p:cNvPr>
          <p:cNvSpPr/>
          <p:nvPr/>
        </p:nvSpPr>
        <p:spPr>
          <a:xfrm>
            <a:off x="476693" y="332823"/>
            <a:ext cx="11238613" cy="415498"/>
          </a:xfrm>
          <a:prstGeom prst="rect">
            <a:avLst/>
          </a:prstGeom>
        </p:spPr>
        <p:txBody>
          <a:bodyPr wrap="square">
            <a:spAutoFit/>
          </a:bodyPr>
          <a:lstStyle/>
          <a:p>
            <a:pPr algn="ctr" fontAlgn="base"/>
            <a:r>
              <a:rPr lang="en-US" sz="2100" b="1" dirty="0">
                <a:solidFill>
                  <a:srgbClr val="333132"/>
                </a:solidFill>
                <a:latin typeface="Corbel" panose="020B0503020204020204" pitchFamily="34" charset="0"/>
              </a:rPr>
              <a:t>All data at the University of Florida shall be assigned one of the following classifications. </a:t>
            </a:r>
            <a:endParaRPr lang="en-US" dirty="0">
              <a:solidFill>
                <a:srgbClr val="333132"/>
              </a:solidFill>
              <a:latin typeface="Corbel" panose="020B0503020204020204" pitchFamily="34" charset="0"/>
            </a:endParaRPr>
          </a:p>
        </p:txBody>
      </p:sp>
      <p:sp>
        <p:nvSpPr>
          <p:cNvPr id="8" name="Rectangle 7">
            <a:extLst>
              <a:ext uri="{FF2B5EF4-FFF2-40B4-BE49-F238E27FC236}">
                <a16:creationId xmlns:a16="http://schemas.microsoft.com/office/drawing/2014/main" id="{836688CE-5D5C-2244-AD8D-2C722DA7F04C}"/>
              </a:ext>
            </a:extLst>
          </p:cNvPr>
          <p:cNvSpPr/>
          <p:nvPr/>
        </p:nvSpPr>
        <p:spPr>
          <a:xfrm>
            <a:off x="880729" y="2077886"/>
            <a:ext cx="10834577" cy="3785652"/>
          </a:xfrm>
          <a:prstGeom prst="rect">
            <a:avLst/>
          </a:prstGeom>
        </p:spPr>
        <p:txBody>
          <a:bodyPr wrap="square">
            <a:spAutoFit/>
          </a:bodyPr>
          <a:lstStyle/>
          <a:p>
            <a:r>
              <a:rPr lang="en-US" sz="3000" dirty="0">
                <a:solidFill>
                  <a:srgbClr val="333132"/>
                </a:solidFill>
                <a:latin typeface="Corbel" panose="020B0503020204020204" pitchFamily="34" charset="0"/>
              </a:rPr>
              <a:t>Data in any format collected, developed, maintained or managed by or on behalf of the university, or within the scope of university activities, that are subject to specific protections under federal or state law or regulations or under applicable contracts. </a:t>
            </a:r>
          </a:p>
          <a:p>
            <a:endParaRPr lang="en-US" sz="3000" dirty="0">
              <a:solidFill>
                <a:srgbClr val="333132"/>
              </a:solidFill>
              <a:latin typeface="Corbel" panose="020B0503020204020204" pitchFamily="34" charset="0"/>
            </a:endParaRPr>
          </a:p>
          <a:p>
            <a:r>
              <a:rPr lang="en-US" sz="3000" dirty="0">
                <a:solidFill>
                  <a:srgbClr val="333132"/>
                </a:solidFill>
                <a:latin typeface="Corbel" panose="020B0503020204020204" pitchFamily="34" charset="0"/>
              </a:rPr>
              <a:t>Examples include, but are not limited to medical records, social security numbers, credit card numbers, Florida driver licenses, non-directory student records and export controlled technical data.</a:t>
            </a:r>
            <a:endParaRPr lang="en-US" sz="3000" dirty="0">
              <a:latin typeface="Corbel" panose="020B0503020204020204" pitchFamily="34" charset="0"/>
            </a:endParaRPr>
          </a:p>
        </p:txBody>
      </p:sp>
      <p:sp>
        <p:nvSpPr>
          <p:cNvPr id="2" name="Rectangle 1">
            <a:extLst>
              <a:ext uri="{FF2B5EF4-FFF2-40B4-BE49-F238E27FC236}">
                <a16:creationId xmlns:a16="http://schemas.microsoft.com/office/drawing/2014/main" id="{DC486F94-3A56-0B4E-8E99-8AD0580B47AD}"/>
              </a:ext>
            </a:extLst>
          </p:cNvPr>
          <p:cNvSpPr/>
          <p:nvPr/>
        </p:nvSpPr>
        <p:spPr>
          <a:xfrm>
            <a:off x="4551346" y="1152835"/>
            <a:ext cx="3089307" cy="707886"/>
          </a:xfrm>
          <a:prstGeom prst="rect">
            <a:avLst/>
          </a:prstGeom>
        </p:spPr>
        <p:txBody>
          <a:bodyPr wrap="none">
            <a:spAutoFit/>
          </a:bodyPr>
          <a:lstStyle/>
          <a:p>
            <a:pPr algn="ctr" fontAlgn="base"/>
            <a:r>
              <a:rPr lang="en-US" sz="4000" b="1" dirty="0">
                <a:solidFill>
                  <a:srgbClr val="C00000"/>
                </a:solidFill>
                <a:latin typeface="Corbel" panose="020B0503020204020204" pitchFamily="34" charset="0"/>
              </a:rPr>
              <a:t>RESTRICTED</a:t>
            </a:r>
            <a:endParaRPr lang="en-US" sz="4000" b="1" dirty="0">
              <a:solidFill>
                <a:srgbClr val="FF0000"/>
              </a:solidFill>
              <a:latin typeface="Corbel" panose="020B0503020204020204" pitchFamily="34" charset="0"/>
            </a:endParaRPr>
          </a:p>
        </p:txBody>
      </p:sp>
    </p:spTree>
    <p:extLst>
      <p:ext uri="{BB962C8B-B14F-4D97-AF65-F5344CB8AC3E}">
        <p14:creationId xmlns:p14="http://schemas.microsoft.com/office/powerpoint/2010/main" val="326486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B78B0C-507C-6746-B0AA-5B1F47E36CC2}"/>
              </a:ext>
            </a:extLst>
          </p:cNvPr>
          <p:cNvSpPr/>
          <p:nvPr/>
        </p:nvSpPr>
        <p:spPr>
          <a:xfrm>
            <a:off x="4284922" y="447174"/>
            <a:ext cx="3753292" cy="707886"/>
          </a:xfrm>
          <a:prstGeom prst="rect">
            <a:avLst/>
          </a:prstGeom>
        </p:spPr>
        <p:txBody>
          <a:bodyPr wrap="square">
            <a:spAutoFit/>
          </a:bodyPr>
          <a:lstStyle/>
          <a:p>
            <a:pPr algn="ctr" fontAlgn="base"/>
            <a:r>
              <a:rPr lang="en-US" sz="4000" b="1" dirty="0">
                <a:solidFill>
                  <a:srgbClr val="C00000"/>
                </a:solidFill>
                <a:latin typeface="Corbel" panose="020B0503020204020204" pitchFamily="34" charset="0"/>
              </a:rPr>
              <a:t>Sensitive</a:t>
            </a:r>
          </a:p>
        </p:txBody>
      </p:sp>
      <p:sp>
        <p:nvSpPr>
          <p:cNvPr id="7" name="Rectangle 6">
            <a:extLst>
              <a:ext uri="{FF2B5EF4-FFF2-40B4-BE49-F238E27FC236}">
                <a16:creationId xmlns:a16="http://schemas.microsoft.com/office/drawing/2014/main" id="{52A8236C-F848-144B-8157-9223CE161EE3}"/>
              </a:ext>
            </a:extLst>
          </p:cNvPr>
          <p:cNvSpPr/>
          <p:nvPr/>
        </p:nvSpPr>
        <p:spPr>
          <a:xfrm>
            <a:off x="261664" y="1772095"/>
            <a:ext cx="11811390" cy="4770537"/>
          </a:xfrm>
          <a:prstGeom prst="rect">
            <a:avLst/>
          </a:prstGeom>
        </p:spPr>
        <p:txBody>
          <a:bodyPr wrap="square">
            <a:spAutoFit/>
          </a:bodyPr>
          <a:lstStyle/>
          <a:p>
            <a:r>
              <a:rPr lang="en-US" sz="3800" dirty="0">
                <a:solidFill>
                  <a:srgbClr val="333132"/>
                </a:solidFill>
                <a:latin typeface="Corbel" panose="020B0503020204020204" pitchFamily="34" charset="0"/>
              </a:rPr>
              <a:t>Data whose loss or unauthorized disclosure would impair the functions of the university, cause significant financial or reputational loss or lead to likely legal liability. </a:t>
            </a:r>
          </a:p>
          <a:p>
            <a:endParaRPr lang="en-US" sz="3800" dirty="0">
              <a:solidFill>
                <a:srgbClr val="333132"/>
              </a:solidFill>
              <a:latin typeface="Corbel" panose="020B0503020204020204" pitchFamily="34" charset="0"/>
            </a:endParaRPr>
          </a:p>
          <a:p>
            <a:r>
              <a:rPr lang="en-US" sz="3800" dirty="0">
                <a:solidFill>
                  <a:srgbClr val="333132"/>
                </a:solidFill>
                <a:latin typeface="Corbel" panose="020B0503020204020204" pitchFamily="34" charset="0"/>
              </a:rPr>
              <a:t>Examples include, but are not limited to, research work in progress, animal research protocols, financial information, strategy documents and information used to secure the university’s physical or information environment.</a:t>
            </a:r>
            <a:endParaRPr lang="en-US" sz="3800" dirty="0">
              <a:latin typeface="Corbel" panose="020B0503020204020204" pitchFamily="34" charset="0"/>
            </a:endParaRPr>
          </a:p>
        </p:txBody>
      </p:sp>
    </p:spTree>
    <p:extLst>
      <p:ext uri="{BB962C8B-B14F-4D97-AF65-F5344CB8AC3E}">
        <p14:creationId xmlns:p14="http://schemas.microsoft.com/office/powerpoint/2010/main" val="3685625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F155E8A-DDA2-1148-AD3B-83A3A52EB87F}"/>
              </a:ext>
            </a:extLst>
          </p:cNvPr>
          <p:cNvSpPr/>
          <p:nvPr/>
        </p:nvSpPr>
        <p:spPr>
          <a:xfrm>
            <a:off x="3048000" y="179194"/>
            <a:ext cx="6096000" cy="707886"/>
          </a:xfrm>
          <a:prstGeom prst="rect">
            <a:avLst/>
          </a:prstGeom>
        </p:spPr>
        <p:txBody>
          <a:bodyPr>
            <a:spAutoFit/>
          </a:bodyPr>
          <a:lstStyle/>
          <a:p>
            <a:pPr algn="ctr" fontAlgn="base"/>
            <a:r>
              <a:rPr lang="en-US" sz="4000" b="1" dirty="0">
                <a:solidFill>
                  <a:srgbClr val="002060"/>
                </a:solidFill>
                <a:latin typeface="Corbel" panose="020B0503020204020204" pitchFamily="34" charset="0"/>
              </a:rPr>
              <a:t>Open</a:t>
            </a:r>
            <a:endParaRPr lang="en-US" sz="4000" dirty="0">
              <a:solidFill>
                <a:srgbClr val="002060"/>
              </a:solidFill>
              <a:latin typeface="Corbel" panose="020B0503020204020204" pitchFamily="34" charset="0"/>
            </a:endParaRPr>
          </a:p>
        </p:txBody>
      </p:sp>
      <p:sp>
        <p:nvSpPr>
          <p:cNvPr id="6" name="Rectangle 5">
            <a:extLst>
              <a:ext uri="{FF2B5EF4-FFF2-40B4-BE49-F238E27FC236}">
                <a16:creationId xmlns:a16="http://schemas.microsoft.com/office/drawing/2014/main" id="{9DB527CA-7065-2C4D-AC80-3120F70AE8DC}"/>
              </a:ext>
            </a:extLst>
          </p:cNvPr>
          <p:cNvSpPr/>
          <p:nvPr/>
        </p:nvSpPr>
        <p:spPr>
          <a:xfrm>
            <a:off x="365958" y="1169577"/>
            <a:ext cx="10508511" cy="5355312"/>
          </a:xfrm>
          <a:prstGeom prst="rect">
            <a:avLst/>
          </a:prstGeom>
        </p:spPr>
        <p:txBody>
          <a:bodyPr wrap="square">
            <a:spAutoFit/>
          </a:bodyPr>
          <a:lstStyle/>
          <a:p>
            <a:pPr fontAlgn="base"/>
            <a:r>
              <a:rPr lang="en-US" sz="3800" dirty="0">
                <a:solidFill>
                  <a:srgbClr val="333132"/>
                </a:solidFill>
                <a:latin typeface="Corbel" panose="020B0503020204020204" pitchFamily="34" charset="0"/>
              </a:rPr>
              <a:t>Data that does not fall into any of the other information classifications. This data may be made generally available without specific information owner’s designee or delegate approval. </a:t>
            </a:r>
          </a:p>
          <a:p>
            <a:pPr fontAlgn="base"/>
            <a:endParaRPr lang="en-US" sz="3800" dirty="0">
              <a:solidFill>
                <a:srgbClr val="333132"/>
              </a:solidFill>
              <a:latin typeface="Corbel" panose="020B0503020204020204" pitchFamily="34" charset="0"/>
            </a:endParaRPr>
          </a:p>
          <a:p>
            <a:pPr fontAlgn="base"/>
            <a:r>
              <a:rPr lang="en-US" sz="3800" dirty="0">
                <a:solidFill>
                  <a:srgbClr val="333132"/>
                </a:solidFill>
                <a:latin typeface="Corbel" panose="020B0503020204020204" pitchFamily="34" charset="0"/>
              </a:rPr>
              <a:t>Examples include, but are not limited to, advertisements, job opening announcements, university catalogs, regulations and policies, faculty publication titles and press releases.</a:t>
            </a:r>
          </a:p>
        </p:txBody>
      </p:sp>
    </p:spTree>
    <p:extLst>
      <p:ext uri="{BB962C8B-B14F-4D97-AF65-F5344CB8AC3E}">
        <p14:creationId xmlns:p14="http://schemas.microsoft.com/office/powerpoint/2010/main" val="913827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20B7AB-5C3B-6A4D-98D7-C6606D6A642D}"/>
              </a:ext>
            </a:extLst>
          </p:cNvPr>
          <p:cNvSpPr/>
          <p:nvPr/>
        </p:nvSpPr>
        <p:spPr>
          <a:xfrm>
            <a:off x="6738127" y="773165"/>
            <a:ext cx="2925544" cy="923330"/>
          </a:xfrm>
          <a:prstGeom prst="rect">
            <a:avLst/>
          </a:prstGeom>
        </p:spPr>
        <p:txBody>
          <a:bodyPr wrap="square">
            <a:spAutoFit/>
          </a:bodyPr>
          <a:lstStyle/>
          <a:p>
            <a:r>
              <a:rPr lang="en-US" dirty="0">
                <a:solidFill>
                  <a:srgbClr val="333132"/>
                </a:solidFill>
                <a:latin typeface="Corbel" panose="020B0503020204020204" pitchFamily="34" charset="0"/>
              </a:rPr>
              <a:t>IACUC, IRB</a:t>
            </a:r>
          </a:p>
          <a:p>
            <a:r>
              <a:rPr lang="en-US" dirty="0">
                <a:solidFill>
                  <a:srgbClr val="333132"/>
                </a:solidFill>
                <a:latin typeface="Corbel" panose="020B0503020204020204" pitchFamily="34" charset="0"/>
              </a:rPr>
              <a:t>Working with endangered species, national security…</a:t>
            </a:r>
          </a:p>
        </p:txBody>
      </p:sp>
      <p:sp>
        <p:nvSpPr>
          <p:cNvPr id="7" name="Rectangle 6">
            <a:extLst>
              <a:ext uri="{FF2B5EF4-FFF2-40B4-BE49-F238E27FC236}">
                <a16:creationId xmlns:a16="http://schemas.microsoft.com/office/drawing/2014/main" id="{5619B950-7C9F-B843-825B-23B80E31805B}"/>
              </a:ext>
            </a:extLst>
          </p:cNvPr>
          <p:cNvSpPr/>
          <p:nvPr/>
        </p:nvSpPr>
        <p:spPr>
          <a:xfrm>
            <a:off x="498019" y="726999"/>
            <a:ext cx="5370445" cy="830997"/>
          </a:xfrm>
          <a:prstGeom prst="rect">
            <a:avLst/>
          </a:prstGeom>
        </p:spPr>
        <p:txBody>
          <a:bodyPr wrap="none">
            <a:spAutoFit/>
          </a:bodyPr>
          <a:lstStyle/>
          <a:p>
            <a:r>
              <a:rPr lang="en-US" sz="2400" dirty="0">
                <a:solidFill>
                  <a:srgbClr val="002060"/>
                </a:solidFill>
                <a:latin typeface="American Typewriter" panose="02090604020004020304" pitchFamily="18" charset="77"/>
              </a:rPr>
              <a:t>Compliance with laws &amp; policies for</a:t>
            </a:r>
          </a:p>
          <a:p>
            <a:r>
              <a:rPr lang="en-US" sz="2400" dirty="0">
                <a:solidFill>
                  <a:srgbClr val="002060"/>
                </a:solidFill>
                <a:latin typeface="American Typewriter" panose="02090604020004020304" pitchFamily="18" charset="77"/>
              </a:rPr>
              <a:t>protecting research subjects</a:t>
            </a:r>
          </a:p>
        </p:txBody>
      </p:sp>
      <p:sp>
        <p:nvSpPr>
          <p:cNvPr id="8" name="Rectangle 7">
            <a:extLst>
              <a:ext uri="{FF2B5EF4-FFF2-40B4-BE49-F238E27FC236}">
                <a16:creationId xmlns:a16="http://schemas.microsoft.com/office/drawing/2014/main" id="{7D368615-DE65-C641-AF44-E523231C5180}"/>
              </a:ext>
            </a:extLst>
          </p:cNvPr>
          <p:cNvSpPr/>
          <p:nvPr/>
        </p:nvSpPr>
        <p:spPr>
          <a:xfrm>
            <a:off x="597461" y="3217002"/>
            <a:ext cx="3274678" cy="830997"/>
          </a:xfrm>
          <a:prstGeom prst="rect">
            <a:avLst/>
          </a:prstGeom>
        </p:spPr>
        <p:txBody>
          <a:bodyPr wrap="none">
            <a:spAutoFit/>
          </a:bodyPr>
          <a:lstStyle/>
          <a:p>
            <a:r>
              <a:rPr lang="en-US" sz="2400" dirty="0">
                <a:solidFill>
                  <a:srgbClr val="002060"/>
                </a:solidFill>
                <a:latin typeface="American Typewriter" panose="02090604020004020304" pitchFamily="18" charset="77"/>
              </a:rPr>
              <a:t>Protect UFs </a:t>
            </a:r>
          </a:p>
          <a:p>
            <a:r>
              <a:rPr lang="en-US" sz="2400" dirty="0">
                <a:solidFill>
                  <a:srgbClr val="002060"/>
                </a:solidFill>
                <a:latin typeface="American Typewriter" panose="02090604020004020304" pitchFamily="18" charset="77"/>
              </a:rPr>
              <a:t>Intellectual Property</a:t>
            </a:r>
          </a:p>
        </p:txBody>
      </p:sp>
      <p:sp>
        <p:nvSpPr>
          <p:cNvPr id="10" name="Rectangle 9">
            <a:extLst>
              <a:ext uri="{FF2B5EF4-FFF2-40B4-BE49-F238E27FC236}">
                <a16:creationId xmlns:a16="http://schemas.microsoft.com/office/drawing/2014/main" id="{684F1DBA-2374-FC4B-8AD9-CFDE396FEAB6}"/>
              </a:ext>
            </a:extLst>
          </p:cNvPr>
          <p:cNvSpPr/>
          <p:nvPr/>
        </p:nvSpPr>
        <p:spPr>
          <a:xfrm>
            <a:off x="597461" y="5044836"/>
            <a:ext cx="4367991" cy="830997"/>
          </a:xfrm>
          <a:prstGeom prst="rect">
            <a:avLst/>
          </a:prstGeom>
        </p:spPr>
        <p:txBody>
          <a:bodyPr wrap="none">
            <a:spAutoFit/>
          </a:bodyPr>
          <a:lstStyle/>
          <a:p>
            <a:r>
              <a:rPr lang="en-US" sz="2400" dirty="0">
                <a:solidFill>
                  <a:srgbClr val="002060"/>
                </a:solidFill>
                <a:latin typeface="American Typewriter" panose="02090604020004020304" pitchFamily="18" charset="77"/>
              </a:rPr>
              <a:t>Protect UF’s Reputation and </a:t>
            </a:r>
          </a:p>
          <a:p>
            <a:r>
              <a:rPr lang="en-US" sz="2400" dirty="0">
                <a:solidFill>
                  <a:srgbClr val="002060"/>
                </a:solidFill>
                <a:latin typeface="American Typewriter" panose="02090604020004020304" pitchFamily="18" charset="77"/>
              </a:rPr>
              <a:t>Shield it from Legal Liability</a:t>
            </a:r>
          </a:p>
        </p:txBody>
      </p:sp>
      <p:sp>
        <p:nvSpPr>
          <p:cNvPr id="2" name="Rectangle 1">
            <a:extLst>
              <a:ext uri="{FF2B5EF4-FFF2-40B4-BE49-F238E27FC236}">
                <a16:creationId xmlns:a16="http://schemas.microsoft.com/office/drawing/2014/main" id="{C6DE0A18-9452-7342-BF78-A9C3983F5DB7}"/>
              </a:ext>
            </a:extLst>
          </p:cNvPr>
          <p:cNvSpPr/>
          <p:nvPr/>
        </p:nvSpPr>
        <p:spPr>
          <a:xfrm>
            <a:off x="6738127" y="3189934"/>
            <a:ext cx="5034554" cy="991169"/>
          </a:xfrm>
          <a:prstGeom prst="rect">
            <a:avLst/>
          </a:prstGeom>
        </p:spPr>
        <p:txBody>
          <a:bodyPr wrap="square">
            <a:spAutoFit/>
          </a:bodyPr>
          <a:lstStyle/>
          <a:p>
            <a:pPr lvl="0">
              <a:lnSpc>
                <a:spcPct val="110000"/>
              </a:lnSpc>
              <a:buClr>
                <a:srgbClr val="000000"/>
              </a:buClr>
              <a:buSzPct val="25000"/>
            </a:pPr>
            <a:r>
              <a:rPr lang="en-US" dirty="0">
                <a:solidFill>
                  <a:srgbClr val="000000"/>
                </a:solidFill>
                <a:latin typeface="Corbel" panose="020B0503020204020204" pitchFamily="34" charset="0"/>
                <a:ea typeface="Calibri"/>
                <a:cs typeface="Calibri"/>
                <a:sym typeface="Calibri"/>
              </a:rPr>
              <a:t>IP: creations of the mind, e.g., inventions; literary and artistic works; designs; and symbols, names and images used in commerce.”</a:t>
            </a:r>
            <a:endParaRPr lang="en-US" sz="1200" dirty="0">
              <a:solidFill>
                <a:srgbClr val="A6A6A6"/>
              </a:solidFill>
              <a:latin typeface="Corbel" panose="020B0503020204020204" pitchFamily="34" charset="0"/>
              <a:ea typeface="Calibri"/>
              <a:cs typeface="Calibri"/>
              <a:sym typeface="Calibri"/>
            </a:endParaRPr>
          </a:p>
        </p:txBody>
      </p:sp>
      <p:sp>
        <p:nvSpPr>
          <p:cNvPr id="3" name="Rectangle 2">
            <a:extLst>
              <a:ext uri="{FF2B5EF4-FFF2-40B4-BE49-F238E27FC236}">
                <a16:creationId xmlns:a16="http://schemas.microsoft.com/office/drawing/2014/main" id="{9F7AADB1-8356-4848-8B35-707DECD48F61}"/>
              </a:ext>
            </a:extLst>
          </p:cNvPr>
          <p:cNvSpPr/>
          <p:nvPr/>
        </p:nvSpPr>
        <p:spPr>
          <a:xfrm>
            <a:off x="9079845" y="4181103"/>
            <a:ext cx="2925544" cy="292388"/>
          </a:xfrm>
          <a:prstGeom prst="rect">
            <a:avLst/>
          </a:prstGeom>
        </p:spPr>
        <p:txBody>
          <a:bodyPr wrap="none">
            <a:spAutoFit/>
          </a:bodyPr>
          <a:lstStyle/>
          <a:p>
            <a:r>
              <a:rPr lang="en-US" sz="1300" i="1" dirty="0">
                <a:solidFill>
                  <a:srgbClr val="002060"/>
                </a:solidFill>
                <a:ea typeface="Calibri"/>
                <a:cs typeface="Calibri"/>
                <a:sym typeface="Calibri"/>
              </a:rPr>
              <a:t>World Intellectual Property Organization</a:t>
            </a:r>
            <a:endParaRPr lang="en-US" sz="1300" i="1" dirty="0">
              <a:solidFill>
                <a:srgbClr val="002060"/>
              </a:solidFill>
            </a:endParaRPr>
          </a:p>
        </p:txBody>
      </p:sp>
    </p:spTree>
    <p:extLst>
      <p:ext uri="{BB962C8B-B14F-4D97-AF65-F5344CB8AC3E}">
        <p14:creationId xmlns:p14="http://schemas.microsoft.com/office/powerpoint/2010/main" val="534351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3007</TotalTime>
  <Words>1667</Words>
  <Application>Microsoft Macintosh PowerPoint</Application>
  <PresentationFormat>Widescreen</PresentationFormat>
  <Paragraphs>166</Paragraphs>
  <Slides>23</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American Typewriter</vt:lpstr>
      <vt:lpstr>Arial</vt:lpstr>
      <vt:lpstr>Calibri</vt:lpstr>
      <vt:lpstr>Calibri Light</vt:lpstr>
      <vt:lpstr>Corbel</vt:lpstr>
      <vt:lpstr>Noto Sans Symbols</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Ethical Use of Data</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Bruna, Emilio M.</dc:creator>
  <cp:lastModifiedBy>Bruna, Emilio M.</cp:lastModifiedBy>
  <cp:revision>67</cp:revision>
  <dcterms:created xsi:type="dcterms:W3CDTF">2019-03-10T14:55:05Z</dcterms:created>
  <dcterms:modified xsi:type="dcterms:W3CDTF">2021-04-09T01:36:50Z</dcterms:modified>
</cp:coreProperties>
</file>