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3"/>
  </p:notesMasterIdLst>
  <p:sldIdLst>
    <p:sldId id="682" r:id="rId2"/>
    <p:sldId id="688" r:id="rId3"/>
    <p:sldId id="687" r:id="rId4"/>
    <p:sldId id="689" r:id="rId5"/>
    <p:sldId id="690" r:id="rId6"/>
    <p:sldId id="680" r:id="rId7"/>
    <p:sldId id="681" r:id="rId8"/>
    <p:sldId id="683" r:id="rId9"/>
    <p:sldId id="684" r:id="rId10"/>
    <p:sldId id="685" r:id="rId11"/>
    <p:sldId id="686" r:id="rId12"/>
    <p:sldId id="679" r:id="rId13"/>
    <p:sldId id="674" r:id="rId14"/>
    <p:sldId id="675" r:id="rId15"/>
    <p:sldId id="665" r:id="rId16"/>
    <p:sldId id="678" r:id="rId17"/>
    <p:sldId id="676" r:id="rId18"/>
    <p:sldId id="664" r:id="rId19"/>
    <p:sldId id="667" r:id="rId20"/>
    <p:sldId id="668" r:id="rId21"/>
    <p:sldId id="669" r:id="rId2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2"/>
    <p:restoredTop sz="96327"/>
  </p:normalViewPr>
  <p:slideViewPr>
    <p:cSldViewPr snapToGrid="0">
      <p:cViewPr>
        <p:scale>
          <a:sx n="118" d="100"/>
          <a:sy n="118" d="100"/>
        </p:scale>
        <p:origin x="4784" y="3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F0E66-293F-CC46-9AB8-8B56DBACB9A9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14A6-3656-6C48-8062-CDA2C6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4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1pPr>
    <a:lvl2pPr marL="294940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2pPr>
    <a:lvl3pPr marL="58987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3pPr>
    <a:lvl4pPr marL="88481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4pPr>
    <a:lvl5pPr marL="117975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5pPr>
    <a:lvl6pPr marL="147469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6pPr>
    <a:lvl7pPr marL="1769638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7pPr>
    <a:lvl8pPr marL="2064578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8pPr>
    <a:lvl9pPr marL="2359518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ISOMED • International Society for Mediterranean Ecology (</a:t>
            </a:r>
            <a:r>
              <a:rPr lang="en-US" dirty="0" err="1"/>
              <a:t>defnnct</a:t>
            </a:r>
            <a:r>
              <a:rPr lang="en-US" dirty="0"/>
              <a:t>)</a:t>
            </a:r>
          </a:p>
          <a:p>
            <a:r>
              <a:rPr lang="en-US" dirty="0"/>
              <a:t>Polar Science</a:t>
            </a:r>
          </a:p>
          <a:p>
            <a:r>
              <a:rPr lang="en-US" dirty="0"/>
              <a:t>[Polar Biology](https://</a:t>
            </a:r>
            <a:r>
              <a:rPr lang="en-US" dirty="0" err="1"/>
              <a:t>www.springer.com</a:t>
            </a:r>
            <a:r>
              <a:rPr lang="en-US" dirty="0"/>
              <a:t>/journal/300)</a:t>
            </a:r>
          </a:p>
          <a:p>
            <a:r>
              <a:rPr lang="en-US" dirty="0"/>
              <a:t>[Arctic Science](https://</a:t>
            </a:r>
            <a:r>
              <a:rPr lang="en-US" dirty="0" err="1"/>
              <a:t>cdnsciencepub.com</a:t>
            </a:r>
            <a:r>
              <a:rPr lang="en-US" dirty="0"/>
              <a:t>/journal/as)</a:t>
            </a:r>
          </a:p>
          <a:p>
            <a:r>
              <a:rPr lang="en-US" dirty="0"/>
              <a:t>[Boreal Environment Research](https://</a:t>
            </a:r>
            <a:r>
              <a:rPr lang="en-US" dirty="0" err="1"/>
              <a:t>borenv.com</a:t>
            </a:r>
            <a:r>
              <a:rPr lang="en-US" dirty="0"/>
              <a:t>/)</a:t>
            </a:r>
          </a:p>
          <a:p>
            <a:r>
              <a:rPr lang="en-US" dirty="0"/>
              <a:t>Austral Ecology</a:t>
            </a:r>
          </a:p>
          <a:p>
            <a:r>
              <a:rPr lang="en-US" dirty="0"/>
              <a:t>Austral Entomology</a:t>
            </a:r>
          </a:p>
          <a:p>
            <a:r>
              <a:rPr lang="en-US" dirty="0"/>
              <a:t>MEDITERRANEAN BOTANY</a:t>
            </a:r>
          </a:p>
          <a:p>
            <a:r>
              <a:rPr lang="en-US" dirty="0"/>
              <a:t>BOREAL ENVIRONMENT RESEARCH</a:t>
            </a:r>
          </a:p>
          <a:p>
            <a:r>
              <a:rPr lang="en-US" dirty="0"/>
              <a:t>[Antarctic Science](https://</a:t>
            </a:r>
            <a:r>
              <a:rPr lang="en-US" dirty="0" err="1"/>
              <a:t>www.cambridge.org</a:t>
            </a:r>
            <a:r>
              <a:rPr lang="en-US" dirty="0"/>
              <a:t>/core/journals/</a:t>
            </a:r>
            <a:r>
              <a:rPr lang="en-US" dirty="0" err="1"/>
              <a:t>antarctic</a:t>
            </a:r>
            <a:r>
              <a:rPr lang="en-US" dirty="0"/>
              <a:t>-science)</a:t>
            </a:r>
          </a:p>
          <a:p>
            <a:r>
              <a:rPr lang="en-US" dirty="0"/>
              <a:t>1959-1982 - Pacific Insects </a:t>
            </a:r>
          </a:p>
          <a:p>
            <a:r>
              <a:rPr lang="en-US" dirty="0"/>
              <a:t>[Pacific Science](https://</a:t>
            </a:r>
            <a:r>
              <a:rPr lang="en-US" dirty="0" err="1"/>
              <a:t>uhpress.hawaii.edu</a:t>
            </a:r>
            <a:r>
              <a:rPr lang="en-US" dirty="0"/>
              <a:t>/title/</a:t>
            </a:r>
            <a:r>
              <a:rPr lang="en-US" dirty="0" err="1"/>
              <a:t>ps</a:t>
            </a:r>
            <a:r>
              <a:rPr lang="en-US" dirty="0"/>
              <a:t>/) of the Pacific Science Association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B4803-F063-0B45-A1A4-460E866101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5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9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93A4-30EC-A649-99A7-32ECA4279528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4800ED4-471F-F3CC-BD67-A9F4527A0452}"/>
              </a:ext>
            </a:extLst>
          </p:cNvPr>
          <p:cNvGrpSpPr/>
          <p:nvPr/>
        </p:nvGrpSpPr>
        <p:grpSpPr>
          <a:xfrm>
            <a:off x="358412" y="432602"/>
            <a:ext cx="3855176" cy="3706796"/>
            <a:chOff x="328457" y="1575602"/>
            <a:chExt cx="3855176" cy="370679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F995B9-3AA7-AB3E-2A2F-B20994C71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692CF7-BF47-7F5E-36A1-E16D6236FD7E}"/>
                </a:ext>
              </a:extLst>
            </p:cNvPr>
            <p:cNvSpPr/>
            <p:nvPr/>
          </p:nvSpPr>
          <p:spPr>
            <a:xfrm>
              <a:off x="2347467" y="3736775"/>
              <a:ext cx="16911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Tropical 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Biology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D3C6CA6-75ED-5A06-FBE6-25CDE3E4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3647" y="3452782"/>
              <a:ext cx="1238772" cy="1275873"/>
            </a:xfrm>
            <a:prstGeom prst="ellipse">
              <a:avLst/>
            </a:prstGeom>
            <a:noFill/>
            <a:ln w="539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CE5711-3544-73D7-7CE4-C09AB73CBB72}"/>
                </a:ext>
              </a:extLst>
            </p:cNvPr>
            <p:cNvSpPr/>
            <p:nvPr/>
          </p:nvSpPr>
          <p:spPr>
            <a:xfrm>
              <a:off x="328457" y="2271339"/>
              <a:ext cx="357214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2060"/>
                  </a:solidFill>
                </a:rPr>
                <a:t>Biology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9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E991CC7-D5D5-F94C-5568-0EAF676252BA}"/>
              </a:ext>
            </a:extLst>
          </p:cNvPr>
          <p:cNvGrpSpPr>
            <a:grpSpLocks noChangeAspect="1"/>
          </p:cNvGrpSpPr>
          <p:nvPr/>
        </p:nvGrpSpPr>
        <p:grpSpPr>
          <a:xfrm>
            <a:off x="-1828798" y="-974554"/>
            <a:ext cx="8229601" cy="6488384"/>
            <a:chOff x="65330" y="888600"/>
            <a:chExt cx="4442449" cy="35025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BDDF59-3363-EE35-041F-F4DD85DE92E3}"/>
                </a:ext>
              </a:extLst>
            </p:cNvPr>
            <p:cNvSpPr/>
            <p:nvPr/>
          </p:nvSpPr>
          <p:spPr>
            <a:xfrm>
              <a:off x="65330" y="888600"/>
              <a:ext cx="4442449" cy="43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Approach &amp; Tools</a:t>
              </a:r>
            </a:p>
            <a:p>
              <a:pPr algn="ctr"/>
              <a:r>
                <a:rPr lang="en-US" altLang="en-US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Taxonomic Groups &amp; Conceptual Domains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21341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80879" y="1585118"/>
            <a:ext cx="1283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 Vitro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Mathematical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Experimental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Comparative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670A0-6415-1BB5-146B-BF5B0FB34BCA}"/>
              </a:ext>
            </a:extLst>
          </p:cNvPr>
          <p:cNvSpPr/>
          <p:nvPr/>
        </p:nvSpPr>
        <p:spPr>
          <a:xfrm>
            <a:off x="-129427" y="2345700"/>
            <a:ext cx="1515297" cy="101566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6DC7F7C6-7176-A795-45E6-1509F08A2E36}"/>
              </a:ext>
            </a:extLst>
          </p:cNvPr>
          <p:cNvGrpSpPr/>
          <p:nvPr/>
        </p:nvGrpSpPr>
        <p:grpSpPr>
          <a:xfrm>
            <a:off x="-3027431" y="-340521"/>
            <a:ext cx="10626861" cy="4408528"/>
            <a:chOff x="-560324" y="802479"/>
            <a:chExt cx="10626861" cy="44085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ECA6C6-A87A-AB8F-B9CC-48C82AED1FBF}"/>
                </a:ext>
              </a:extLst>
            </p:cNvPr>
            <p:cNvGrpSpPr/>
            <p:nvPr/>
          </p:nvGrpSpPr>
          <p:grpSpPr>
            <a:xfrm>
              <a:off x="2979325" y="1504210"/>
              <a:ext cx="3599006" cy="3706796"/>
              <a:chOff x="2039501" y="1830790"/>
              <a:chExt cx="4150597" cy="415059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0C7FD22-84AC-732C-DC7A-A32885B89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9501" y="1830790"/>
                <a:ext cx="4150597" cy="4150597"/>
              </a:xfrm>
              <a:prstGeom prst="ellipse">
                <a:avLst/>
              </a:prstGeom>
              <a:noFill/>
              <a:ln w="539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12EDE2C-430B-F806-4181-D988BEE5BDE1}"/>
                  </a:ext>
                </a:extLst>
              </p:cNvPr>
              <p:cNvSpPr/>
              <p:nvPr/>
            </p:nvSpPr>
            <p:spPr>
              <a:xfrm>
                <a:off x="2407644" y="3366723"/>
                <a:ext cx="3448144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rgbClr val="002060"/>
                    </a:solidFill>
                  </a:rPr>
                  <a:t>BIOLOGY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19A684-2502-B194-CD2F-D573256184EE}"/>
                </a:ext>
              </a:extLst>
            </p:cNvPr>
            <p:cNvSpPr/>
            <p:nvPr/>
          </p:nvSpPr>
          <p:spPr>
            <a:xfrm>
              <a:off x="486683" y="3227729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Evolutionary 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7C8AF8-ECE0-79FB-CD4B-D9735CBF4219}"/>
                </a:ext>
              </a:extLst>
            </p:cNvPr>
            <p:cNvSpPr/>
            <p:nvPr/>
          </p:nvSpPr>
          <p:spPr>
            <a:xfrm>
              <a:off x="456076" y="2495594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Conservation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8EDAE9BA-86FD-558C-A73A-875AD61BCE68}"/>
                </a:ext>
              </a:extLst>
            </p:cNvPr>
            <p:cNvSpPr/>
            <p:nvPr/>
          </p:nvSpPr>
          <p:spPr>
            <a:xfrm rot="10800000">
              <a:off x="2664784" y="1764372"/>
              <a:ext cx="263138" cy="3446634"/>
            </a:xfrm>
            <a:prstGeom prst="rightBrac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A8C167-ADB5-7D21-CB7C-BC7A81CCC859}"/>
                </a:ext>
              </a:extLst>
            </p:cNvPr>
            <p:cNvSpPr/>
            <p:nvPr/>
          </p:nvSpPr>
          <p:spPr>
            <a:xfrm>
              <a:off x="-560324" y="1764373"/>
              <a:ext cx="3650840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Conceptual Domain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Methodology &amp; System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61430B-8AF0-A77B-6881-8F1DA4AE9F64}"/>
                </a:ext>
              </a:extLst>
            </p:cNvPr>
            <p:cNvSpPr/>
            <p:nvPr/>
          </p:nvSpPr>
          <p:spPr>
            <a:xfrm>
              <a:off x="2478804" y="802479"/>
              <a:ext cx="4377214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Study System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Methodology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B6CCF2-C1DF-C6C8-CAC9-5035F654B6E2}"/>
                </a:ext>
              </a:extLst>
            </p:cNvPr>
            <p:cNvSpPr/>
            <p:nvPr/>
          </p:nvSpPr>
          <p:spPr>
            <a:xfrm>
              <a:off x="6303440" y="1764372"/>
              <a:ext cx="3763097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Methodology</a:t>
              </a:r>
            </a:p>
            <a:p>
              <a:pPr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System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5B6CE4-97DF-8AB8-7983-B7A689B89186}"/>
                </a:ext>
              </a:extLst>
            </p:cNvPr>
            <p:cNvSpPr/>
            <p:nvPr/>
          </p:nvSpPr>
          <p:spPr>
            <a:xfrm>
              <a:off x="487182" y="4017889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Integrative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1D4C1D-92F7-45BB-EAE6-BBC7539BD2C0}"/>
                </a:ext>
              </a:extLst>
            </p:cNvPr>
            <p:cNvSpPr/>
            <p:nvPr/>
          </p:nvSpPr>
          <p:spPr>
            <a:xfrm>
              <a:off x="7439911" y="3170667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Comparative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A7FC27-052B-3F64-7F1C-545A5EB936CD}"/>
                </a:ext>
              </a:extLst>
            </p:cNvPr>
            <p:cNvSpPr/>
            <p:nvPr/>
          </p:nvSpPr>
          <p:spPr>
            <a:xfrm>
              <a:off x="7409304" y="2438532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Mathematical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06CA44CA-EF2E-4798-CA6D-0D4B4BA65796}"/>
                </a:ext>
              </a:extLst>
            </p:cNvPr>
            <p:cNvSpPr/>
            <p:nvPr/>
          </p:nvSpPr>
          <p:spPr>
            <a:xfrm>
              <a:off x="6690589" y="1764373"/>
              <a:ext cx="283490" cy="3446634"/>
            </a:xfrm>
            <a:prstGeom prst="rightBrac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9B5F816-8ACA-0B9D-9224-A826C9C5C629}"/>
                </a:ext>
              </a:extLst>
            </p:cNvPr>
            <p:cNvSpPr/>
            <p:nvPr/>
          </p:nvSpPr>
          <p:spPr>
            <a:xfrm>
              <a:off x="7440410" y="3960827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Molecular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AF9D68-0393-A81C-5BB3-0736316DFBBD}"/>
                </a:ext>
              </a:extLst>
            </p:cNvPr>
            <p:cNvSpPr/>
            <p:nvPr/>
          </p:nvSpPr>
          <p:spPr>
            <a:xfrm>
              <a:off x="5323068" y="2328568"/>
              <a:ext cx="1005916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plant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6F27E00-120C-754B-370B-2CA263CAA50E}"/>
                </a:ext>
              </a:extLst>
            </p:cNvPr>
            <p:cNvSpPr/>
            <p:nvPr/>
          </p:nvSpPr>
          <p:spPr>
            <a:xfrm>
              <a:off x="3362326" y="2326987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insect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1B726C9-B09D-E501-C814-BFCFCC1D1600}"/>
                </a:ext>
              </a:extLst>
            </p:cNvPr>
            <p:cNvSpPr/>
            <p:nvPr/>
          </p:nvSpPr>
          <p:spPr>
            <a:xfrm>
              <a:off x="4342697" y="1886783"/>
              <a:ext cx="1005917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avian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E1E2FA5-D0E2-AED9-680B-BF244659DEB6}"/>
                </a:ext>
              </a:extLst>
            </p:cNvPr>
            <p:cNvSpPr/>
            <p:nvPr/>
          </p:nvSpPr>
          <p:spPr>
            <a:xfrm>
              <a:off x="4342698" y="4371832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ACB03FF-078A-35B9-692A-42CA9FC825AC}"/>
                </a:ext>
              </a:extLst>
            </p:cNvPr>
            <p:cNvSpPr/>
            <p:nvPr/>
          </p:nvSpPr>
          <p:spPr>
            <a:xfrm>
              <a:off x="5322765" y="3735648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marine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DD6A83-ADF2-8744-F7F3-4380FB8937F4}"/>
                </a:ext>
              </a:extLst>
            </p:cNvPr>
            <p:cNvSpPr/>
            <p:nvPr/>
          </p:nvSpPr>
          <p:spPr>
            <a:xfrm>
              <a:off x="3247141" y="3735648"/>
              <a:ext cx="130163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grassland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61AD0DC-5CA4-E4A7-1E60-4BFBCAF1D7FC}"/>
              </a:ext>
            </a:extLst>
          </p:cNvPr>
          <p:cNvSpPr/>
          <p:nvPr/>
        </p:nvSpPr>
        <p:spPr>
          <a:xfrm>
            <a:off x="11697" y="5131862"/>
            <a:ext cx="4548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Tropical Biology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5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1712619" y="-339742"/>
            <a:ext cx="6902774" cy="5853577"/>
            <a:chOff x="128045" y="1255989"/>
            <a:chExt cx="3726211" cy="315984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486272" y="37829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128045" y="1255989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-1916668" y="-1012300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4245938" y="66177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Systematic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3981210" y="119217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Behavioral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4104841" y="783379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Evolutionary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4104842" y="447835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Conservation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6EC6B-FE56-6AF9-7A14-41FF2F0624B7}"/>
              </a:ext>
            </a:extLst>
          </p:cNvPr>
          <p:cNvSpPr/>
          <p:nvPr/>
        </p:nvSpPr>
        <p:spPr>
          <a:xfrm>
            <a:off x="-1828800" y="-1004385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Domain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Taxonomic Groups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0480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576138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Systematic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Behavioral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Evolutionary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Conservation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6EC6B-FE56-6AF9-7A14-41FF2F0624B7}"/>
              </a:ext>
            </a:extLst>
          </p:cNvPr>
          <p:cNvSpPr/>
          <p:nvPr/>
        </p:nvSpPr>
        <p:spPr>
          <a:xfrm>
            <a:off x="-1828800" y="-1004385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Domain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Taxonomic Groups, Approaches, &amp; (Bio)Geography</a:t>
            </a:r>
          </a:p>
        </p:txBody>
      </p:sp>
    </p:spTree>
    <p:extLst>
      <p:ext uri="{BB962C8B-B14F-4D97-AF65-F5344CB8AC3E}">
        <p14:creationId xmlns:p14="http://schemas.microsoft.com/office/powerpoint/2010/main" val="22018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113749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713923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Fungal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Insect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Avian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828800" y="-1029192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Taxonomic Group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Domains, Approaches, and (Bio)Geography</a:t>
            </a:r>
          </a:p>
        </p:txBody>
      </p:sp>
    </p:spTree>
    <p:extLst>
      <p:ext uri="{BB962C8B-B14F-4D97-AF65-F5344CB8AC3E}">
        <p14:creationId xmlns:p14="http://schemas.microsoft.com/office/powerpoint/2010/main" val="11481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E991CC7-D5D5-F94C-5568-0EAF676252BA}"/>
              </a:ext>
            </a:extLst>
          </p:cNvPr>
          <p:cNvGrpSpPr>
            <a:grpSpLocks noChangeAspect="1"/>
          </p:cNvGrpSpPr>
          <p:nvPr/>
        </p:nvGrpSpPr>
        <p:grpSpPr>
          <a:xfrm>
            <a:off x="-1962022" y="-974554"/>
            <a:ext cx="8496049" cy="6488384"/>
            <a:chOff x="-6586" y="888600"/>
            <a:chExt cx="4586281" cy="35025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BDDF59-3363-EE35-041F-F4DD85DE92E3}"/>
                </a:ext>
              </a:extLst>
            </p:cNvPr>
            <p:cNvSpPr/>
            <p:nvPr/>
          </p:nvSpPr>
          <p:spPr>
            <a:xfrm>
              <a:off x="-6586" y="888600"/>
              <a:ext cx="4586281" cy="43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Approach &amp; Tools</a:t>
              </a:r>
            </a:p>
            <a:p>
              <a:pPr algn="ctr"/>
              <a:r>
                <a:rPr lang="en-US" altLang="en-US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Taxonomic Groups, Conceptual Domains, &amp; (Bio)Geography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21341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80879" y="1585118"/>
            <a:ext cx="1283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 Vitro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Mathematical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Experimental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Comparative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670A0-6415-1BB5-146B-BF5B0FB34BCA}"/>
              </a:ext>
            </a:extLst>
          </p:cNvPr>
          <p:cNvSpPr/>
          <p:nvPr/>
        </p:nvSpPr>
        <p:spPr>
          <a:xfrm>
            <a:off x="-129427" y="2345700"/>
            <a:ext cx="1515297" cy="101566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7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40807" y="-3965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73907" y="1028168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443867" y="1577374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Deserts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804587" y="347297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689086" y="4029669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Grasslands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767003" y="309700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651504" y="3653699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Islands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205278" y="146896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089778" y="2025660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Wetlands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925690" y="-1030167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(Bio)Geography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Domains, Taxonomic Groups,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77011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5922E0B-A9CE-7828-38C6-62F51DA2FCE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665573" y="2746671"/>
            <a:chExt cx="2969775" cy="29697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D31A5C-03FC-D387-EC32-846362BDF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573" y="2746671"/>
              <a:ext cx="2969775" cy="2969775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A7FBED-D785-58BA-6982-B410D3C421D2}"/>
                </a:ext>
              </a:extLst>
            </p:cNvPr>
            <p:cNvSpPr/>
            <p:nvPr/>
          </p:nvSpPr>
          <p:spPr>
            <a:xfrm>
              <a:off x="1180878" y="2905040"/>
              <a:ext cx="1939165" cy="382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BIOLOGY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-235100" y="931526"/>
            <a:ext cx="3405533" cy="338818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566136" y="2413658"/>
            <a:ext cx="17031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  <a:endParaRPr lang="en-US" sz="25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3281798" y="3084894"/>
            <a:ext cx="1187438" cy="11813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3186659" y="3413600"/>
            <a:ext cx="1242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Arctic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Temperate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927540" y="-1045460"/>
            <a:ext cx="8733905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Geography</a:t>
            </a:r>
          </a:p>
          <a:p>
            <a:pPr lvl="0" algn="ctr"/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Domain, Approach, &amp; Taxonomic Group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F4A246-139D-06C7-A651-81674469738B}"/>
              </a:ext>
            </a:extLst>
          </p:cNvPr>
          <p:cNvSpPr>
            <a:spLocks noChangeAspect="1"/>
          </p:cNvSpPr>
          <p:nvPr/>
        </p:nvSpPr>
        <p:spPr>
          <a:xfrm>
            <a:off x="2193001" y="4022947"/>
            <a:ext cx="1242612" cy="12362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88D8A-E825-E8A7-0D13-CC6DBA0D2D48}"/>
              </a:ext>
            </a:extLst>
          </p:cNvPr>
          <p:cNvSpPr/>
          <p:nvPr/>
        </p:nvSpPr>
        <p:spPr>
          <a:xfrm>
            <a:off x="1858521" y="44473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Island</a:t>
            </a:r>
          </a:p>
        </p:txBody>
      </p:sp>
    </p:spTree>
    <p:extLst>
      <p:ext uri="{BB962C8B-B14F-4D97-AF65-F5344CB8AC3E}">
        <p14:creationId xmlns:p14="http://schemas.microsoft.com/office/powerpoint/2010/main" val="77779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E05D41F-21A8-748D-6310-60E44399DE57}"/>
              </a:ext>
            </a:extLst>
          </p:cNvPr>
          <p:cNvGrpSpPr/>
          <p:nvPr/>
        </p:nvGrpSpPr>
        <p:grpSpPr>
          <a:xfrm>
            <a:off x="-383319" y="-705990"/>
            <a:ext cx="5338642" cy="5983997"/>
            <a:chOff x="89713" y="0"/>
            <a:chExt cx="5338641" cy="59839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72C80E-ACBE-EF0A-CB99-30D65E13EE0E}"/>
                </a:ext>
              </a:extLst>
            </p:cNvPr>
            <p:cNvSpPr/>
            <p:nvPr/>
          </p:nvSpPr>
          <p:spPr>
            <a:xfrm>
              <a:off x="89713" y="0"/>
              <a:ext cx="5290223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Conceptual Domain</a:t>
              </a:r>
            </a:p>
            <a:p>
              <a:pPr lvl="0" algn="ctr"/>
              <a:r>
                <a:rPr lang="en-US" altLang="en-US" sz="14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crosses systems &amp; approaches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FBE35B-DDC7-B9DD-D5CC-A4686ACF5FBB}"/>
                </a:ext>
              </a:extLst>
            </p:cNvPr>
            <p:cNvGrpSpPr/>
            <p:nvPr/>
          </p:nvGrpSpPr>
          <p:grpSpPr>
            <a:xfrm>
              <a:off x="144577" y="1066151"/>
              <a:ext cx="5283777" cy="4917846"/>
              <a:chOff x="278557" y="1053795"/>
              <a:chExt cx="5283777" cy="491784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4D0E9F0-DB54-B820-F65F-F0A0FD8384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6291" y="2703881"/>
                <a:ext cx="3267760" cy="3267760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597EE0-721D-C1A9-3B04-8C988CC44CB6}"/>
                  </a:ext>
                </a:extLst>
              </p:cNvPr>
              <p:cNvSpPr/>
              <p:nvPr/>
            </p:nvSpPr>
            <p:spPr>
              <a:xfrm>
                <a:off x="1227352" y="1202352"/>
                <a:ext cx="55860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/>
                  <a:t>+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474903-8C84-63F3-F7AD-7409863A7DCE}"/>
                  </a:ext>
                </a:extLst>
              </p:cNvPr>
              <p:cNvSpPr/>
              <p:nvPr/>
            </p:nvSpPr>
            <p:spPr>
              <a:xfrm>
                <a:off x="2542296" y="1209890"/>
                <a:ext cx="55860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/>
                  <a:t>+</a:t>
                </a:r>
              </a:p>
            </p:txBody>
          </p:sp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E8B2E693-1997-04C0-8D0B-3B44C71ED1F1}"/>
                  </a:ext>
                </a:extLst>
              </p:cNvPr>
              <p:cNvSpPr/>
              <p:nvPr/>
            </p:nvSpPr>
            <p:spPr>
              <a:xfrm rot="5400000">
                <a:off x="2660135" y="-381958"/>
                <a:ext cx="530339" cy="5274058"/>
              </a:xfrm>
              <a:prstGeom prst="rightBrace">
                <a:avLst>
                  <a:gd name="adj1" fmla="val 94542"/>
                  <a:gd name="adj2" fmla="val 49429"/>
                </a:avLst>
              </a:prstGeom>
              <a:ln w="476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7C1965-CAD2-7EEC-8A7E-96F246E480C4}"/>
                  </a:ext>
                </a:extLst>
              </p:cNvPr>
              <p:cNvSpPr/>
              <p:nvPr/>
            </p:nvSpPr>
            <p:spPr>
              <a:xfrm>
                <a:off x="1897873" y="3983817"/>
                <a:ext cx="204459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D6FC4B8-5F69-E62A-4E8B-0F06B43FC5E3}"/>
                  </a:ext>
                </a:extLst>
              </p:cNvPr>
              <p:cNvGrpSpPr/>
              <p:nvPr/>
            </p:nvGrpSpPr>
            <p:grpSpPr>
              <a:xfrm>
                <a:off x="278557" y="1053795"/>
                <a:ext cx="1061133" cy="977669"/>
                <a:chOff x="4164758" y="1956295"/>
                <a:chExt cx="1061133" cy="977669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27E5DC8-BD71-23DA-A002-3F2029C63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06601" y="1956295"/>
                  <a:ext cx="982676" cy="977669"/>
                </a:xfrm>
                <a:prstGeom prst="ellipse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DE1C381-222E-7559-D862-D82BD41AF2A7}"/>
                    </a:ext>
                  </a:extLst>
                </p:cNvPr>
                <p:cNvSpPr/>
                <p:nvPr/>
              </p:nvSpPr>
              <p:spPr>
                <a:xfrm>
                  <a:off x="4164758" y="2320139"/>
                  <a:ext cx="1061133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3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TROPICAL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4CA9EE-F262-DD29-68BC-A48B71F66E27}"/>
                  </a:ext>
                </a:extLst>
              </p:cNvPr>
              <p:cNvSpPr/>
              <p:nvPr/>
            </p:nvSpPr>
            <p:spPr>
              <a:xfrm>
                <a:off x="4032576" y="1188687"/>
                <a:ext cx="55860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/>
                  <a:t>+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4FA6A3-0238-851F-1589-2BB1A6F699A6}"/>
                  </a:ext>
                </a:extLst>
              </p:cNvPr>
              <p:cNvSpPr/>
              <p:nvPr/>
            </p:nvSpPr>
            <p:spPr>
              <a:xfrm>
                <a:off x="1710555" y="1209890"/>
                <a:ext cx="915280" cy="692497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300" dirty="0"/>
              </a:p>
              <a:p>
                <a:pPr algn="ctr"/>
                <a:r>
                  <a:rPr lang="en-US" sz="1300" dirty="0"/>
                  <a:t>Systematic</a:t>
                </a:r>
              </a:p>
              <a:p>
                <a:pPr algn="ctr"/>
                <a:endParaRPr lang="en-US" sz="13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854FF3-656F-9AAC-ABC2-B49153EF049D}"/>
                  </a:ext>
                </a:extLst>
              </p:cNvPr>
              <p:cNvSpPr/>
              <p:nvPr/>
            </p:nvSpPr>
            <p:spPr>
              <a:xfrm>
                <a:off x="2978635" y="1206463"/>
                <a:ext cx="1148760" cy="692497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300" dirty="0"/>
              </a:p>
              <a:p>
                <a:pPr algn="ctr"/>
                <a:r>
                  <a:rPr lang="en-US" sz="1300" dirty="0"/>
                  <a:t>Conservation</a:t>
                </a:r>
              </a:p>
              <a:p>
                <a:pPr algn="ctr"/>
                <a:endParaRPr lang="en-US" sz="13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3DFEC1D-EBB0-C37E-90ED-82E49AA7B4F8}"/>
                  </a:ext>
                </a:extLst>
              </p:cNvPr>
              <p:cNvSpPr/>
              <p:nvPr/>
            </p:nvSpPr>
            <p:spPr>
              <a:xfrm>
                <a:off x="4501201" y="1209890"/>
                <a:ext cx="1061133" cy="692497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300" dirty="0"/>
              </a:p>
              <a:p>
                <a:pPr algn="ctr"/>
                <a:r>
                  <a:rPr lang="en-US" sz="1300" dirty="0"/>
                  <a:t>Evolutionary</a:t>
                </a:r>
              </a:p>
              <a:p>
                <a:pPr algn="ctr"/>
                <a:endParaRPr lang="en-US" sz="13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19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3D31A5C-03FC-D387-EC32-846362BDFC03}"/>
              </a:ext>
            </a:extLst>
          </p:cNvPr>
          <p:cNvSpPr>
            <a:spLocks noChangeAspect="1"/>
          </p:cNvSpPr>
          <p:nvPr/>
        </p:nvSpPr>
        <p:spPr>
          <a:xfrm>
            <a:off x="-3144428" y="1305687"/>
            <a:ext cx="3267760" cy="3267760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2FCF3-255B-17C3-0CCE-F7F3490657D1}"/>
              </a:ext>
            </a:extLst>
          </p:cNvPr>
          <p:cNvSpPr>
            <a:spLocks noChangeAspect="1"/>
          </p:cNvSpPr>
          <p:nvPr/>
        </p:nvSpPr>
        <p:spPr>
          <a:xfrm>
            <a:off x="-1345087" y="2624602"/>
            <a:ext cx="1297493" cy="1297493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765910-9583-92E8-D544-C35D44D6300D}"/>
              </a:ext>
            </a:extLst>
          </p:cNvPr>
          <p:cNvSpPr/>
          <p:nvPr/>
        </p:nvSpPr>
        <p:spPr>
          <a:xfrm>
            <a:off x="-2835063" y="3096356"/>
            <a:ext cx="1534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BDDF59-3363-EE35-041F-F4DD85DE92E3}"/>
              </a:ext>
            </a:extLst>
          </p:cNvPr>
          <p:cNvSpPr/>
          <p:nvPr/>
        </p:nvSpPr>
        <p:spPr>
          <a:xfrm>
            <a:off x="-3538258" y="-132041"/>
            <a:ext cx="38816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 &amp;</a:t>
            </a:r>
          </a:p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</a:t>
            </a:r>
          </a:p>
          <a:p>
            <a:pPr algn="ctr"/>
            <a:r>
              <a:rPr lang="en-US" alt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crosses systems &amp; conceptual domains</a:t>
            </a:r>
          </a:p>
        </p:txBody>
      </p:sp>
      <p:pic>
        <p:nvPicPr>
          <p:cNvPr id="28" name="Picture 4" descr="From Tree To Bar - Partners &amp; Funders">
            <a:extLst>
              <a:ext uri="{FF2B5EF4-FFF2-40B4-BE49-F238E27FC236}">
                <a16:creationId xmlns:a16="http://schemas.microsoft.com/office/drawing/2014/main" id="{09C68A84-ADAF-FC71-02FC-CDFB703C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0" y="3328631"/>
            <a:ext cx="2447120" cy="101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SMB Digest Volume 20 Issue 1 – Society for Mathematical Biology">
            <a:extLst>
              <a:ext uri="{FF2B5EF4-FFF2-40B4-BE49-F238E27FC236}">
                <a16:creationId xmlns:a16="http://schemas.microsoft.com/office/drawing/2014/main" id="{BC17C0DA-287E-A660-8024-2D19DB321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1" y="1681492"/>
            <a:ext cx="3309442" cy="101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3FBB784D-83E5-35D6-D148-1F812483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19" y="1586536"/>
            <a:ext cx="2557407" cy="10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SICB 2022! - Anole Annals">
            <a:extLst>
              <a:ext uri="{FF2B5EF4-FFF2-40B4-BE49-F238E27FC236}">
                <a16:creationId xmlns:a16="http://schemas.microsoft.com/office/drawing/2014/main" id="{03984257-F061-BB9D-B4B5-98945755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39" y="3096361"/>
            <a:ext cx="3400303" cy="13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0A7FBED-D785-58BA-6982-B410D3C421D2}"/>
              </a:ext>
            </a:extLst>
          </p:cNvPr>
          <p:cNvSpPr/>
          <p:nvPr/>
        </p:nvSpPr>
        <p:spPr>
          <a:xfrm>
            <a:off x="-2532846" y="1780465"/>
            <a:ext cx="2044599" cy="707886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BIOLOGY</a:t>
            </a:r>
          </a:p>
        </p:txBody>
      </p:sp>
    </p:spTree>
    <p:extLst>
      <p:ext uri="{BB962C8B-B14F-4D97-AF65-F5344CB8AC3E}">
        <p14:creationId xmlns:p14="http://schemas.microsoft.com/office/powerpoint/2010/main" val="24454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BB728B4-FB13-1530-C168-A09DC4B94B15}"/>
              </a:ext>
            </a:extLst>
          </p:cNvPr>
          <p:cNvGrpSpPr/>
          <p:nvPr/>
        </p:nvGrpSpPr>
        <p:grpSpPr>
          <a:xfrm>
            <a:off x="358412" y="432602"/>
            <a:ext cx="3855176" cy="3706796"/>
            <a:chOff x="328457" y="1575602"/>
            <a:chExt cx="3855176" cy="370679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62320E-8ED5-D4A9-7670-F6435915A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E339A2-AD09-377F-6ABD-B5B5311BAAC8}"/>
                </a:ext>
              </a:extLst>
            </p:cNvPr>
            <p:cNvSpPr/>
            <p:nvPr/>
          </p:nvSpPr>
          <p:spPr>
            <a:xfrm>
              <a:off x="2347467" y="3736775"/>
              <a:ext cx="16911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Tropical 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Zone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0F1609-119E-46CD-DACF-EC7FC0916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3647" y="3452782"/>
              <a:ext cx="1238772" cy="1275873"/>
            </a:xfrm>
            <a:prstGeom prst="ellipse">
              <a:avLst/>
            </a:prstGeom>
            <a:noFill/>
            <a:ln w="539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90112D-F94D-498E-0403-CDC4540CF032}"/>
                </a:ext>
              </a:extLst>
            </p:cNvPr>
            <p:cNvSpPr/>
            <p:nvPr/>
          </p:nvSpPr>
          <p:spPr>
            <a:xfrm>
              <a:off x="328457" y="2271339"/>
              <a:ext cx="357214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2060"/>
                  </a:solidFill>
                </a:rPr>
                <a:t>Temperate </a:t>
              </a:r>
            </a:p>
            <a:p>
              <a:pPr algn="ctr"/>
              <a:r>
                <a:rPr lang="en-US" sz="4000" dirty="0">
                  <a:solidFill>
                    <a:srgbClr val="002060"/>
                  </a:solidFill>
                </a:rPr>
                <a:t>Zone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74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18A31FC-E9D4-05A5-DFB9-5FF9A27EBA0F}"/>
              </a:ext>
            </a:extLst>
          </p:cNvPr>
          <p:cNvSpPr/>
          <p:nvPr/>
        </p:nvSpPr>
        <p:spPr>
          <a:xfrm>
            <a:off x="-876389" y="1086484"/>
            <a:ext cx="1476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</p:txBody>
      </p:sp>
      <p:pic>
        <p:nvPicPr>
          <p:cNvPr id="28" name="Picture 8" descr="SSB2020 - Home">
            <a:extLst>
              <a:ext uri="{FF2B5EF4-FFF2-40B4-BE49-F238E27FC236}">
                <a16:creationId xmlns:a16="http://schemas.microsoft.com/office/drawing/2014/main" id="{B57141EA-D76E-6D47-EB17-97E42848F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39"/>
          <a:stretch/>
        </p:blipFill>
        <p:spPr bwMode="auto">
          <a:xfrm>
            <a:off x="3733629" y="1508293"/>
            <a:ext cx="3587698" cy="77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sociación Colombiana de Biología Evolutiva - Home | Facebook">
            <a:extLst>
              <a:ext uri="{FF2B5EF4-FFF2-40B4-BE49-F238E27FC236}">
                <a16:creationId xmlns:a16="http://schemas.microsoft.com/office/drawing/2014/main" id="{7E9CAF82-9167-232E-DE94-326B831E5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 t="6652" r="7828" b="7798"/>
          <a:stretch/>
        </p:blipFill>
        <p:spPr bwMode="auto">
          <a:xfrm>
            <a:off x="3626471" y="3767966"/>
            <a:ext cx="3802033" cy="175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ociety for Conservation Biology - Wikipedia">
            <a:extLst>
              <a:ext uri="{FF2B5EF4-FFF2-40B4-BE49-F238E27FC236}">
                <a16:creationId xmlns:a16="http://schemas.microsoft.com/office/drawing/2014/main" id="{28851E08-74E1-FD41-FEDE-746D3BA85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" t="9371" r="6724" b="9356"/>
          <a:stretch/>
        </p:blipFill>
        <p:spPr bwMode="auto">
          <a:xfrm>
            <a:off x="3832479" y="-730122"/>
            <a:ext cx="3390013" cy="18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SE CODE OF ETHICS">
            <a:extLst>
              <a:ext uri="{FF2B5EF4-FFF2-40B4-BE49-F238E27FC236}">
                <a16:creationId xmlns:a16="http://schemas.microsoft.com/office/drawing/2014/main" id="{BCA56AF5-235C-C276-4555-B2BA87E3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847" y="2478899"/>
            <a:ext cx="4571285" cy="128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9782737-927B-7597-F56C-9700A523EBB8}"/>
              </a:ext>
            </a:extLst>
          </p:cNvPr>
          <p:cNvGrpSpPr/>
          <p:nvPr/>
        </p:nvGrpSpPr>
        <p:grpSpPr>
          <a:xfrm>
            <a:off x="-3436482" y="766927"/>
            <a:ext cx="3837440" cy="4713002"/>
            <a:chOff x="4349798" y="1987272"/>
            <a:chExt cx="3837440" cy="4713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496DBC-07BB-8E23-85BD-72FD9E4C8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9798" y="1987273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75CB8DD-D779-CF01-AE10-D873013E2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7489" y="1987272"/>
              <a:ext cx="977669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0AC8F6F-0C25-97EA-C8D7-170998DAB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968" y="2008477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2E062BF-FA05-AA15-D60C-7D8327EF2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1278" y="3432514"/>
              <a:ext cx="3267760" cy="3267760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F786AC-2395-ECC9-99F4-C95C3E587A87}"/>
                </a:ext>
              </a:extLst>
            </p:cNvPr>
            <p:cNvSpPr/>
            <p:nvPr/>
          </p:nvSpPr>
          <p:spPr>
            <a:xfrm>
              <a:off x="5306178" y="2148185"/>
              <a:ext cx="55860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/>
                <a:t>+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7D73B3-2C53-23BF-9033-E8CF3B1A4E7C}"/>
                </a:ext>
              </a:extLst>
            </p:cNvPr>
            <p:cNvSpPr/>
            <p:nvPr/>
          </p:nvSpPr>
          <p:spPr>
            <a:xfrm>
              <a:off x="6670266" y="2143369"/>
              <a:ext cx="55860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/>
                <a:t>+</a:t>
              </a:r>
            </a:p>
          </p:txBody>
        </p:sp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0C0C2B4E-36A0-B9C2-6922-7925702AE908}"/>
                </a:ext>
              </a:extLst>
            </p:cNvPr>
            <p:cNvSpPr/>
            <p:nvPr/>
          </p:nvSpPr>
          <p:spPr>
            <a:xfrm rot="5400000">
              <a:off x="6068374" y="1199963"/>
              <a:ext cx="406832" cy="3830897"/>
            </a:xfrm>
            <a:prstGeom prst="rightBrac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07439F-8316-E741-3A45-DEC84884F978}"/>
                </a:ext>
              </a:extLst>
            </p:cNvPr>
            <p:cNvSpPr/>
            <p:nvPr/>
          </p:nvSpPr>
          <p:spPr>
            <a:xfrm>
              <a:off x="5101370" y="4634361"/>
              <a:ext cx="20445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BIOLOGY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105674A-C3C9-C4F8-69CA-2F9CF0C3A7FA}"/>
              </a:ext>
            </a:extLst>
          </p:cNvPr>
          <p:cNvSpPr/>
          <p:nvPr/>
        </p:nvSpPr>
        <p:spPr>
          <a:xfrm>
            <a:off x="-3009398" y="-975207"/>
            <a:ext cx="315258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</a:t>
            </a:r>
          </a:p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</a:p>
          <a:p>
            <a:pPr lvl="0" algn="ctr"/>
            <a:r>
              <a:rPr lang="en-US" alt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crosses systems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39860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DA2AFBA-5C50-F1D4-19DA-C66D79CE184B}"/>
              </a:ext>
            </a:extLst>
          </p:cNvPr>
          <p:cNvSpPr/>
          <p:nvPr/>
        </p:nvSpPr>
        <p:spPr>
          <a:xfrm>
            <a:off x="-1664373" y="1761104"/>
            <a:ext cx="1476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</p:txBody>
      </p:sp>
      <p:pic>
        <p:nvPicPr>
          <p:cNvPr id="28" name="Picture 2" descr="American Society of Plant Biologists">
            <a:extLst>
              <a:ext uri="{FF2B5EF4-FFF2-40B4-BE49-F238E27FC236}">
                <a16:creationId xmlns:a16="http://schemas.microsoft.com/office/drawing/2014/main" id="{754398AE-B3DB-B367-C7C4-8FC040980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8"/>
          <a:stretch/>
        </p:blipFill>
        <p:spPr bwMode="auto">
          <a:xfrm>
            <a:off x="5398223" y="1483999"/>
            <a:ext cx="2694263" cy="105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ustralian Society for Fish Biology">
            <a:extLst>
              <a:ext uri="{FF2B5EF4-FFF2-40B4-BE49-F238E27FC236}">
                <a16:creationId xmlns:a16="http://schemas.microsoft.com/office/drawing/2014/main" id="{AD21D58B-39DE-E044-AE7C-12B49C59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71" y="-149687"/>
            <a:ext cx="1423923" cy="14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95086F6-EB0D-2580-FA09-0F9E80F00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8" b="14063"/>
          <a:stretch/>
        </p:blipFill>
        <p:spPr bwMode="auto">
          <a:xfrm>
            <a:off x="2918606" y="1644103"/>
            <a:ext cx="2338193" cy="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me - American Ornithological Society">
            <a:extLst>
              <a:ext uri="{FF2B5EF4-FFF2-40B4-BE49-F238E27FC236}">
                <a16:creationId xmlns:a16="http://schemas.microsoft.com/office/drawing/2014/main" id="{082341CC-C8B0-D8B8-2964-3FE11435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06" y="130222"/>
            <a:ext cx="2076477" cy="9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DB08A3D-DDE1-F312-848F-51255A317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1966" y="3054168"/>
            <a:ext cx="2609742" cy="782028"/>
          </a:xfrm>
          <a:prstGeom prst="rect">
            <a:avLst/>
          </a:prstGeom>
        </p:spPr>
      </p:pic>
      <p:pic>
        <p:nvPicPr>
          <p:cNvPr id="52" name="Picture 6" descr="International Mountain Society">
            <a:extLst>
              <a:ext uri="{FF2B5EF4-FFF2-40B4-BE49-F238E27FC236}">
                <a16:creationId xmlns:a16="http://schemas.microsoft.com/office/drawing/2014/main" id="{CFC0BB4A-6080-BEA7-53CD-626EBEB8E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t="34703" r="11319" b="34705"/>
          <a:stretch/>
        </p:blipFill>
        <p:spPr bwMode="auto">
          <a:xfrm>
            <a:off x="5256799" y="2848693"/>
            <a:ext cx="3053777" cy="11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42E8188-1A45-9624-B42C-DA18DCB17671}"/>
              </a:ext>
            </a:extLst>
          </p:cNvPr>
          <p:cNvGrpSpPr/>
          <p:nvPr/>
        </p:nvGrpSpPr>
        <p:grpSpPr>
          <a:xfrm rot="21307332">
            <a:off x="-3476357" y="1268208"/>
            <a:ext cx="3267760" cy="3267760"/>
            <a:chOff x="8761815" y="2008477"/>
            <a:chExt cx="3267760" cy="32677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E6B77A6-AA83-F42C-431B-15AF4BC7AC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3495" y="2143019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0D6182-A8D8-345C-DBBC-436D7CDBB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93619" y="2311475"/>
              <a:ext cx="977669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D03C65-AFD6-3F1C-60D1-6A11D92725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243" y="3287229"/>
              <a:ext cx="982676" cy="977669"/>
            </a:xfrm>
            <a:prstGeom prst="ellipse">
              <a:avLst/>
            </a:prstGeom>
            <a:noFill/>
            <a:ln w="53975">
              <a:solidFill>
                <a:schemeClr val="accent1">
                  <a:shade val="50000"/>
                  <a:alpha val="5071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E756C5F-004F-2751-6B8D-7D46DDB55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95695" y="4079061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7B11D-5F21-5BDD-B965-DEC50E27E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33466" y="4030387"/>
              <a:ext cx="977669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F465DBF-FE2A-3609-5914-788C8119F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1701" y="3150419"/>
              <a:ext cx="982676" cy="977669"/>
            </a:xfrm>
            <a:prstGeom prst="ellipse">
              <a:avLst/>
            </a:prstGeom>
            <a:noFill/>
            <a:ln w="53975">
              <a:solidFill>
                <a:schemeClr val="accent1">
                  <a:shade val="5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AC08B0A-436C-1BFC-CE73-37D1F6D10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348" y="3026812"/>
              <a:ext cx="977669" cy="977669"/>
            </a:xfrm>
            <a:prstGeom prst="ellipse">
              <a:avLst/>
            </a:prstGeom>
            <a:noFill/>
            <a:ln w="53975">
              <a:solidFill>
                <a:schemeClr val="accent1">
                  <a:shade val="50000"/>
                  <a:alpha val="5794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20A8F8B-5C40-A0BF-C2DB-3FBA5F42B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1815" y="2008477"/>
              <a:ext cx="3267760" cy="3267760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5EE04E9-1411-CABA-A5DC-41698574053D}"/>
              </a:ext>
            </a:extLst>
          </p:cNvPr>
          <p:cNvSpPr/>
          <p:nvPr/>
        </p:nvSpPr>
        <p:spPr>
          <a:xfrm>
            <a:off x="-2991214" y="2543897"/>
            <a:ext cx="2044599" cy="707886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BIOLOGY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DBEEA8-815E-BF58-6B95-A25542A08FC8}"/>
              </a:ext>
            </a:extLst>
          </p:cNvPr>
          <p:cNvSpPr/>
          <p:nvPr/>
        </p:nvSpPr>
        <p:spPr>
          <a:xfrm>
            <a:off x="-3530748" y="-725692"/>
            <a:ext cx="345516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 System</a:t>
            </a:r>
          </a:p>
          <a:p>
            <a:pPr lvl="0" algn="ctr"/>
            <a:r>
              <a:rPr lang="en-US" alt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crosses conceptual domain &amp; approaches</a:t>
            </a:r>
          </a:p>
        </p:txBody>
      </p:sp>
      <p:pic>
        <p:nvPicPr>
          <p:cNvPr id="64" name="Picture 8" descr="GrasslandSocSA (@GrasslandSocSA) / Twitter">
            <a:extLst>
              <a:ext uri="{FF2B5EF4-FFF2-40B4-BE49-F238E27FC236}">
                <a16:creationId xmlns:a16="http://schemas.microsoft.com/office/drawing/2014/main" id="{DB8D7449-7278-7961-43EE-110E2D19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66" y="4310287"/>
            <a:ext cx="1320072" cy="13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B454A7A-2F7C-4E01-45C5-26126E62108C}"/>
              </a:ext>
            </a:extLst>
          </p:cNvPr>
          <p:cNvSpPr/>
          <p:nvPr/>
        </p:nvSpPr>
        <p:spPr>
          <a:xfrm>
            <a:off x="3972045" y="4652470"/>
            <a:ext cx="2231701" cy="67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600" dirty="0">
                <a:solidFill>
                  <a:srgbClr val="097335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Grassland Society</a:t>
            </a:r>
            <a:r>
              <a:rPr lang="en-US" altLang="en-US" dirty="0">
                <a:solidFill>
                  <a:srgbClr val="0973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altLang="en-US" dirty="0">
                <a:solidFill>
                  <a:srgbClr val="0973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Southern Africa</a:t>
            </a:r>
            <a:endParaRPr lang="en-US" dirty="0">
              <a:solidFill>
                <a:srgbClr val="097335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38AAA-70C6-61CC-F869-674DFABC63F4}"/>
              </a:ext>
            </a:extLst>
          </p:cNvPr>
          <p:cNvSpPr/>
          <p:nvPr/>
        </p:nvSpPr>
        <p:spPr>
          <a:xfrm>
            <a:off x="928797" y="1243993"/>
            <a:ext cx="1212704" cy="40011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taxonomy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1F8D22-4930-EA02-4601-EBAA35F3537D}"/>
              </a:ext>
            </a:extLst>
          </p:cNvPr>
          <p:cNvSpPr/>
          <p:nvPr/>
        </p:nvSpPr>
        <p:spPr>
          <a:xfrm>
            <a:off x="641422" y="2995128"/>
            <a:ext cx="1273810" cy="707886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geology/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geography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E7894-671D-C05A-8800-877B8BD2C5F5}"/>
              </a:ext>
            </a:extLst>
          </p:cNvPr>
          <p:cNvSpPr/>
          <p:nvPr/>
        </p:nvSpPr>
        <p:spPr>
          <a:xfrm>
            <a:off x="540095" y="4970322"/>
            <a:ext cx="1759521" cy="40011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(bio)geography</a:t>
            </a:r>
          </a:p>
        </p:txBody>
      </p:sp>
    </p:spTree>
    <p:extLst>
      <p:ext uri="{BB962C8B-B14F-4D97-AF65-F5344CB8AC3E}">
        <p14:creationId xmlns:p14="http://schemas.microsoft.com/office/powerpoint/2010/main" val="21611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  <p:bldP spid="67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6C42051-9003-13D3-7150-56D6E9A8FA8B}"/>
              </a:ext>
            </a:extLst>
          </p:cNvPr>
          <p:cNvGrpSpPr/>
          <p:nvPr/>
        </p:nvGrpSpPr>
        <p:grpSpPr>
          <a:xfrm>
            <a:off x="492075" y="432602"/>
            <a:ext cx="3650840" cy="3706796"/>
            <a:chOff x="-498516" y="1498694"/>
            <a:chExt cx="3650840" cy="370679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19A684-2502-B194-CD2F-D573256184EE}"/>
                </a:ext>
              </a:extLst>
            </p:cNvPr>
            <p:cNvSpPr/>
            <p:nvPr/>
          </p:nvSpPr>
          <p:spPr>
            <a:xfrm>
              <a:off x="511418" y="3983857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Evolutionary 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7C8AF8-ECE0-79FB-CD4B-D9735CBF4219}"/>
                </a:ext>
              </a:extLst>
            </p:cNvPr>
            <p:cNvSpPr/>
            <p:nvPr/>
          </p:nvSpPr>
          <p:spPr>
            <a:xfrm>
              <a:off x="-195691" y="3001483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Conservation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A8C167-ADB5-7D21-CB7C-BC7A81CCC859}"/>
                </a:ext>
              </a:extLst>
            </p:cNvPr>
            <p:cNvSpPr/>
            <p:nvPr/>
          </p:nvSpPr>
          <p:spPr>
            <a:xfrm>
              <a:off x="-498516" y="2050433"/>
              <a:ext cx="3650840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Conceptual Domain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Methodology &amp; System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5B6CE4-97DF-8AB8-7983-B7A689B89186}"/>
                </a:ext>
              </a:extLst>
            </p:cNvPr>
            <p:cNvSpPr/>
            <p:nvPr/>
          </p:nvSpPr>
          <p:spPr>
            <a:xfrm>
              <a:off x="1287382" y="2994062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Integrative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D24605-597D-8363-55AA-F0F71324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472599" y="1498694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739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AB9AE5-B637-354F-26A7-C456648D0863}"/>
              </a:ext>
            </a:extLst>
          </p:cNvPr>
          <p:cNvGrpSpPr/>
          <p:nvPr/>
        </p:nvGrpSpPr>
        <p:grpSpPr>
          <a:xfrm>
            <a:off x="97393" y="432602"/>
            <a:ext cx="4377214" cy="3706796"/>
            <a:chOff x="3052260" y="1498694"/>
            <a:chExt cx="4377214" cy="370679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61430B-8AF0-A77B-6881-8F1DA4AE9F64}"/>
                </a:ext>
              </a:extLst>
            </p:cNvPr>
            <p:cNvSpPr/>
            <p:nvPr/>
          </p:nvSpPr>
          <p:spPr>
            <a:xfrm>
              <a:off x="3052260" y="2067650"/>
              <a:ext cx="4377214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Study System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Methodology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AF9D68-0393-A81C-5BB3-0736316DFBBD}"/>
                </a:ext>
              </a:extLst>
            </p:cNvPr>
            <p:cNvSpPr/>
            <p:nvPr/>
          </p:nvSpPr>
          <p:spPr>
            <a:xfrm>
              <a:off x="5785379" y="2831775"/>
              <a:ext cx="1005916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plant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6F27E00-120C-754B-370B-2CA263CAA50E}"/>
                </a:ext>
              </a:extLst>
            </p:cNvPr>
            <p:cNvSpPr/>
            <p:nvPr/>
          </p:nvSpPr>
          <p:spPr>
            <a:xfrm>
              <a:off x="3463046" y="2837657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insect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1B726C9-B09D-E501-C814-BFCFCC1D1600}"/>
                </a:ext>
              </a:extLst>
            </p:cNvPr>
            <p:cNvSpPr/>
            <p:nvPr/>
          </p:nvSpPr>
          <p:spPr>
            <a:xfrm>
              <a:off x="4624212" y="2831776"/>
              <a:ext cx="1005917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avian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E1E2FA5-D0E2-AED9-680B-BF244659DEB6}"/>
                </a:ext>
              </a:extLst>
            </p:cNvPr>
            <p:cNvSpPr/>
            <p:nvPr/>
          </p:nvSpPr>
          <p:spPr>
            <a:xfrm>
              <a:off x="4015225" y="3772739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DD6A83-ADF2-8744-F7F3-4380FB8937F4}"/>
                </a:ext>
              </a:extLst>
            </p:cNvPr>
            <p:cNvSpPr/>
            <p:nvPr/>
          </p:nvSpPr>
          <p:spPr>
            <a:xfrm>
              <a:off x="5257019" y="3772739"/>
              <a:ext cx="130163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grassland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5967D0-E071-D929-3B36-2E7DD739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85" y="1498694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643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D31F25-E69C-91C6-0428-7546F6E52139}"/>
              </a:ext>
            </a:extLst>
          </p:cNvPr>
          <p:cNvGrpSpPr/>
          <p:nvPr/>
        </p:nvGrpSpPr>
        <p:grpSpPr>
          <a:xfrm>
            <a:off x="214260" y="432602"/>
            <a:ext cx="4143480" cy="3706796"/>
            <a:chOff x="3085976" y="1575602"/>
            <a:chExt cx="4143480" cy="370679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B6CCF2-C1DF-C6C8-CAC9-5035F654B6E2}"/>
                </a:ext>
              </a:extLst>
            </p:cNvPr>
            <p:cNvSpPr/>
            <p:nvPr/>
          </p:nvSpPr>
          <p:spPr>
            <a:xfrm>
              <a:off x="3085976" y="2139512"/>
              <a:ext cx="4143480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Methodology</a:t>
              </a:r>
            </a:p>
            <a:p>
              <a:pPr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System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1D4C1D-92F7-45BB-EAE6-BBC7539BD2C0}"/>
                </a:ext>
              </a:extLst>
            </p:cNvPr>
            <p:cNvSpPr/>
            <p:nvPr/>
          </p:nvSpPr>
          <p:spPr>
            <a:xfrm>
              <a:off x="5106433" y="2907102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Comparative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A7FC27-052B-3F64-7F1C-545A5EB936CD}"/>
                </a:ext>
              </a:extLst>
            </p:cNvPr>
            <p:cNvSpPr/>
            <p:nvPr/>
          </p:nvSpPr>
          <p:spPr>
            <a:xfrm>
              <a:off x="5125151" y="3599479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Mathematical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9B5F816-8ACA-0B9D-9224-A826C9C5C629}"/>
                </a:ext>
              </a:extLst>
            </p:cNvPr>
            <p:cNvSpPr/>
            <p:nvPr/>
          </p:nvSpPr>
          <p:spPr>
            <a:xfrm>
              <a:off x="3506766" y="3599479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Molecular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E50FD2-4F49-3020-B390-934DC4935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1854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7A923F-6111-D780-8580-08EF07BD7C35}"/>
                </a:ext>
              </a:extLst>
            </p:cNvPr>
            <p:cNvSpPr/>
            <p:nvPr/>
          </p:nvSpPr>
          <p:spPr>
            <a:xfrm>
              <a:off x="3472192" y="2907102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Systematic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97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113749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713923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Fungal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Insect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Avian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828800" y="-1029192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Taxonomic Group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14873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E991CC7-D5D5-F94C-5568-0EAF676252BA}"/>
              </a:ext>
            </a:extLst>
          </p:cNvPr>
          <p:cNvGrpSpPr>
            <a:grpSpLocks noChangeAspect="1"/>
          </p:cNvGrpSpPr>
          <p:nvPr/>
        </p:nvGrpSpPr>
        <p:grpSpPr>
          <a:xfrm>
            <a:off x="-1828798" y="-974554"/>
            <a:ext cx="8229601" cy="6488384"/>
            <a:chOff x="65330" y="888600"/>
            <a:chExt cx="4442449" cy="35025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BDDF59-3363-EE35-041F-F4DD85DE92E3}"/>
                </a:ext>
              </a:extLst>
            </p:cNvPr>
            <p:cNvSpPr/>
            <p:nvPr/>
          </p:nvSpPr>
          <p:spPr>
            <a:xfrm>
              <a:off x="65330" y="888600"/>
              <a:ext cx="4442449" cy="43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Approach &amp; Tools</a:t>
              </a:r>
            </a:p>
            <a:p>
              <a:pPr algn="ctr"/>
              <a:r>
                <a:rPr lang="en-US" altLang="en-US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Taxonomic Groups &amp; Conceptual Domains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21341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80879" y="1585118"/>
            <a:ext cx="1283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 Vitro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Mathematical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Experimental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Comparative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670A0-6415-1BB5-146B-BF5B0FB34BCA}"/>
              </a:ext>
            </a:extLst>
          </p:cNvPr>
          <p:cNvSpPr/>
          <p:nvPr/>
        </p:nvSpPr>
        <p:spPr>
          <a:xfrm>
            <a:off x="-129427" y="2345700"/>
            <a:ext cx="1515297" cy="101566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576138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Systematic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Behavioral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Evolutionary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Conservation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6EC6B-FE56-6AF9-7A14-41FF2F0624B7}"/>
              </a:ext>
            </a:extLst>
          </p:cNvPr>
          <p:cNvSpPr/>
          <p:nvPr/>
        </p:nvSpPr>
        <p:spPr>
          <a:xfrm>
            <a:off x="-1828800" y="-1004385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Domain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Taxonomic Groups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53204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113749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713923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Fungal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Insect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Avian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828800" y="-1029192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Taxonomic Group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414027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276</TotalTime>
  <Words>432</Words>
  <Application>Microsoft Macintosh PowerPoint</Application>
  <PresentationFormat>Custom</PresentationFormat>
  <Paragraphs>214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Brush Script MT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Bruna, Emilio M.</cp:lastModifiedBy>
  <cp:revision>8</cp:revision>
  <dcterms:created xsi:type="dcterms:W3CDTF">2022-07-20T21:09:28Z</dcterms:created>
  <dcterms:modified xsi:type="dcterms:W3CDTF">2023-01-20T23:33:25Z</dcterms:modified>
</cp:coreProperties>
</file>