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3"/>
  </p:notesMasterIdLst>
  <p:sldIdLst>
    <p:sldId id="258" r:id="rId2"/>
    <p:sldId id="261" r:id="rId3"/>
    <p:sldId id="267" r:id="rId4"/>
    <p:sldId id="266" r:id="rId5"/>
    <p:sldId id="263" r:id="rId6"/>
    <p:sldId id="262" r:id="rId7"/>
    <p:sldId id="692" r:id="rId8"/>
    <p:sldId id="691" r:id="rId9"/>
    <p:sldId id="695" r:id="rId10"/>
    <p:sldId id="696" r:id="rId11"/>
    <p:sldId id="694" r:id="rId12"/>
    <p:sldId id="688" r:id="rId13"/>
    <p:sldId id="687" r:id="rId14"/>
    <p:sldId id="689" r:id="rId15"/>
    <p:sldId id="690" r:id="rId16"/>
    <p:sldId id="697" r:id="rId17"/>
    <p:sldId id="698" r:id="rId18"/>
    <p:sldId id="699" r:id="rId19"/>
    <p:sldId id="680" r:id="rId20"/>
    <p:sldId id="681" r:id="rId21"/>
    <p:sldId id="683" r:id="rId22"/>
    <p:sldId id="684" r:id="rId23"/>
    <p:sldId id="685" r:id="rId24"/>
    <p:sldId id="686" r:id="rId25"/>
    <p:sldId id="679" r:id="rId26"/>
    <p:sldId id="674" r:id="rId27"/>
    <p:sldId id="675" r:id="rId28"/>
    <p:sldId id="665" r:id="rId29"/>
    <p:sldId id="678" r:id="rId30"/>
    <p:sldId id="676" r:id="rId31"/>
    <p:sldId id="664" r:id="rId32"/>
    <p:sldId id="667" r:id="rId33"/>
    <p:sldId id="668" r:id="rId34"/>
    <p:sldId id="669" r:id="rId35"/>
    <p:sldId id="700" r:id="rId36"/>
    <p:sldId id="705" r:id="rId37"/>
    <p:sldId id="707" r:id="rId38"/>
    <p:sldId id="715" r:id="rId39"/>
    <p:sldId id="717" r:id="rId40"/>
    <p:sldId id="711" r:id="rId41"/>
    <p:sldId id="710" r:id="rId42"/>
    <p:sldId id="712" r:id="rId43"/>
    <p:sldId id="713" r:id="rId44"/>
    <p:sldId id="708" r:id="rId45"/>
    <p:sldId id="714" r:id="rId46"/>
    <p:sldId id="709" r:id="rId47"/>
    <p:sldId id="716" r:id="rId48"/>
    <p:sldId id="701" r:id="rId49"/>
    <p:sldId id="702" r:id="rId50"/>
    <p:sldId id="703" r:id="rId51"/>
    <p:sldId id="704" r:id="rId5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00"/>
    <p:restoredTop sz="96327"/>
  </p:normalViewPr>
  <p:slideViewPr>
    <p:cSldViewPr snapToGrid="0">
      <p:cViewPr varScale="1">
        <p:scale>
          <a:sx n="332" d="100"/>
          <a:sy n="332" d="100"/>
        </p:scale>
        <p:origin x="1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F0E66-293F-CC46-9AB8-8B56DBACB9A9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D14A6-3656-6C48-8062-CDA2C64D4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4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1pPr>
    <a:lvl2pPr marL="294940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2pPr>
    <a:lvl3pPr marL="589879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3pPr>
    <a:lvl4pPr marL="884819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4pPr>
    <a:lvl5pPr marL="1179759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5pPr>
    <a:lvl6pPr marL="1474699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6pPr>
    <a:lvl7pPr marL="1769638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7pPr>
    <a:lvl8pPr marL="2064578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8pPr>
    <a:lvl9pPr marL="2359518" algn="l" defTabSz="589879" rtl="0" eaLnBrk="1" latinLnBrk="0" hangingPunct="1">
      <a:defRPr sz="7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ISOMED • International Society for Mediterranean Ecology (</a:t>
            </a:r>
            <a:r>
              <a:rPr lang="en-US" dirty="0" err="1"/>
              <a:t>defnnct</a:t>
            </a:r>
            <a:r>
              <a:rPr lang="en-US" dirty="0"/>
              <a:t>)</a:t>
            </a:r>
          </a:p>
          <a:p>
            <a:r>
              <a:rPr lang="en-US" dirty="0"/>
              <a:t>Polar Science</a:t>
            </a:r>
          </a:p>
          <a:p>
            <a:r>
              <a:rPr lang="en-US" dirty="0"/>
              <a:t>[Polar Biology](https://</a:t>
            </a:r>
            <a:r>
              <a:rPr lang="en-US" dirty="0" err="1"/>
              <a:t>www.springer.com</a:t>
            </a:r>
            <a:r>
              <a:rPr lang="en-US" dirty="0"/>
              <a:t>/journal/300)</a:t>
            </a:r>
          </a:p>
          <a:p>
            <a:r>
              <a:rPr lang="en-US" dirty="0"/>
              <a:t>[Arctic Science](https://</a:t>
            </a:r>
            <a:r>
              <a:rPr lang="en-US" dirty="0" err="1"/>
              <a:t>cdnsciencepub.com</a:t>
            </a:r>
            <a:r>
              <a:rPr lang="en-US" dirty="0"/>
              <a:t>/journal/as)</a:t>
            </a:r>
          </a:p>
          <a:p>
            <a:r>
              <a:rPr lang="en-US" dirty="0"/>
              <a:t>[Boreal Environment Research](https://</a:t>
            </a:r>
            <a:r>
              <a:rPr lang="en-US" dirty="0" err="1"/>
              <a:t>borenv.com</a:t>
            </a:r>
            <a:r>
              <a:rPr lang="en-US" dirty="0"/>
              <a:t>/)</a:t>
            </a:r>
          </a:p>
          <a:p>
            <a:r>
              <a:rPr lang="en-US" dirty="0"/>
              <a:t>Austral Ecology</a:t>
            </a:r>
          </a:p>
          <a:p>
            <a:r>
              <a:rPr lang="en-US" dirty="0"/>
              <a:t>Austral Entomology</a:t>
            </a:r>
          </a:p>
          <a:p>
            <a:r>
              <a:rPr lang="en-US" dirty="0"/>
              <a:t>MEDITERRANEAN BOTANY</a:t>
            </a:r>
          </a:p>
          <a:p>
            <a:r>
              <a:rPr lang="en-US" dirty="0"/>
              <a:t>BOREAL ENVIRONMENT RESEARCH</a:t>
            </a:r>
          </a:p>
          <a:p>
            <a:r>
              <a:rPr lang="en-US" dirty="0"/>
              <a:t>[Antarctic Science](https://</a:t>
            </a:r>
            <a:r>
              <a:rPr lang="en-US" dirty="0" err="1"/>
              <a:t>www.cambridge.org</a:t>
            </a:r>
            <a:r>
              <a:rPr lang="en-US" dirty="0"/>
              <a:t>/core/journals/</a:t>
            </a:r>
            <a:r>
              <a:rPr lang="en-US" dirty="0" err="1"/>
              <a:t>antarctic</a:t>
            </a:r>
            <a:r>
              <a:rPr lang="en-US" dirty="0"/>
              <a:t>-science)</a:t>
            </a:r>
          </a:p>
          <a:p>
            <a:r>
              <a:rPr lang="en-US" dirty="0"/>
              <a:t>1959-1982 - Pacific Insects </a:t>
            </a:r>
          </a:p>
          <a:p>
            <a:r>
              <a:rPr lang="en-US" dirty="0"/>
              <a:t>[Pacific Science](https://</a:t>
            </a:r>
            <a:r>
              <a:rPr lang="en-US" dirty="0" err="1"/>
              <a:t>uhpress.hawaii.edu</a:t>
            </a:r>
            <a:r>
              <a:rPr lang="en-US" dirty="0"/>
              <a:t>/title/</a:t>
            </a:r>
            <a:r>
              <a:rPr lang="en-US" dirty="0" err="1"/>
              <a:t>ps</a:t>
            </a:r>
            <a:r>
              <a:rPr lang="en-US" dirty="0"/>
              <a:t>/) of the Pacific Science Association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9B4803-F063-0B45-A1A4-460E866101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3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9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5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6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4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1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3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4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9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693A4-30EC-A649-99A7-32ECA4279528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6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693A4-30EC-A649-99A7-32ECA4279528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0B08F-55C3-EB40-A7B3-02061742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0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9.jpeg"/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12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7.png"/><Relationship Id="rId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11.jpeg"/><Relationship Id="rId9" Type="http://schemas.openxmlformats.org/officeDocument/2006/relationships/image" Target="../media/image5.jpeg"/><Relationship Id="rId1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0.gif"/><Relationship Id="rId4" Type="http://schemas.openxmlformats.org/officeDocument/2006/relationships/image" Target="../media/image19.png"/><Relationship Id="rId9" Type="http://schemas.openxmlformats.org/officeDocument/2006/relationships/image" Target="../media/image22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8.png"/><Relationship Id="rId4" Type="http://schemas.microsoft.com/office/2007/relationships/hdphoto" Target="../media/hdphoto2.wdp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0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5F5B408-6CBF-2179-2960-3799743C5440}"/>
              </a:ext>
            </a:extLst>
          </p:cNvPr>
          <p:cNvGrpSpPr/>
          <p:nvPr/>
        </p:nvGrpSpPr>
        <p:grpSpPr>
          <a:xfrm>
            <a:off x="115941" y="1065885"/>
            <a:ext cx="2040160" cy="1336417"/>
            <a:chOff x="-1619022" y="1520419"/>
            <a:chExt cx="4690384" cy="333218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F1905B-60CD-7FB2-B565-9637D970A776}"/>
                </a:ext>
              </a:extLst>
            </p:cNvPr>
            <p:cNvSpPr/>
            <p:nvPr/>
          </p:nvSpPr>
          <p:spPr>
            <a:xfrm>
              <a:off x="-779286" y="3471280"/>
              <a:ext cx="1866484" cy="1381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Evolutionary </a:t>
              </a:r>
            </a:p>
            <a:p>
              <a:pPr algn="ctr">
                <a:defRPr/>
              </a:pPr>
              <a:r>
                <a:rPr lang="en-US" sz="1000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Biology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347BB23-A398-A583-D4E2-E99F1AB31496}"/>
                </a:ext>
              </a:extLst>
            </p:cNvPr>
            <p:cNvSpPr/>
            <p:nvPr/>
          </p:nvSpPr>
          <p:spPr>
            <a:xfrm>
              <a:off x="-946058" y="2506719"/>
              <a:ext cx="1866484" cy="1381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Conservation</a:t>
              </a:r>
            </a:p>
            <a:p>
              <a:pPr algn="ctr">
                <a:defRPr/>
              </a:pPr>
              <a:r>
                <a:rPr lang="en-US" sz="1000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Biology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921DB65-5DE0-F637-AF30-325C37889058}"/>
                </a:ext>
              </a:extLst>
            </p:cNvPr>
            <p:cNvSpPr/>
            <p:nvPr/>
          </p:nvSpPr>
          <p:spPr>
            <a:xfrm>
              <a:off x="-1619022" y="1520419"/>
              <a:ext cx="4690384" cy="9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en-US" sz="1250" b="1" kern="0" dirty="0">
                  <a:solidFill>
                    <a:srgbClr val="002060"/>
                  </a:solidFill>
                  <a:latin typeface="Calibri" panose="020F0502020204030204"/>
                  <a:ea typeface="Verdana" panose="020B0604030504040204" pitchFamily="34" charset="0"/>
                  <a:cs typeface="Verdana" panose="020B0604030504040204" pitchFamily="34" charset="0"/>
                </a:rPr>
                <a:t>Conceptual Domain</a:t>
              </a:r>
            </a:p>
            <a:p>
              <a:pPr algn="ctr">
                <a:defRPr/>
              </a:pPr>
              <a:r>
                <a:rPr lang="en-US" altLang="en-US" sz="600" i="1" kern="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Methodological &amp; Systemic Domain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D8F76A6-335A-B875-6BDE-89CEF8ECE415}"/>
                </a:ext>
              </a:extLst>
            </p:cNvPr>
            <p:cNvSpPr/>
            <p:nvPr/>
          </p:nvSpPr>
          <p:spPr>
            <a:xfrm>
              <a:off x="928301" y="2506719"/>
              <a:ext cx="1669138" cy="1381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Integrative</a:t>
              </a:r>
            </a:p>
            <a:p>
              <a:pPr algn="ctr">
                <a:defRPr/>
              </a:pPr>
              <a:r>
                <a:rPr lang="en-US" sz="1000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Biology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595E18E-6744-5FE1-A198-EE95DE490429}"/>
              </a:ext>
            </a:extLst>
          </p:cNvPr>
          <p:cNvGrpSpPr/>
          <p:nvPr/>
        </p:nvGrpSpPr>
        <p:grpSpPr>
          <a:xfrm>
            <a:off x="2445333" y="1064977"/>
            <a:ext cx="2064779" cy="1350319"/>
            <a:chOff x="2984991" y="1549191"/>
            <a:chExt cx="4746983" cy="336684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CED89CB-9F44-0A9D-5B38-4C05EA8C025C}"/>
                </a:ext>
              </a:extLst>
            </p:cNvPr>
            <p:cNvSpPr/>
            <p:nvPr/>
          </p:nvSpPr>
          <p:spPr>
            <a:xfrm>
              <a:off x="2984991" y="1549191"/>
              <a:ext cx="4746983" cy="1170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en-US" sz="1250" b="1" kern="0" dirty="0">
                  <a:solidFill>
                    <a:srgbClr val="002060"/>
                  </a:solidFill>
                  <a:latin typeface="Calibri" panose="020F0502020204030204"/>
                  <a:ea typeface="Verdana" panose="020B0604030504040204" pitchFamily="34" charset="0"/>
                  <a:cs typeface="Verdana" panose="020B0604030504040204" pitchFamily="34" charset="0"/>
                </a:rPr>
                <a:t>Systemic Domain</a:t>
              </a:r>
            </a:p>
            <a:p>
              <a:pPr algn="ctr">
                <a:defRPr/>
              </a:pPr>
              <a:r>
                <a:rPr lang="en-US" altLang="en-US" sz="600" i="1" kern="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Conceptual &amp; Methodological Domains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232BD7-9FC1-B646-1330-392D51CF771B}"/>
                </a:ext>
              </a:extLst>
            </p:cNvPr>
            <p:cNvSpPr/>
            <p:nvPr/>
          </p:nvSpPr>
          <p:spPr>
            <a:xfrm>
              <a:off x="5904119" y="2485440"/>
              <a:ext cx="1175911" cy="1381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plant</a:t>
              </a:r>
            </a:p>
            <a:p>
              <a:pPr algn="ctr">
                <a:defRPr/>
              </a:pPr>
              <a:r>
                <a:rPr lang="en-US" sz="1000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biology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5B1FC9E-17B6-7585-63F0-4F95BE0C178F}"/>
                </a:ext>
              </a:extLst>
            </p:cNvPr>
            <p:cNvSpPr/>
            <p:nvPr/>
          </p:nvSpPr>
          <p:spPr>
            <a:xfrm>
              <a:off x="3581784" y="2491324"/>
              <a:ext cx="1175911" cy="1381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insect</a:t>
              </a:r>
            </a:p>
            <a:p>
              <a:pPr algn="ctr">
                <a:defRPr/>
              </a:pPr>
              <a:r>
                <a:rPr lang="en-US" sz="1000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biology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5A6714D-C6E6-2454-0483-28B98D640DE0}"/>
                </a:ext>
              </a:extLst>
            </p:cNvPr>
            <p:cNvSpPr/>
            <p:nvPr/>
          </p:nvSpPr>
          <p:spPr>
            <a:xfrm>
              <a:off x="4742949" y="2485442"/>
              <a:ext cx="1175913" cy="1381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avian</a:t>
              </a:r>
            </a:p>
            <a:p>
              <a:pPr algn="ctr">
                <a:defRPr/>
              </a:pPr>
              <a:r>
                <a:rPr lang="en-US" sz="1000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biology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EEC268D-655C-51E0-AFA8-808BEA7AE5B6}"/>
                </a:ext>
              </a:extLst>
            </p:cNvPr>
            <p:cNvSpPr/>
            <p:nvPr/>
          </p:nvSpPr>
          <p:spPr>
            <a:xfrm>
              <a:off x="3962857" y="3534715"/>
              <a:ext cx="1155399" cy="1381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island</a:t>
              </a:r>
            </a:p>
            <a:p>
              <a:pPr algn="ctr">
                <a:defRPr/>
              </a:pPr>
              <a:r>
                <a:rPr lang="en-US" sz="1000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biology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D7940A5-C7F8-8B79-2A6C-FFE9766AA398}"/>
                </a:ext>
              </a:extLst>
            </p:cNvPr>
            <p:cNvSpPr/>
            <p:nvPr/>
          </p:nvSpPr>
          <p:spPr>
            <a:xfrm>
              <a:off x="5171331" y="3534715"/>
              <a:ext cx="1495064" cy="1381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grassland</a:t>
              </a:r>
            </a:p>
            <a:p>
              <a:pPr algn="ctr">
                <a:defRPr/>
              </a:pPr>
              <a:r>
                <a:rPr lang="en-US" sz="1000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biology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A960FB6-6EB5-7051-EEB9-1AD57EA2A1C7}"/>
              </a:ext>
            </a:extLst>
          </p:cNvPr>
          <p:cNvGrpSpPr/>
          <p:nvPr/>
        </p:nvGrpSpPr>
        <p:grpSpPr>
          <a:xfrm>
            <a:off x="1293057" y="2621454"/>
            <a:ext cx="2057842" cy="1142154"/>
            <a:chOff x="2662356" y="2073592"/>
            <a:chExt cx="4731035" cy="284781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E47FD2C-302D-99F2-AA06-44A6989D2FAA}"/>
                </a:ext>
              </a:extLst>
            </p:cNvPr>
            <p:cNvSpPr/>
            <p:nvPr/>
          </p:nvSpPr>
          <p:spPr>
            <a:xfrm>
              <a:off x="2662356" y="2073592"/>
              <a:ext cx="4731035" cy="9400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en-US" sz="1250" b="1" kern="0" dirty="0">
                  <a:solidFill>
                    <a:srgbClr val="002060"/>
                  </a:solidFill>
                  <a:latin typeface="Calibri" panose="020F0502020204030204"/>
                  <a:ea typeface="Verdana" panose="020B0604030504040204" pitchFamily="34" charset="0"/>
                  <a:cs typeface="Verdana" panose="020B0604030504040204" pitchFamily="34" charset="0"/>
                </a:rPr>
                <a:t>Methodological Domain</a:t>
              </a:r>
            </a:p>
            <a:p>
              <a:pPr algn="ctr">
                <a:defRPr/>
              </a:pPr>
              <a:r>
                <a:rPr lang="en-US" altLang="en-US" sz="600" i="1" kern="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Conceptual &amp; Systemic Domains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6C28303-41BF-9C42-F087-833F671CCF2C}"/>
                </a:ext>
              </a:extLst>
            </p:cNvPr>
            <p:cNvSpPr/>
            <p:nvPr/>
          </p:nvSpPr>
          <p:spPr>
            <a:xfrm>
              <a:off x="5106434" y="2991547"/>
              <a:ext cx="1814427" cy="1381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Comparative</a:t>
              </a:r>
            </a:p>
            <a:p>
              <a:pPr algn="ctr">
                <a:defRPr/>
              </a:pPr>
              <a:r>
                <a:rPr lang="en-US" sz="1000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Biology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D892841-A091-77A3-0E36-BAB0A8BC6155}"/>
                </a:ext>
              </a:extLst>
            </p:cNvPr>
            <p:cNvSpPr/>
            <p:nvPr/>
          </p:nvSpPr>
          <p:spPr>
            <a:xfrm>
              <a:off x="3277771" y="2992447"/>
              <a:ext cx="2031586" cy="1381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Mathematical</a:t>
              </a:r>
            </a:p>
            <a:p>
              <a:pPr algn="ctr">
                <a:defRPr/>
              </a:pPr>
              <a:r>
                <a:rPr lang="en-US" sz="1000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Biology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5318B72-85EE-37BE-0F6C-E55839DAA385}"/>
                </a:ext>
              </a:extLst>
            </p:cNvPr>
            <p:cNvSpPr/>
            <p:nvPr/>
          </p:nvSpPr>
          <p:spPr>
            <a:xfrm>
              <a:off x="3527236" y="3923784"/>
              <a:ext cx="1782896" cy="9976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Molecular</a:t>
              </a:r>
            </a:p>
            <a:p>
              <a:pPr algn="ctr">
                <a:defRPr/>
              </a:pPr>
              <a:r>
                <a:rPr lang="en-US" sz="1000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Biology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E08BBE8-9AB3-D4D7-DE35-D44213E987CF}"/>
                </a:ext>
              </a:extLst>
            </p:cNvPr>
            <p:cNvSpPr/>
            <p:nvPr/>
          </p:nvSpPr>
          <p:spPr>
            <a:xfrm>
              <a:off x="5027874" y="3923784"/>
              <a:ext cx="1892987" cy="9976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Systematic</a:t>
              </a:r>
            </a:p>
            <a:p>
              <a:pPr algn="ctr">
                <a:defRPr/>
              </a:pPr>
              <a:r>
                <a:rPr lang="en-US" sz="1000" kern="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Biology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78C65C9B-A268-E37F-B255-1217D3BEA496}"/>
              </a:ext>
            </a:extLst>
          </p:cNvPr>
          <p:cNvSpPr/>
          <p:nvPr/>
        </p:nvSpPr>
        <p:spPr>
          <a:xfrm>
            <a:off x="115941" y="1049480"/>
            <a:ext cx="2057842" cy="1219207"/>
          </a:xfrm>
          <a:prstGeom prst="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2BEACED-B4A1-8E52-746B-727CD597DD5C}"/>
              </a:ext>
            </a:extLst>
          </p:cNvPr>
          <p:cNvSpPr/>
          <p:nvPr/>
        </p:nvSpPr>
        <p:spPr>
          <a:xfrm>
            <a:off x="2445333" y="1048571"/>
            <a:ext cx="2057842" cy="1219207"/>
          </a:xfrm>
          <a:prstGeom prst="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FE2D64-9B6A-0071-5759-C0F9926C330A}"/>
              </a:ext>
            </a:extLst>
          </p:cNvPr>
          <p:cNvSpPr/>
          <p:nvPr/>
        </p:nvSpPr>
        <p:spPr>
          <a:xfrm>
            <a:off x="1293057" y="2574759"/>
            <a:ext cx="2057842" cy="1219207"/>
          </a:xfrm>
          <a:prstGeom prst="rect">
            <a:avLst/>
          </a:prstGeom>
          <a:noFill/>
          <a:ln w="508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925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6A862-2E20-0AA4-0425-5EF86BF68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3D24753-1981-50D0-502F-AFCD6F9284CC}"/>
              </a:ext>
            </a:extLst>
          </p:cNvPr>
          <p:cNvGrpSpPr/>
          <p:nvPr/>
        </p:nvGrpSpPr>
        <p:grpSpPr>
          <a:xfrm>
            <a:off x="385271" y="432602"/>
            <a:ext cx="3828317" cy="3706796"/>
            <a:chOff x="355316" y="1575602"/>
            <a:chExt cx="3828317" cy="370679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3B0A7C-F6E6-182D-1525-C427167D2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627" y="1575602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6F77878-FC6E-6659-CBCC-DD689CFDAE44}"/>
                </a:ext>
              </a:extLst>
            </p:cNvPr>
            <p:cNvSpPr/>
            <p:nvPr/>
          </p:nvSpPr>
          <p:spPr>
            <a:xfrm>
              <a:off x="2347466" y="3798330"/>
              <a:ext cx="169113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Tropical </a:t>
              </a:r>
            </a:p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Biology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4CB853A-26C4-9128-7F8C-8F09E06B2D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3647" y="3452782"/>
              <a:ext cx="1238772" cy="1275873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300C8EE-FC93-36AF-2658-23DAFA1AEA8E}"/>
                </a:ext>
              </a:extLst>
            </p:cNvPr>
            <p:cNvSpPr/>
            <p:nvPr/>
          </p:nvSpPr>
          <p:spPr>
            <a:xfrm>
              <a:off x="355316" y="2081779"/>
              <a:ext cx="357214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002060"/>
                  </a:solidFill>
                </a:rPr>
                <a:t>Biological Sciences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684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78A7F-9C88-91A7-9342-1573999AB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CDE5FF7-E69F-9B01-28DF-EC483ED106EB}"/>
              </a:ext>
            </a:extLst>
          </p:cNvPr>
          <p:cNvGrpSpPr/>
          <p:nvPr/>
        </p:nvGrpSpPr>
        <p:grpSpPr>
          <a:xfrm>
            <a:off x="358412" y="432602"/>
            <a:ext cx="3855176" cy="3706796"/>
            <a:chOff x="328457" y="1575602"/>
            <a:chExt cx="3855176" cy="370679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B9EAF53-4DBB-1260-558E-2AD24227E2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627" y="1575602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5052BD-06BC-1A1F-3EA7-D01A4CC59A9D}"/>
                </a:ext>
              </a:extLst>
            </p:cNvPr>
            <p:cNvSpPr/>
            <p:nvPr/>
          </p:nvSpPr>
          <p:spPr>
            <a:xfrm>
              <a:off x="2347467" y="3736775"/>
              <a:ext cx="169113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Tropical </a:t>
              </a:r>
            </a:p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Biology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C6D1A50-AFDE-02B1-DF3E-C6A5CAC96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3647" y="3452782"/>
              <a:ext cx="1238772" cy="1275873"/>
            </a:xfrm>
            <a:prstGeom prst="ellipse">
              <a:avLst/>
            </a:prstGeom>
            <a:noFill/>
            <a:ln w="539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A3E04DF-D967-E876-69C3-BCC5189A2845}"/>
                </a:ext>
              </a:extLst>
            </p:cNvPr>
            <p:cNvSpPr/>
            <p:nvPr/>
          </p:nvSpPr>
          <p:spPr>
            <a:xfrm>
              <a:off x="328457" y="2271339"/>
              <a:ext cx="357214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002060"/>
                  </a:solidFill>
                </a:rPr>
                <a:t>Biology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7259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BB728B4-FB13-1530-C168-A09DC4B94B15}"/>
              </a:ext>
            </a:extLst>
          </p:cNvPr>
          <p:cNvGrpSpPr/>
          <p:nvPr/>
        </p:nvGrpSpPr>
        <p:grpSpPr>
          <a:xfrm>
            <a:off x="358412" y="432602"/>
            <a:ext cx="3855176" cy="3706796"/>
            <a:chOff x="328457" y="1575602"/>
            <a:chExt cx="3855176" cy="370679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062320E-8ED5-D4A9-7670-F6435915A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627" y="1575602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D0F1609-119E-46CD-DACF-EC7FC0916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3647" y="3452782"/>
              <a:ext cx="1238772" cy="1275873"/>
            </a:xfrm>
            <a:prstGeom prst="ellipse">
              <a:avLst/>
            </a:prstGeom>
            <a:noFill/>
            <a:ln w="53975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90112D-F94D-498E-0403-CDC4540CF032}"/>
                </a:ext>
              </a:extLst>
            </p:cNvPr>
            <p:cNvSpPr/>
            <p:nvPr/>
          </p:nvSpPr>
          <p:spPr>
            <a:xfrm>
              <a:off x="328457" y="2271339"/>
              <a:ext cx="357214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002060"/>
                  </a:solidFill>
                </a:rPr>
                <a:t>Ecosystems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CE12657-D763-F510-EDE6-16A33A7117D9}"/>
              </a:ext>
            </a:extLst>
          </p:cNvPr>
          <p:cNvSpPr txBox="1"/>
          <p:nvPr/>
        </p:nvSpPr>
        <p:spPr>
          <a:xfrm>
            <a:off x="1001485" y="1666408"/>
            <a:ext cx="228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Temperate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Zone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5956E-435A-5E43-88F5-5580EB324153}"/>
              </a:ext>
            </a:extLst>
          </p:cNvPr>
          <p:cNvSpPr txBox="1"/>
          <p:nvPr/>
        </p:nvSpPr>
        <p:spPr>
          <a:xfrm>
            <a:off x="2729312" y="3017002"/>
            <a:ext cx="9873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(The Tropics)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DEA0E-367C-3395-CDDC-802C8721FEA0}"/>
              </a:ext>
            </a:extLst>
          </p:cNvPr>
          <p:cNvSpPr/>
          <p:nvPr/>
        </p:nvSpPr>
        <p:spPr>
          <a:xfrm>
            <a:off x="2555447" y="2542172"/>
            <a:ext cx="13350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‘Unique’</a:t>
            </a:r>
          </a:p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Ecosystems</a:t>
            </a:r>
          </a:p>
        </p:txBody>
      </p:sp>
    </p:spTree>
    <p:extLst>
      <p:ext uri="{BB962C8B-B14F-4D97-AF65-F5344CB8AC3E}">
        <p14:creationId xmlns:p14="http://schemas.microsoft.com/office/powerpoint/2010/main" val="354674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F6C42051-9003-13D3-7150-56D6E9A8FA8B}"/>
              </a:ext>
            </a:extLst>
          </p:cNvPr>
          <p:cNvGrpSpPr/>
          <p:nvPr/>
        </p:nvGrpSpPr>
        <p:grpSpPr>
          <a:xfrm>
            <a:off x="517992" y="432602"/>
            <a:ext cx="3679865" cy="3706796"/>
            <a:chOff x="-472599" y="1498694"/>
            <a:chExt cx="3679865" cy="370679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19A684-2502-B194-CD2F-D573256184EE}"/>
                </a:ext>
              </a:extLst>
            </p:cNvPr>
            <p:cNvSpPr/>
            <p:nvPr/>
          </p:nvSpPr>
          <p:spPr>
            <a:xfrm>
              <a:off x="678855" y="3889670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Evolutionary 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B7C8AF8-ECE0-79FB-CD4B-D9735CBF4219}"/>
                </a:ext>
              </a:extLst>
            </p:cNvPr>
            <p:cNvSpPr/>
            <p:nvPr/>
          </p:nvSpPr>
          <p:spPr>
            <a:xfrm>
              <a:off x="-195691" y="2998149"/>
              <a:ext cx="165295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Conservation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A8C167-ADB5-7D21-CB7C-BC7A81CCC859}"/>
                </a:ext>
              </a:extLst>
            </p:cNvPr>
            <p:cNvSpPr/>
            <p:nvPr/>
          </p:nvSpPr>
          <p:spPr>
            <a:xfrm>
              <a:off x="-443574" y="2059355"/>
              <a:ext cx="3650840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500" b="1" dirty="0">
                  <a:solidFill>
                    <a:srgbClr val="00206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Conceptual Domain</a:t>
              </a:r>
            </a:p>
            <a:p>
              <a:pPr lvl="0" algn="ctr"/>
              <a:r>
                <a:rPr lang="en-US" altLang="en-US" sz="12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Methodology &amp; System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D5B6CE4-97DF-8AB8-7983-B7A689B89186}"/>
                </a:ext>
              </a:extLst>
            </p:cNvPr>
            <p:cNvSpPr/>
            <p:nvPr/>
          </p:nvSpPr>
          <p:spPr>
            <a:xfrm>
              <a:off x="1457268" y="2975070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Integrative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9D24605-597D-8363-55AA-F0F713242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472599" y="1498694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739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7AB9AE5-B637-354F-26A7-C456648D0863}"/>
              </a:ext>
            </a:extLst>
          </p:cNvPr>
          <p:cNvGrpSpPr>
            <a:grpSpLocks noChangeAspect="1"/>
          </p:cNvGrpSpPr>
          <p:nvPr/>
        </p:nvGrpSpPr>
        <p:grpSpPr>
          <a:xfrm>
            <a:off x="689394" y="255541"/>
            <a:ext cx="3193212" cy="2704137"/>
            <a:chOff x="3052260" y="1498694"/>
            <a:chExt cx="4377214" cy="370679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61430B-8AF0-A77B-6881-8F1DA4AE9F64}"/>
                </a:ext>
              </a:extLst>
            </p:cNvPr>
            <p:cNvSpPr/>
            <p:nvPr/>
          </p:nvSpPr>
          <p:spPr>
            <a:xfrm>
              <a:off x="3052260" y="2067650"/>
              <a:ext cx="4377214" cy="864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500" b="1" dirty="0">
                  <a:solidFill>
                    <a:srgbClr val="00206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Study System</a:t>
              </a:r>
            </a:p>
            <a:p>
              <a:pPr lvl="0" algn="ctr"/>
              <a:r>
                <a:rPr lang="en-US" altLang="en-US" sz="10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Domains &amp; Methodology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8AF9D68-0393-A81C-5BB3-0736316DFBBD}"/>
                </a:ext>
              </a:extLst>
            </p:cNvPr>
            <p:cNvSpPr/>
            <p:nvPr/>
          </p:nvSpPr>
          <p:spPr>
            <a:xfrm>
              <a:off x="5785379" y="2831775"/>
              <a:ext cx="1241793" cy="759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50000"/>
                    </a:schemeClr>
                  </a:solidFill>
                </a:rPr>
                <a:t>plant</a:t>
              </a:r>
            </a:p>
            <a:p>
              <a:pPr algn="ctr"/>
              <a:r>
                <a:rPr lang="en-US" sz="15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6F27E00-120C-754B-370B-2CA263CAA50E}"/>
                </a:ext>
              </a:extLst>
            </p:cNvPr>
            <p:cNvSpPr/>
            <p:nvPr/>
          </p:nvSpPr>
          <p:spPr>
            <a:xfrm>
              <a:off x="3463047" y="2837657"/>
              <a:ext cx="1241793" cy="759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50000"/>
                    </a:schemeClr>
                  </a:solidFill>
                </a:rPr>
                <a:t>insect</a:t>
              </a:r>
            </a:p>
            <a:p>
              <a:pPr algn="ctr"/>
              <a:r>
                <a:rPr lang="en-US" sz="15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1B726C9-B09D-E501-C814-BFCFCC1D1600}"/>
                </a:ext>
              </a:extLst>
            </p:cNvPr>
            <p:cNvSpPr/>
            <p:nvPr/>
          </p:nvSpPr>
          <p:spPr>
            <a:xfrm>
              <a:off x="4624212" y="2831776"/>
              <a:ext cx="1241793" cy="759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50000"/>
                    </a:schemeClr>
                  </a:solidFill>
                </a:rPr>
                <a:t>avian</a:t>
              </a:r>
            </a:p>
            <a:p>
              <a:pPr algn="ctr"/>
              <a:r>
                <a:rPr lang="en-US" sz="15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E1E2FA5-D0E2-AED9-680B-BF244659DEB6}"/>
                </a:ext>
              </a:extLst>
            </p:cNvPr>
            <p:cNvSpPr/>
            <p:nvPr/>
          </p:nvSpPr>
          <p:spPr>
            <a:xfrm>
              <a:off x="4015226" y="3772739"/>
              <a:ext cx="1241793" cy="759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50000"/>
                    </a:schemeClr>
                  </a:solidFill>
                </a:rPr>
                <a:t>island</a:t>
              </a:r>
            </a:p>
            <a:p>
              <a:pPr algn="ctr"/>
              <a:r>
                <a:rPr lang="en-US" sz="15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7DD6A83-ADF2-8744-F7F3-4380FB8937F4}"/>
                </a:ext>
              </a:extLst>
            </p:cNvPr>
            <p:cNvSpPr/>
            <p:nvPr/>
          </p:nvSpPr>
          <p:spPr>
            <a:xfrm>
              <a:off x="5257019" y="3772739"/>
              <a:ext cx="1301635" cy="7594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50000"/>
                    </a:schemeClr>
                  </a:solidFill>
                </a:rPr>
                <a:t>grassland</a:t>
              </a:r>
            </a:p>
            <a:p>
              <a:pPr algn="ctr"/>
              <a:r>
                <a:rPr lang="en-US" sz="15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95967D0-E071-D929-3B36-2E7DD7392A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85" y="1498694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2" descr="American Society of Plant Biologists">
            <a:extLst>
              <a:ext uri="{FF2B5EF4-FFF2-40B4-BE49-F238E27FC236}">
                <a16:creationId xmlns:a16="http://schemas.microsoft.com/office/drawing/2014/main" id="{96E56E4E-27F4-90EF-DD80-35D1EDD9FC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8"/>
          <a:stretch/>
        </p:blipFill>
        <p:spPr bwMode="auto">
          <a:xfrm>
            <a:off x="1252159" y="3247049"/>
            <a:ext cx="1349655" cy="53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ome - American Ornithological Society">
            <a:extLst>
              <a:ext uri="{FF2B5EF4-FFF2-40B4-BE49-F238E27FC236}">
                <a16:creationId xmlns:a16="http://schemas.microsoft.com/office/drawing/2014/main" id="{B1739687-9F9C-C2A1-08B6-BCC36B84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96" y="3270595"/>
            <a:ext cx="1008139" cy="48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4112D2-0F2D-928E-8A54-6FE0A03D9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058" y="3227732"/>
            <a:ext cx="1753560" cy="5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3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D31F25-E69C-91C6-0428-7546F6E52139}"/>
              </a:ext>
            </a:extLst>
          </p:cNvPr>
          <p:cNvGrpSpPr>
            <a:grpSpLocks noChangeAspect="1"/>
          </p:cNvGrpSpPr>
          <p:nvPr/>
        </p:nvGrpSpPr>
        <p:grpSpPr>
          <a:xfrm>
            <a:off x="778461" y="230107"/>
            <a:ext cx="3015077" cy="2697316"/>
            <a:chOff x="3085976" y="1575602"/>
            <a:chExt cx="4143480" cy="370679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BB6CCF2-C1DF-C6C8-CAC9-5035F654B6E2}"/>
                </a:ext>
              </a:extLst>
            </p:cNvPr>
            <p:cNvSpPr/>
            <p:nvPr/>
          </p:nvSpPr>
          <p:spPr>
            <a:xfrm>
              <a:off x="3085976" y="2139512"/>
              <a:ext cx="4143480" cy="6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500" b="1" dirty="0">
                  <a:solidFill>
                    <a:srgbClr val="00206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Methodology</a:t>
              </a:r>
            </a:p>
            <a:p>
              <a:pPr algn="ctr"/>
              <a:r>
                <a:rPr lang="en-US" altLang="en-US" sz="10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Domains &amp; System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1D4C1D-92F7-45BB-EAE6-BBC7539BD2C0}"/>
                </a:ext>
              </a:extLst>
            </p:cNvPr>
            <p:cNvSpPr/>
            <p:nvPr/>
          </p:nvSpPr>
          <p:spPr>
            <a:xfrm>
              <a:off x="4987995" y="2930962"/>
              <a:ext cx="1759763" cy="761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50000"/>
                    </a:schemeClr>
                  </a:solidFill>
                </a:rPr>
                <a:t>Comparative</a:t>
              </a:r>
            </a:p>
            <a:p>
              <a:pPr algn="ctr"/>
              <a:r>
                <a:rPr lang="en-US" sz="15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A7FC27-052B-3F64-7F1C-545A5EB936CD}"/>
                </a:ext>
              </a:extLst>
            </p:cNvPr>
            <p:cNvSpPr/>
            <p:nvPr/>
          </p:nvSpPr>
          <p:spPr>
            <a:xfrm>
              <a:off x="5006714" y="3623339"/>
              <a:ext cx="1868428" cy="761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50000"/>
                    </a:schemeClr>
                  </a:solidFill>
                </a:rPr>
                <a:t>Mathematical</a:t>
              </a:r>
            </a:p>
            <a:p>
              <a:pPr algn="ctr"/>
              <a:r>
                <a:rPr lang="en-US" sz="15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9B5F816-8ACA-0B9D-9224-A826C9C5C629}"/>
                </a:ext>
              </a:extLst>
            </p:cNvPr>
            <p:cNvSpPr/>
            <p:nvPr/>
          </p:nvSpPr>
          <p:spPr>
            <a:xfrm>
              <a:off x="3506766" y="3599479"/>
              <a:ext cx="15568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50000"/>
                    </a:schemeClr>
                  </a:solidFill>
                </a:rPr>
                <a:t>Molecular</a:t>
              </a:r>
            </a:p>
            <a:p>
              <a:pPr algn="ctr"/>
              <a:r>
                <a:rPr lang="en-US" sz="15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FE50FD2-4F49-3020-B390-934DC49350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21854" y="1575602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97A923F-6111-D780-8580-08EF07BD7C35}"/>
                </a:ext>
              </a:extLst>
            </p:cNvPr>
            <p:cNvSpPr/>
            <p:nvPr/>
          </p:nvSpPr>
          <p:spPr>
            <a:xfrm>
              <a:off x="3472192" y="2907102"/>
              <a:ext cx="165295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50000"/>
                    </a:schemeClr>
                  </a:solidFill>
                </a:rPr>
                <a:t>Systematic</a:t>
              </a:r>
            </a:p>
            <a:p>
              <a:pPr algn="ctr"/>
              <a:r>
                <a:rPr lang="en-US" sz="15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</p:grpSp>
      <p:pic>
        <p:nvPicPr>
          <p:cNvPr id="3" name="Picture 4" descr="From Tree To Bar - Partners &amp; Funders">
            <a:extLst>
              <a:ext uri="{FF2B5EF4-FFF2-40B4-BE49-F238E27FC236}">
                <a16:creationId xmlns:a16="http://schemas.microsoft.com/office/drawing/2014/main" id="{C1775CA8-E6A0-F830-6B9C-1DEEFB3FA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53" y="3322673"/>
            <a:ext cx="1108809" cy="45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8" descr="SMB Digest Volume 20 Issue 1 – Society for Mathematical Biology">
            <a:extLst>
              <a:ext uri="{FF2B5EF4-FFF2-40B4-BE49-F238E27FC236}">
                <a16:creationId xmlns:a16="http://schemas.microsoft.com/office/drawing/2014/main" id="{362D6C9E-5656-34D3-82EC-67B37A34E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905" y="3337762"/>
            <a:ext cx="1499534" cy="45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SICB 2022! - Anole Annals">
            <a:extLst>
              <a:ext uri="{FF2B5EF4-FFF2-40B4-BE49-F238E27FC236}">
                <a16:creationId xmlns:a16="http://schemas.microsoft.com/office/drawing/2014/main" id="{6E96158B-DD7C-F28C-C807-9909729C4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376" y="3322673"/>
            <a:ext cx="1146015" cy="45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97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BE222-2BF4-2A67-8768-4FCA1BA9B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E12B0BDF-970F-DBCE-92C6-00F1DEB0A1BF}"/>
              </a:ext>
            </a:extLst>
          </p:cNvPr>
          <p:cNvGrpSpPr>
            <a:grpSpLocks noChangeAspect="1"/>
          </p:cNvGrpSpPr>
          <p:nvPr/>
        </p:nvGrpSpPr>
        <p:grpSpPr>
          <a:xfrm>
            <a:off x="841993" y="146199"/>
            <a:ext cx="2888014" cy="2932278"/>
            <a:chOff x="-472599" y="1498694"/>
            <a:chExt cx="3650840" cy="370679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F88ABAF-01CE-237C-C289-83654D4F7AC7}"/>
                </a:ext>
              </a:extLst>
            </p:cNvPr>
            <p:cNvSpPr/>
            <p:nvPr/>
          </p:nvSpPr>
          <p:spPr>
            <a:xfrm>
              <a:off x="678855" y="3889670"/>
              <a:ext cx="155682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50000"/>
                    </a:schemeClr>
                  </a:solidFill>
                </a:rPr>
                <a:t>Evolutionary </a:t>
              </a:r>
            </a:p>
            <a:p>
              <a:pPr algn="ctr"/>
              <a:r>
                <a:rPr lang="en-US" sz="15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E53EF0E-F71E-7EF3-8472-637B44163467}"/>
                </a:ext>
              </a:extLst>
            </p:cNvPr>
            <p:cNvSpPr/>
            <p:nvPr/>
          </p:nvSpPr>
          <p:spPr>
            <a:xfrm>
              <a:off x="-300139" y="3166909"/>
              <a:ext cx="1652959" cy="553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50000"/>
                    </a:schemeClr>
                  </a:solidFill>
                </a:rPr>
                <a:t>Conservation</a:t>
              </a:r>
            </a:p>
            <a:p>
              <a:pPr algn="ctr"/>
              <a:r>
                <a:rPr lang="en-US" sz="15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BBE6329-3240-C2EA-5AA7-531A91715534}"/>
                </a:ext>
              </a:extLst>
            </p:cNvPr>
            <p:cNvSpPr/>
            <p:nvPr/>
          </p:nvSpPr>
          <p:spPr>
            <a:xfrm>
              <a:off x="-472599" y="2292964"/>
              <a:ext cx="3650840" cy="735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400" b="1" dirty="0">
                  <a:solidFill>
                    <a:srgbClr val="00206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Conceptual Domain</a:t>
              </a:r>
            </a:p>
            <a:p>
              <a:pPr lvl="0" algn="ctr"/>
              <a:r>
                <a:rPr lang="en-US" altLang="en-US" sz="10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Methodology &amp; System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396A843-796E-6E50-388A-CA3344151D40}"/>
                </a:ext>
              </a:extLst>
            </p:cNvPr>
            <p:cNvSpPr/>
            <p:nvPr/>
          </p:nvSpPr>
          <p:spPr>
            <a:xfrm>
              <a:off x="1352820" y="3166910"/>
              <a:ext cx="1556826" cy="553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bg1">
                      <a:lumMod val="50000"/>
                    </a:schemeClr>
                  </a:solidFill>
                </a:rPr>
                <a:t>Integrative</a:t>
              </a:r>
            </a:p>
            <a:p>
              <a:pPr algn="ctr"/>
              <a:r>
                <a:rPr lang="en-US" sz="15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4FBE95-24D8-C180-2739-9454FEFB51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472599" y="1498694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8" descr="SSB2020 - Home">
            <a:extLst>
              <a:ext uri="{FF2B5EF4-FFF2-40B4-BE49-F238E27FC236}">
                <a16:creationId xmlns:a16="http://schemas.microsoft.com/office/drawing/2014/main" id="{3B147EA0-3384-34D8-310F-706FBC496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39"/>
          <a:stretch/>
        </p:blipFill>
        <p:spPr bwMode="auto">
          <a:xfrm>
            <a:off x="1806503" y="3422560"/>
            <a:ext cx="1252056" cy="26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sociación Colombiana de Biología Evolutiva - Home | Facebook">
            <a:extLst>
              <a:ext uri="{FF2B5EF4-FFF2-40B4-BE49-F238E27FC236}">
                <a16:creationId xmlns:a16="http://schemas.microsoft.com/office/drawing/2014/main" id="{BFE84938-0031-39C1-E8D5-9E65D2B5C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4" t="6652" r="7828" b="7798"/>
          <a:stretch/>
        </p:blipFill>
        <p:spPr bwMode="auto">
          <a:xfrm>
            <a:off x="252204" y="3240514"/>
            <a:ext cx="1326855" cy="61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ociety for Conservation Biology - Wikipedia">
            <a:extLst>
              <a:ext uri="{FF2B5EF4-FFF2-40B4-BE49-F238E27FC236}">
                <a16:creationId xmlns:a16="http://schemas.microsoft.com/office/drawing/2014/main" id="{942E1767-B05A-3EB2-5A32-0ADC41CDF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8" t="9371" r="6724" b="9356"/>
          <a:stretch/>
        </p:blipFill>
        <p:spPr bwMode="auto">
          <a:xfrm>
            <a:off x="3097470" y="3163518"/>
            <a:ext cx="1183066" cy="63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13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8680A-0E5D-5B6F-1490-C7EEB3288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D141D0-FD96-13CA-4193-40310B771CF1}"/>
              </a:ext>
            </a:extLst>
          </p:cNvPr>
          <p:cNvGrpSpPr/>
          <p:nvPr/>
        </p:nvGrpSpPr>
        <p:grpSpPr>
          <a:xfrm>
            <a:off x="97393" y="432602"/>
            <a:ext cx="4377214" cy="3706796"/>
            <a:chOff x="3052260" y="1498694"/>
            <a:chExt cx="4377214" cy="370679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7D6A63C-5559-8C34-976D-EC97E4C3E42A}"/>
                </a:ext>
              </a:extLst>
            </p:cNvPr>
            <p:cNvSpPr/>
            <p:nvPr/>
          </p:nvSpPr>
          <p:spPr>
            <a:xfrm>
              <a:off x="3052260" y="2067650"/>
              <a:ext cx="4377214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500" b="1" dirty="0">
                  <a:solidFill>
                    <a:srgbClr val="00206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Study System</a:t>
              </a:r>
            </a:p>
            <a:p>
              <a:pPr lvl="0" algn="ctr"/>
              <a:r>
                <a:rPr lang="en-US" altLang="en-US" sz="12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Domains &amp; Methodology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F139297-AE0B-F3E0-D092-1E51219493ED}"/>
                </a:ext>
              </a:extLst>
            </p:cNvPr>
            <p:cNvSpPr/>
            <p:nvPr/>
          </p:nvSpPr>
          <p:spPr>
            <a:xfrm>
              <a:off x="5785379" y="2831775"/>
              <a:ext cx="1005916" cy="706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plant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0BEB0F2-B526-6639-CCC6-CBE05EE2DDAF}"/>
                </a:ext>
              </a:extLst>
            </p:cNvPr>
            <p:cNvSpPr/>
            <p:nvPr/>
          </p:nvSpPr>
          <p:spPr>
            <a:xfrm>
              <a:off x="3463046" y="2837657"/>
              <a:ext cx="100591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insect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DE0E9E1-3427-3F6E-E1E6-F87905D5A91F}"/>
                </a:ext>
              </a:extLst>
            </p:cNvPr>
            <p:cNvSpPr/>
            <p:nvPr/>
          </p:nvSpPr>
          <p:spPr>
            <a:xfrm>
              <a:off x="4624212" y="2831776"/>
              <a:ext cx="1005917" cy="706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avian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F395B8C-F0CF-A366-E4A8-4AFA5841BB45}"/>
                </a:ext>
              </a:extLst>
            </p:cNvPr>
            <p:cNvSpPr/>
            <p:nvPr/>
          </p:nvSpPr>
          <p:spPr>
            <a:xfrm>
              <a:off x="4015225" y="3772739"/>
              <a:ext cx="100591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island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CDC73D7-6916-0DAE-3E6C-2530A1FD5DE7}"/>
                </a:ext>
              </a:extLst>
            </p:cNvPr>
            <p:cNvSpPr/>
            <p:nvPr/>
          </p:nvSpPr>
          <p:spPr>
            <a:xfrm>
              <a:off x="5257019" y="3772739"/>
              <a:ext cx="130163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grassland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49D63D3-3DAF-92A4-9AD7-F764157BFF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285" y="1498694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108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983A2-2B6E-4288-514E-DD5A12394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CD9C9B-F103-CBFC-5865-025943EAF89B}"/>
              </a:ext>
            </a:extLst>
          </p:cNvPr>
          <p:cNvGrpSpPr/>
          <p:nvPr/>
        </p:nvGrpSpPr>
        <p:grpSpPr>
          <a:xfrm>
            <a:off x="214260" y="432602"/>
            <a:ext cx="4143480" cy="3706796"/>
            <a:chOff x="3085976" y="1575602"/>
            <a:chExt cx="4143480" cy="3706796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27EE30-7619-B0F2-337A-3B3437EBE32A}"/>
                </a:ext>
              </a:extLst>
            </p:cNvPr>
            <p:cNvSpPr/>
            <p:nvPr/>
          </p:nvSpPr>
          <p:spPr>
            <a:xfrm>
              <a:off x="3085976" y="2139512"/>
              <a:ext cx="4143480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500" b="1" dirty="0">
                  <a:solidFill>
                    <a:srgbClr val="00206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Methodology</a:t>
              </a:r>
            </a:p>
            <a:p>
              <a:pPr algn="ctr"/>
              <a:r>
                <a:rPr lang="en-US" altLang="en-US" sz="12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Domains &amp; System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DE0341B-4F87-3CD6-E93A-100707DFCB8B}"/>
                </a:ext>
              </a:extLst>
            </p:cNvPr>
            <p:cNvSpPr/>
            <p:nvPr/>
          </p:nvSpPr>
          <p:spPr>
            <a:xfrm>
              <a:off x="5106433" y="2907102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Comparative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E00A8D9-406D-331A-8416-9A3C42E6169B}"/>
                </a:ext>
              </a:extLst>
            </p:cNvPr>
            <p:cNvSpPr/>
            <p:nvPr/>
          </p:nvSpPr>
          <p:spPr>
            <a:xfrm>
              <a:off x="5125151" y="3599479"/>
              <a:ext cx="165295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Mathematical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D890AF-6A26-5C0E-723B-95284DFB54D0}"/>
                </a:ext>
              </a:extLst>
            </p:cNvPr>
            <p:cNvSpPr/>
            <p:nvPr/>
          </p:nvSpPr>
          <p:spPr>
            <a:xfrm>
              <a:off x="3506766" y="3599479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Molecular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29852D8-0B8E-7F0E-154A-943400E697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21854" y="1575602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5E20244-0BB8-359A-D629-AEEB93F2F5F9}"/>
                </a:ext>
              </a:extLst>
            </p:cNvPr>
            <p:cNvSpPr/>
            <p:nvPr/>
          </p:nvSpPr>
          <p:spPr>
            <a:xfrm>
              <a:off x="3472192" y="2907102"/>
              <a:ext cx="165295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Systematic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3774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81B03CB-8589-5490-A40B-36261052C7AF}"/>
              </a:ext>
            </a:extLst>
          </p:cNvPr>
          <p:cNvGrpSpPr/>
          <p:nvPr/>
        </p:nvGrpSpPr>
        <p:grpSpPr>
          <a:xfrm>
            <a:off x="-311325" y="12353"/>
            <a:ext cx="5501483" cy="5501483"/>
            <a:chOff x="884481" y="1446054"/>
            <a:chExt cx="2969775" cy="29697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46054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180878" y="2905040"/>
                <a:ext cx="1939165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2EB4BC-F052-14F1-2068-3A9C20E332B8}"/>
                </a:ext>
              </a:extLst>
            </p:cNvPr>
            <p:cNvSpPr/>
            <p:nvPr/>
          </p:nvSpPr>
          <p:spPr>
            <a:xfrm>
              <a:off x="982673" y="2705626"/>
              <a:ext cx="817977" cy="54826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TROPICAL</a:t>
              </a:r>
            </a:p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1137496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26967" y="1713923"/>
            <a:ext cx="1323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Fungal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Insect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Avian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456854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2013548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Plant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E4031B-0E0C-ED7B-8B04-994DC56ED31C}"/>
              </a:ext>
            </a:extLst>
          </p:cNvPr>
          <p:cNvSpPr/>
          <p:nvPr/>
        </p:nvSpPr>
        <p:spPr>
          <a:xfrm>
            <a:off x="-1828800" y="-1029192"/>
            <a:ext cx="8229600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Taxonomic Group</a:t>
            </a:r>
          </a:p>
          <a:p>
            <a:pPr lvl="0" algn="ctr"/>
            <a:r>
              <a:rPr lang="en-US" altLang="en-US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Conceptual Domains &amp; Approaches</a:t>
            </a:r>
          </a:p>
        </p:txBody>
      </p:sp>
    </p:spTree>
    <p:extLst>
      <p:ext uri="{BB962C8B-B14F-4D97-AF65-F5344CB8AC3E}">
        <p14:creationId xmlns:p14="http://schemas.microsoft.com/office/powerpoint/2010/main" val="114873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18C9E39-F1ED-6B05-7CDD-4F15809DCE05}"/>
              </a:ext>
            </a:extLst>
          </p:cNvPr>
          <p:cNvGrpSpPr/>
          <p:nvPr/>
        </p:nvGrpSpPr>
        <p:grpSpPr>
          <a:xfrm>
            <a:off x="186676" y="1054546"/>
            <a:ext cx="4198649" cy="949220"/>
            <a:chOff x="485331" y="966092"/>
            <a:chExt cx="8397298" cy="189844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21DA954-3360-7FCB-8E8F-B490E182C46F}"/>
                </a:ext>
              </a:extLst>
            </p:cNvPr>
            <p:cNvGrpSpPr/>
            <p:nvPr/>
          </p:nvGrpSpPr>
          <p:grpSpPr>
            <a:xfrm>
              <a:off x="4750915" y="993198"/>
              <a:ext cx="4131714" cy="1871334"/>
              <a:chOff x="4796434" y="1130925"/>
              <a:chExt cx="4131714" cy="187133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CED89CB-9F44-0A9D-5B38-4C05EA8C025C}"/>
                  </a:ext>
                </a:extLst>
              </p:cNvPr>
              <p:cNvSpPr/>
              <p:nvPr/>
            </p:nvSpPr>
            <p:spPr>
              <a:xfrm>
                <a:off x="4798590" y="1130925"/>
                <a:ext cx="4129558" cy="9387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en-US" sz="1250" b="1" kern="0" dirty="0">
                    <a:solidFill>
                      <a:srgbClr val="002060"/>
                    </a:solidFill>
                    <a:latin typeface="Calibri" panose="020F0502020204030204"/>
                    <a:ea typeface="Verdana" panose="020B0604030504040204" pitchFamily="34" charset="0"/>
                    <a:cs typeface="Verdana" panose="020B0604030504040204" pitchFamily="34" charset="0"/>
                  </a:rPr>
                  <a:t>Systemic Domain</a:t>
                </a:r>
              </a:p>
              <a:p>
                <a:pPr algn="ctr">
                  <a:defRPr/>
                </a:pPr>
                <a:r>
                  <a:rPr lang="en-US" altLang="en-US" sz="600" i="1" kern="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Transcends Conceptual &amp; Methodological Domains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2BEACED-B4A1-8E52-746B-727CD597DD5C}"/>
                  </a:ext>
                </a:extLst>
              </p:cNvPr>
              <p:cNvSpPr/>
              <p:nvPr/>
            </p:nvSpPr>
            <p:spPr>
              <a:xfrm>
                <a:off x="4796434" y="1173459"/>
                <a:ext cx="4114800" cy="1828800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pic>
            <p:nvPicPr>
              <p:cNvPr id="73" name="Picture 4" descr="Home - American Ornithological Society">
                <a:extLst>
                  <a:ext uri="{FF2B5EF4-FFF2-40B4-BE49-F238E27FC236}">
                    <a16:creationId xmlns:a16="http://schemas.microsoft.com/office/drawing/2014/main" id="{E944052D-8A49-8E28-CC68-D7FF5F6C50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43398" y="1878182"/>
                <a:ext cx="970940" cy="46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2FB987A9-EED7-968A-2171-BBA720418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4338" y="2543464"/>
                <a:ext cx="1120251" cy="335691"/>
              </a:xfrm>
              <a:prstGeom prst="rect">
                <a:avLst/>
              </a:prstGeom>
            </p:spPr>
          </p:pic>
          <p:pic>
            <p:nvPicPr>
              <p:cNvPr id="1030" name="Picture 6" descr="SBMZ – Sociedade Brasileira de Mastozoologia">
                <a:extLst>
                  <a:ext uri="{FF2B5EF4-FFF2-40B4-BE49-F238E27FC236}">
                    <a16:creationId xmlns:a16="http://schemas.microsoft.com/office/drawing/2014/main" id="{4DD90A51-F1E2-9BE8-7599-ED4305EAD7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4539" y="1848456"/>
                <a:ext cx="1218608" cy="4691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8" name="Picture 14" descr="37 Congress of International Society of Limnology">
                <a:extLst>
                  <a:ext uri="{FF2B5EF4-FFF2-40B4-BE49-F238E27FC236}">
                    <a16:creationId xmlns:a16="http://schemas.microsoft.com/office/drawing/2014/main" id="{8234BD31-13FA-F7E7-F3C0-C5BD75E968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9293" y="2556562"/>
                <a:ext cx="962469" cy="3483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Royal Entomological Society - Wikipedia">
                <a:extLst>
                  <a:ext uri="{FF2B5EF4-FFF2-40B4-BE49-F238E27FC236}">
                    <a16:creationId xmlns:a16="http://schemas.microsoft.com/office/drawing/2014/main" id="{572CA00C-90B4-EB9A-F102-1E3296DDFD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04755" y="1859276"/>
                <a:ext cx="1198396" cy="4691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80055D-C985-7DA4-2EF9-2D5EEB8BEEC3}"/>
                </a:ext>
              </a:extLst>
            </p:cNvPr>
            <p:cNvGrpSpPr/>
            <p:nvPr/>
          </p:nvGrpSpPr>
          <p:grpSpPr>
            <a:xfrm>
              <a:off x="485331" y="966092"/>
              <a:ext cx="4130178" cy="1894224"/>
              <a:chOff x="251865" y="1094990"/>
              <a:chExt cx="4130178" cy="1894224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8C65C9B-A268-E37F-B255-1217D3BEA496}"/>
                  </a:ext>
                </a:extLst>
              </p:cNvPr>
              <p:cNvSpPr/>
              <p:nvPr/>
            </p:nvSpPr>
            <p:spPr>
              <a:xfrm>
                <a:off x="267243" y="1160414"/>
                <a:ext cx="4114800" cy="1828800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pic>
            <p:nvPicPr>
              <p:cNvPr id="69" name="Picture 8" descr="SSB2020 - Home">
                <a:extLst>
                  <a:ext uri="{FF2B5EF4-FFF2-40B4-BE49-F238E27FC236}">
                    <a16:creationId xmlns:a16="http://schemas.microsoft.com/office/drawing/2014/main" id="{B1CFD78D-A770-E2C9-51D1-B91CD519B9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8439"/>
              <a:stretch/>
            </p:blipFill>
            <p:spPr bwMode="auto">
              <a:xfrm>
                <a:off x="2343416" y="1853234"/>
                <a:ext cx="1748084" cy="376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" name="Picture 69" descr="Asociación Colombiana de Biología Evolutiva - Home | Facebook">
                <a:extLst>
                  <a:ext uri="{FF2B5EF4-FFF2-40B4-BE49-F238E27FC236}">
                    <a16:creationId xmlns:a16="http://schemas.microsoft.com/office/drawing/2014/main" id="{98B82185-E1D0-4CEB-BC4B-7355268B1E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4" t="6652" r="7828" b="7798"/>
              <a:stretch/>
            </p:blipFill>
            <p:spPr bwMode="auto">
              <a:xfrm>
                <a:off x="633940" y="1721186"/>
                <a:ext cx="1326855" cy="6129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" name="Picture 2" descr="Society for Conservation Biology - Wikipedia">
                <a:extLst>
                  <a:ext uri="{FF2B5EF4-FFF2-40B4-BE49-F238E27FC236}">
                    <a16:creationId xmlns:a16="http://schemas.microsoft.com/office/drawing/2014/main" id="{43215DBA-6051-13D6-6785-DDBF20B0C5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28" t="9371" r="6724" b="9356"/>
              <a:stretch/>
            </p:blipFill>
            <p:spPr bwMode="auto">
              <a:xfrm>
                <a:off x="1154533" y="2383351"/>
                <a:ext cx="1087011" cy="5824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 descr="Ecological Society (@ESA_org) / X">
                <a:extLst>
                  <a:ext uri="{FF2B5EF4-FFF2-40B4-BE49-F238E27FC236}">
                    <a16:creationId xmlns:a16="http://schemas.microsoft.com/office/drawing/2014/main" id="{1BFA813B-FE68-28E1-0860-26994E6B16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4" t="26312" r="4925" b="25687"/>
              <a:stretch/>
            </p:blipFill>
            <p:spPr bwMode="auto">
              <a:xfrm>
                <a:off x="2353730" y="2374766"/>
                <a:ext cx="1121829" cy="5910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E8D3046-DDE2-0EB0-B313-082C7115E28D}"/>
                  </a:ext>
                </a:extLst>
              </p:cNvPr>
              <p:cNvSpPr/>
              <p:nvPr/>
            </p:nvSpPr>
            <p:spPr>
              <a:xfrm>
                <a:off x="251865" y="1094990"/>
                <a:ext cx="4080320" cy="75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en-US" sz="1250" b="1" kern="0" dirty="0">
                    <a:solidFill>
                      <a:srgbClr val="002060"/>
                    </a:solidFill>
                    <a:latin typeface="Calibri" panose="020F0502020204030204"/>
                    <a:ea typeface="Verdana" panose="020B0604030504040204" pitchFamily="34" charset="0"/>
                    <a:cs typeface="Verdana" panose="020B0604030504040204" pitchFamily="34" charset="0"/>
                  </a:rPr>
                  <a:t>Conceptual Domain</a:t>
                </a:r>
              </a:p>
              <a:p>
                <a:pPr algn="ctr">
                  <a:defRPr/>
                </a:pPr>
                <a:r>
                  <a:rPr lang="en-US" altLang="en-US" sz="600" i="1" kern="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Transcends Methodological &amp; Systemic Domain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212A7F2-D345-808A-2FF5-428A87F89226}"/>
              </a:ext>
            </a:extLst>
          </p:cNvPr>
          <p:cNvSpPr txBox="1"/>
          <p:nvPr/>
        </p:nvSpPr>
        <p:spPr>
          <a:xfrm>
            <a:off x="10129" y="790419"/>
            <a:ext cx="2962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D6B755-9105-A652-C423-A862AB3B3C90}"/>
              </a:ext>
            </a:extLst>
          </p:cNvPr>
          <p:cNvSpPr txBox="1"/>
          <p:nvPr/>
        </p:nvSpPr>
        <p:spPr>
          <a:xfrm>
            <a:off x="2310676" y="798665"/>
            <a:ext cx="2962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8DDAE4-C1D5-27A8-67A7-E452A0224EB8}"/>
              </a:ext>
            </a:extLst>
          </p:cNvPr>
          <p:cNvSpPr txBox="1"/>
          <p:nvPr/>
        </p:nvSpPr>
        <p:spPr>
          <a:xfrm>
            <a:off x="1140703" y="2536856"/>
            <a:ext cx="2962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3C8D9F-BF09-05CD-ECD0-ACD1E30994AF}"/>
              </a:ext>
            </a:extLst>
          </p:cNvPr>
          <p:cNvGrpSpPr/>
          <p:nvPr/>
        </p:nvGrpSpPr>
        <p:grpSpPr>
          <a:xfrm>
            <a:off x="2133913" y="1962254"/>
            <a:ext cx="304176" cy="853726"/>
            <a:chOff x="4345573" y="1530208"/>
            <a:chExt cx="608351" cy="1707451"/>
          </a:xfrm>
        </p:grpSpPr>
        <p:sp>
          <p:nvSpPr>
            <p:cNvPr id="34" name="Left-Up Arrow 33">
              <a:extLst>
                <a:ext uri="{FF2B5EF4-FFF2-40B4-BE49-F238E27FC236}">
                  <a16:creationId xmlns:a16="http://schemas.microsoft.com/office/drawing/2014/main" id="{6E7E6FE5-ACF1-BD70-3D90-5CE506250088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345573" y="1530208"/>
              <a:ext cx="608351" cy="608351"/>
            </a:xfrm>
            <a:prstGeom prst="leftUpArrow">
              <a:avLst>
                <a:gd name="adj1" fmla="val 9956"/>
                <a:gd name="adj2" fmla="val 10620"/>
                <a:gd name="adj3" fmla="val 2544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7E66F284-5574-1011-27E0-41BB01843833}"/>
                </a:ext>
              </a:extLst>
            </p:cNvPr>
            <p:cNvSpPr/>
            <p:nvPr/>
          </p:nvSpPr>
          <p:spPr>
            <a:xfrm>
              <a:off x="4591024" y="2849520"/>
              <a:ext cx="115653" cy="388139"/>
            </a:xfrm>
            <a:prstGeom prst="downArrow">
              <a:avLst>
                <a:gd name="adj1" fmla="val 50000"/>
                <a:gd name="adj2" fmla="val 12719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pic>
        <p:nvPicPr>
          <p:cNvPr id="1042" name="Picture 18" descr="ATBC | Biotropica - YouTube">
            <a:extLst>
              <a:ext uri="{FF2B5EF4-FFF2-40B4-BE49-F238E27FC236}">
                <a16:creationId xmlns:a16="http://schemas.microsoft.com/office/drawing/2014/main" id="{85B0713C-AD6C-A789-A752-A7356181ED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3" b="30876"/>
          <a:stretch/>
        </p:blipFill>
        <p:spPr bwMode="auto">
          <a:xfrm>
            <a:off x="1898464" y="2314635"/>
            <a:ext cx="671316" cy="255708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D6B91B8A-D7E2-46A9-C8E8-59BBEB550B86}"/>
              </a:ext>
            </a:extLst>
          </p:cNvPr>
          <p:cNvGrpSpPr/>
          <p:nvPr/>
        </p:nvGrpSpPr>
        <p:grpSpPr>
          <a:xfrm>
            <a:off x="1249232" y="2850922"/>
            <a:ext cx="2073537" cy="931090"/>
            <a:chOff x="2677378" y="4600884"/>
            <a:chExt cx="4147073" cy="186217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2C50996-EB63-0086-5C1A-9B174A364B96}"/>
                </a:ext>
              </a:extLst>
            </p:cNvPr>
            <p:cNvGrpSpPr/>
            <p:nvPr/>
          </p:nvGrpSpPr>
          <p:grpSpPr>
            <a:xfrm>
              <a:off x="2677378" y="4600884"/>
              <a:ext cx="4147073" cy="1862179"/>
              <a:chOff x="2335782" y="3713568"/>
              <a:chExt cx="4147073" cy="1862179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5FE2D64-9B6A-0071-5759-C0F9926C330A}"/>
                  </a:ext>
                </a:extLst>
              </p:cNvPr>
              <p:cNvSpPr/>
              <p:nvPr/>
            </p:nvSpPr>
            <p:spPr>
              <a:xfrm>
                <a:off x="2343416" y="3746947"/>
                <a:ext cx="4115684" cy="1828800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pic>
            <p:nvPicPr>
              <p:cNvPr id="66" name="Picture 4" descr="From Tree To Bar - Partners &amp; Funders">
                <a:extLst>
                  <a:ext uri="{FF2B5EF4-FFF2-40B4-BE49-F238E27FC236}">
                    <a16:creationId xmlns:a16="http://schemas.microsoft.com/office/drawing/2014/main" id="{8D2BF990-0762-EBCF-F993-65B0E888B5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4291" y="5038301"/>
                <a:ext cx="1159908" cy="4802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18" descr="SMB Digest Volume 20 Issue 1 – Society for Mathematical Biology">
                <a:extLst>
                  <a:ext uri="{FF2B5EF4-FFF2-40B4-BE49-F238E27FC236}">
                    <a16:creationId xmlns:a16="http://schemas.microsoft.com/office/drawing/2014/main" id="{B93BED66-8DCC-5DCB-20CD-B21A4B8900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66849" y="5034357"/>
                <a:ext cx="1539600" cy="471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2A0B26C-6278-E129-7208-99EAB3A87221}"/>
                  </a:ext>
                </a:extLst>
              </p:cNvPr>
              <p:cNvGrpSpPr/>
              <p:nvPr/>
            </p:nvGrpSpPr>
            <p:grpSpPr>
              <a:xfrm>
                <a:off x="4147943" y="4404506"/>
                <a:ext cx="2334912" cy="529863"/>
                <a:chOff x="-2762581" y="3039956"/>
                <a:chExt cx="4066190" cy="971681"/>
              </a:xfrm>
            </p:grpSpPr>
            <p:pic>
              <p:nvPicPr>
                <p:cNvPr id="1034" name="Picture 10">
                  <a:extLst>
                    <a:ext uri="{FF2B5EF4-FFF2-40B4-BE49-F238E27FC236}">
                      <a16:creationId xmlns:a16="http://schemas.microsoft.com/office/drawing/2014/main" id="{C3D0D5AA-4B80-3E49-8F73-806A321DC3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8216"/>
                <a:stretch/>
              </p:blipFill>
              <p:spPr bwMode="auto">
                <a:xfrm>
                  <a:off x="-2762581" y="3039956"/>
                  <a:ext cx="938432" cy="9199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98A5393-2F2A-406B-BD3B-3B8DCC1C1F1C}"/>
                    </a:ext>
                  </a:extLst>
                </p:cNvPr>
                <p:cNvSpPr txBox="1"/>
                <p:nvPr/>
              </p:nvSpPr>
              <p:spPr>
                <a:xfrm>
                  <a:off x="-2139063" y="3221461"/>
                  <a:ext cx="3442672" cy="7901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400" dirty="0">
                      <a:latin typeface="Palatino" pitchFamily="2" charset="77"/>
                      <a:ea typeface="Palatino" pitchFamily="2" charset="77"/>
                    </a:rPr>
                    <a:t>African Society for Bioinformatics </a:t>
                  </a:r>
                </a:p>
                <a:p>
                  <a:pPr algn="ctr"/>
                  <a:r>
                    <a:rPr lang="en-US" sz="400" dirty="0">
                      <a:latin typeface="Palatino" pitchFamily="2" charset="77"/>
                      <a:ea typeface="Palatino" pitchFamily="2" charset="77"/>
                    </a:rPr>
                    <a:t>and Computational Biology</a:t>
                  </a:r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6EEA07-47E7-BDEF-B714-01F84ECA3C55}"/>
                  </a:ext>
                </a:extLst>
              </p:cNvPr>
              <p:cNvSpPr/>
              <p:nvPr/>
            </p:nvSpPr>
            <p:spPr>
              <a:xfrm>
                <a:off x="2335782" y="3713568"/>
                <a:ext cx="4115683" cy="754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en-US" sz="1250" b="1" kern="0" dirty="0">
                    <a:solidFill>
                      <a:srgbClr val="002060"/>
                    </a:solidFill>
                    <a:latin typeface="Calibri" panose="020F0502020204030204"/>
                    <a:ea typeface="Verdana" panose="020B0604030504040204" pitchFamily="34" charset="0"/>
                    <a:cs typeface="Verdana" panose="020B0604030504040204" pitchFamily="34" charset="0"/>
                  </a:rPr>
                  <a:t>Methodological Domain</a:t>
                </a:r>
              </a:p>
              <a:p>
                <a:pPr algn="ctr">
                  <a:defRPr/>
                </a:pPr>
                <a:r>
                  <a:rPr lang="en-US" altLang="en-US" sz="600" i="1" kern="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Transcends Conceptual &amp; Systemic Domains</a:t>
                </a:r>
              </a:p>
            </p:txBody>
          </p:sp>
        </p:grpSp>
        <p:pic>
          <p:nvPicPr>
            <p:cNvPr id="1044" name="Picture 20" descr="Society for Molecular Biology and Evolution">
              <a:extLst>
                <a:ext uri="{FF2B5EF4-FFF2-40B4-BE49-F238E27FC236}">
                  <a16:creationId xmlns:a16="http://schemas.microsoft.com/office/drawing/2014/main" id="{47FFF11C-0151-AFA6-4F83-2D41C24BF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5799" y="5350141"/>
              <a:ext cx="1426720" cy="435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2057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FE991CC7-D5D5-F94C-5568-0EAF676252BA}"/>
              </a:ext>
            </a:extLst>
          </p:cNvPr>
          <p:cNvGrpSpPr>
            <a:grpSpLocks noChangeAspect="1"/>
          </p:cNvGrpSpPr>
          <p:nvPr/>
        </p:nvGrpSpPr>
        <p:grpSpPr>
          <a:xfrm>
            <a:off x="-1828798" y="-974554"/>
            <a:ext cx="8229601" cy="6488384"/>
            <a:chOff x="65330" y="888600"/>
            <a:chExt cx="4442449" cy="35025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BDDF59-3363-EE35-041F-F4DD85DE92E3}"/>
                </a:ext>
              </a:extLst>
            </p:cNvPr>
            <p:cNvSpPr/>
            <p:nvPr/>
          </p:nvSpPr>
          <p:spPr>
            <a:xfrm>
              <a:off x="65330" y="888600"/>
              <a:ext cx="4442449" cy="437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35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Approach &amp; Tools</a:t>
              </a:r>
            </a:p>
            <a:p>
              <a:pPr algn="ctr"/>
              <a:r>
                <a:rPr lang="en-US" altLang="en-US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Taxonomic Groups &amp; Conceptual Domains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21341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613144" y="2923555"/>
                <a:ext cx="1328376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999711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80879" y="1585118"/>
            <a:ext cx="12830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 Vitro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Mathematical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Experimental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319067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1875762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Comparative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670A0-6415-1BB5-146B-BF5B0FB34BCA}"/>
              </a:ext>
            </a:extLst>
          </p:cNvPr>
          <p:cNvSpPr/>
          <p:nvPr/>
        </p:nvSpPr>
        <p:spPr>
          <a:xfrm>
            <a:off x="-129427" y="2345700"/>
            <a:ext cx="1515297" cy="101566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TROPICAL</a:t>
            </a:r>
          </a:p>
          <a:p>
            <a:pPr algn="ctr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679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81B03CB-8589-5490-A40B-36261052C7AF}"/>
              </a:ext>
            </a:extLst>
          </p:cNvPr>
          <p:cNvGrpSpPr/>
          <p:nvPr/>
        </p:nvGrpSpPr>
        <p:grpSpPr>
          <a:xfrm>
            <a:off x="-311325" y="12353"/>
            <a:ext cx="5501483" cy="5501483"/>
            <a:chOff x="884481" y="1446054"/>
            <a:chExt cx="2969775" cy="29697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46054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613144" y="2923555"/>
                <a:ext cx="1328376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2EB4BC-F052-14F1-2068-3A9C20E332B8}"/>
                </a:ext>
              </a:extLst>
            </p:cNvPr>
            <p:cNvSpPr/>
            <p:nvPr/>
          </p:nvSpPr>
          <p:spPr>
            <a:xfrm>
              <a:off x="982673" y="2705626"/>
              <a:ext cx="817977" cy="54826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TROPICAL</a:t>
              </a:r>
            </a:p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999711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26967" y="1576138"/>
            <a:ext cx="1323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Systematic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Behavioral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Evolutionary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319067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1875762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Conservation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76EC6B-FE56-6AF9-7A14-41FF2F0624B7}"/>
              </a:ext>
            </a:extLst>
          </p:cNvPr>
          <p:cNvSpPr/>
          <p:nvPr/>
        </p:nvSpPr>
        <p:spPr>
          <a:xfrm>
            <a:off x="-1828800" y="-1004385"/>
            <a:ext cx="8229600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 Domain</a:t>
            </a:r>
          </a:p>
          <a:p>
            <a:pPr lvl="0" algn="ctr"/>
            <a:r>
              <a:rPr lang="en-US" altLang="en-US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Taxonomic Groups &amp; Approaches</a:t>
            </a:r>
          </a:p>
        </p:txBody>
      </p:sp>
    </p:spTree>
    <p:extLst>
      <p:ext uri="{BB962C8B-B14F-4D97-AF65-F5344CB8AC3E}">
        <p14:creationId xmlns:p14="http://schemas.microsoft.com/office/powerpoint/2010/main" val="1532048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81B03CB-8589-5490-A40B-36261052C7AF}"/>
              </a:ext>
            </a:extLst>
          </p:cNvPr>
          <p:cNvGrpSpPr/>
          <p:nvPr/>
        </p:nvGrpSpPr>
        <p:grpSpPr>
          <a:xfrm>
            <a:off x="-311325" y="12353"/>
            <a:ext cx="5501483" cy="5501483"/>
            <a:chOff x="884481" y="1446054"/>
            <a:chExt cx="2969775" cy="29697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46054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180878" y="2905040"/>
                <a:ext cx="1939165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2EB4BC-F052-14F1-2068-3A9C20E332B8}"/>
                </a:ext>
              </a:extLst>
            </p:cNvPr>
            <p:cNvSpPr/>
            <p:nvPr/>
          </p:nvSpPr>
          <p:spPr>
            <a:xfrm>
              <a:off x="982673" y="2705626"/>
              <a:ext cx="817977" cy="54826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TROPICAL</a:t>
              </a:r>
            </a:p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1137496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26967" y="1713923"/>
            <a:ext cx="1323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Fungal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Insect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Avian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456854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2013548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Plant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E4031B-0E0C-ED7B-8B04-994DC56ED31C}"/>
              </a:ext>
            </a:extLst>
          </p:cNvPr>
          <p:cNvSpPr/>
          <p:nvPr/>
        </p:nvSpPr>
        <p:spPr>
          <a:xfrm>
            <a:off x="-1828800" y="-1029192"/>
            <a:ext cx="8229600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Taxonomic Group</a:t>
            </a:r>
          </a:p>
          <a:p>
            <a:pPr lvl="0" algn="ctr"/>
            <a:r>
              <a:rPr lang="en-US" altLang="en-US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Conceptual Domains &amp; Approaches</a:t>
            </a:r>
          </a:p>
        </p:txBody>
      </p:sp>
    </p:spTree>
    <p:extLst>
      <p:ext uri="{BB962C8B-B14F-4D97-AF65-F5344CB8AC3E}">
        <p14:creationId xmlns:p14="http://schemas.microsoft.com/office/powerpoint/2010/main" val="4140278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FE991CC7-D5D5-F94C-5568-0EAF676252BA}"/>
              </a:ext>
            </a:extLst>
          </p:cNvPr>
          <p:cNvGrpSpPr>
            <a:grpSpLocks noChangeAspect="1"/>
          </p:cNvGrpSpPr>
          <p:nvPr/>
        </p:nvGrpSpPr>
        <p:grpSpPr>
          <a:xfrm>
            <a:off x="-1828798" y="-974554"/>
            <a:ext cx="8229601" cy="6488384"/>
            <a:chOff x="65330" y="888600"/>
            <a:chExt cx="4442449" cy="35025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BDDF59-3363-EE35-041F-F4DD85DE92E3}"/>
                </a:ext>
              </a:extLst>
            </p:cNvPr>
            <p:cNvSpPr/>
            <p:nvPr/>
          </p:nvSpPr>
          <p:spPr>
            <a:xfrm>
              <a:off x="65330" y="888600"/>
              <a:ext cx="4442449" cy="437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35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Approach &amp; Tools</a:t>
              </a:r>
            </a:p>
            <a:p>
              <a:pPr algn="ctr"/>
              <a:r>
                <a:rPr lang="en-US" altLang="en-US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Taxonomic Groups &amp; Conceptual Domains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21341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613144" y="2923555"/>
                <a:ext cx="1328376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999711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80879" y="1585118"/>
            <a:ext cx="12830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 Vitro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Mathematical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Experimental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319067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1875762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Comparative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670A0-6415-1BB5-146B-BF5B0FB34BCA}"/>
              </a:ext>
            </a:extLst>
          </p:cNvPr>
          <p:cNvSpPr/>
          <p:nvPr/>
        </p:nvSpPr>
        <p:spPr>
          <a:xfrm>
            <a:off x="-129427" y="2345700"/>
            <a:ext cx="1515297" cy="101566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TROPICAL</a:t>
            </a:r>
          </a:p>
          <a:p>
            <a:pPr algn="ctr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9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6DC7F7C6-7176-A795-45E6-1509F08A2E36}"/>
              </a:ext>
            </a:extLst>
          </p:cNvPr>
          <p:cNvGrpSpPr/>
          <p:nvPr/>
        </p:nvGrpSpPr>
        <p:grpSpPr>
          <a:xfrm>
            <a:off x="-3027431" y="-340521"/>
            <a:ext cx="10626861" cy="4408528"/>
            <a:chOff x="-560324" y="802479"/>
            <a:chExt cx="10626861" cy="440852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BECA6C6-A87A-AB8F-B9CC-48C82AED1FBF}"/>
                </a:ext>
              </a:extLst>
            </p:cNvPr>
            <p:cNvGrpSpPr/>
            <p:nvPr/>
          </p:nvGrpSpPr>
          <p:grpSpPr>
            <a:xfrm>
              <a:off x="2979325" y="1504210"/>
              <a:ext cx="3599006" cy="3706796"/>
              <a:chOff x="2039501" y="1830790"/>
              <a:chExt cx="4150597" cy="415059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0C7FD22-84AC-732C-DC7A-A32885B89A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39501" y="1830790"/>
                <a:ext cx="4150597" cy="4150597"/>
              </a:xfrm>
              <a:prstGeom prst="ellipse">
                <a:avLst/>
              </a:prstGeom>
              <a:noFill/>
              <a:ln w="539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12EDE2C-430B-F806-4181-D988BEE5BDE1}"/>
                  </a:ext>
                </a:extLst>
              </p:cNvPr>
              <p:cNvSpPr/>
              <p:nvPr/>
            </p:nvSpPr>
            <p:spPr>
              <a:xfrm>
                <a:off x="2407644" y="3366723"/>
                <a:ext cx="3448144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solidFill>
                      <a:srgbClr val="002060"/>
                    </a:solidFill>
                  </a:rPr>
                  <a:t>BIOLOGY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19A684-2502-B194-CD2F-D573256184EE}"/>
                </a:ext>
              </a:extLst>
            </p:cNvPr>
            <p:cNvSpPr/>
            <p:nvPr/>
          </p:nvSpPr>
          <p:spPr>
            <a:xfrm>
              <a:off x="486683" y="3227729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Evolutionary 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B7C8AF8-ECE0-79FB-CD4B-D9735CBF4219}"/>
                </a:ext>
              </a:extLst>
            </p:cNvPr>
            <p:cNvSpPr/>
            <p:nvPr/>
          </p:nvSpPr>
          <p:spPr>
            <a:xfrm>
              <a:off x="456076" y="2495594"/>
              <a:ext cx="165295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Conservation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8EDAE9BA-86FD-558C-A73A-875AD61BCE68}"/>
                </a:ext>
              </a:extLst>
            </p:cNvPr>
            <p:cNvSpPr/>
            <p:nvPr/>
          </p:nvSpPr>
          <p:spPr>
            <a:xfrm rot="10800000">
              <a:off x="2664784" y="1764372"/>
              <a:ext cx="263138" cy="3446634"/>
            </a:xfrm>
            <a:prstGeom prst="rightBrac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A8C167-ADB5-7D21-CB7C-BC7A81CCC859}"/>
                </a:ext>
              </a:extLst>
            </p:cNvPr>
            <p:cNvSpPr/>
            <p:nvPr/>
          </p:nvSpPr>
          <p:spPr>
            <a:xfrm>
              <a:off x="-560324" y="1764373"/>
              <a:ext cx="3650840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500" b="1" dirty="0">
                  <a:solidFill>
                    <a:srgbClr val="00206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Conceptual Domain</a:t>
              </a:r>
            </a:p>
            <a:p>
              <a:pPr lvl="0" algn="ctr"/>
              <a:r>
                <a:rPr lang="en-US" altLang="en-US" sz="12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Methodology &amp; System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C61430B-8AF0-A77B-6881-8F1DA4AE9F64}"/>
                </a:ext>
              </a:extLst>
            </p:cNvPr>
            <p:cNvSpPr/>
            <p:nvPr/>
          </p:nvSpPr>
          <p:spPr>
            <a:xfrm>
              <a:off x="2478804" y="802479"/>
              <a:ext cx="4377214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500" b="1" dirty="0">
                  <a:solidFill>
                    <a:srgbClr val="00206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Study System</a:t>
              </a:r>
            </a:p>
            <a:p>
              <a:pPr lvl="0" algn="ctr"/>
              <a:r>
                <a:rPr lang="en-US" altLang="en-US" sz="12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Domains &amp; Methodology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BB6CCF2-C1DF-C6C8-CAC9-5035F654B6E2}"/>
                </a:ext>
              </a:extLst>
            </p:cNvPr>
            <p:cNvSpPr/>
            <p:nvPr/>
          </p:nvSpPr>
          <p:spPr>
            <a:xfrm>
              <a:off x="6303440" y="1764372"/>
              <a:ext cx="3763097" cy="6617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500" b="1" dirty="0">
                  <a:solidFill>
                    <a:srgbClr val="002060"/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Methodology</a:t>
              </a:r>
            </a:p>
            <a:p>
              <a:pPr algn="ctr"/>
              <a:r>
                <a:rPr lang="en-US" altLang="en-US" sz="12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Domains &amp; System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D5B6CE4-97DF-8AB8-7983-B7A689B89186}"/>
                </a:ext>
              </a:extLst>
            </p:cNvPr>
            <p:cNvSpPr/>
            <p:nvPr/>
          </p:nvSpPr>
          <p:spPr>
            <a:xfrm>
              <a:off x="487182" y="4017889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Integrative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1D4C1D-92F7-45BB-EAE6-BBC7539BD2C0}"/>
                </a:ext>
              </a:extLst>
            </p:cNvPr>
            <p:cNvSpPr/>
            <p:nvPr/>
          </p:nvSpPr>
          <p:spPr>
            <a:xfrm>
              <a:off x="7439911" y="3170667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Comparative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7A7FC27-052B-3F64-7F1C-545A5EB936CD}"/>
                </a:ext>
              </a:extLst>
            </p:cNvPr>
            <p:cNvSpPr/>
            <p:nvPr/>
          </p:nvSpPr>
          <p:spPr>
            <a:xfrm>
              <a:off x="7409304" y="2438532"/>
              <a:ext cx="165295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Mathematical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65" name="Right Brace 64">
              <a:extLst>
                <a:ext uri="{FF2B5EF4-FFF2-40B4-BE49-F238E27FC236}">
                  <a16:creationId xmlns:a16="http://schemas.microsoft.com/office/drawing/2014/main" id="{06CA44CA-EF2E-4798-CA6D-0D4B4BA65796}"/>
                </a:ext>
              </a:extLst>
            </p:cNvPr>
            <p:cNvSpPr/>
            <p:nvPr/>
          </p:nvSpPr>
          <p:spPr>
            <a:xfrm>
              <a:off x="6690589" y="1764373"/>
              <a:ext cx="283490" cy="3446634"/>
            </a:xfrm>
            <a:prstGeom prst="rightBrac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9B5F816-8ACA-0B9D-9224-A826C9C5C629}"/>
                </a:ext>
              </a:extLst>
            </p:cNvPr>
            <p:cNvSpPr/>
            <p:nvPr/>
          </p:nvSpPr>
          <p:spPr>
            <a:xfrm>
              <a:off x="7440410" y="3960827"/>
              <a:ext cx="155682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Molecular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8AF9D68-0393-A81C-5BB3-0736316DFBBD}"/>
                </a:ext>
              </a:extLst>
            </p:cNvPr>
            <p:cNvSpPr/>
            <p:nvPr/>
          </p:nvSpPr>
          <p:spPr>
            <a:xfrm>
              <a:off x="5323068" y="2328568"/>
              <a:ext cx="1005916" cy="706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plant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6F27E00-120C-754B-370B-2CA263CAA50E}"/>
                </a:ext>
              </a:extLst>
            </p:cNvPr>
            <p:cNvSpPr/>
            <p:nvPr/>
          </p:nvSpPr>
          <p:spPr>
            <a:xfrm>
              <a:off x="3362326" y="2326987"/>
              <a:ext cx="100591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insect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1B726C9-B09D-E501-C814-BFCFCC1D1600}"/>
                </a:ext>
              </a:extLst>
            </p:cNvPr>
            <p:cNvSpPr/>
            <p:nvPr/>
          </p:nvSpPr>
          <p:spPr>
            <a:xfrm>
              <a:off x="4342697" y="1886783"/>
              <a:ext cx="1005917" cy="7063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avian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E1E2FA5-D0E2-AED9-680B-BF244659DEB6}"/>
                </a:ext>
              </a:extLst>
            </p:cNvPr>
            <p:cNvSpPr/>
            <p:nvPr/>
          </p:nvSpPr>
          <p:spPr>
            <a:xfrm>
              <a:off x="4342698" y="4371832"/>
              <a:ext cx="100591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island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ACB03FF-078A-35B9-692A-42CA9FC825AC}"/>
                </a:ext>
              </a:extLst>
            </p:cNvPr>
            <p:cNvSpPr/>
            <p:nvPr/>
          </p:nvSpPr>
          <p:spPr>
            <a:xfrm>
              <a:off x="5322765" y="3735648"/>
              <a:ext cx="1005916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marine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7DD6A83-ADF2-8744-F7F3-4380FB8937F4}"/>
                </a:ext>
              </a:extLst>
            </p:cNvPr>
            <p:cNvSpPr/>
            <p:nvPr/>
          </p:nvSpPr>
          <p:spPr>
            <a:xfrm>
              <a:off x="3247141" y="3735648"/>
              <a:ext cx="1301635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grassland</a:t>
              </a:r>
            </a:p>
            <a:p>
              <a:pPr algn="ct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biology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61AD0DC-5CA4-E4A7-1E60-4BFBCAF1D7FC}"/>
              </a:ext>
            </a:extLst>
          </p:cNvPr>
          <p:cNvSpPr/>
          <p:nvPr/>
        </p:nvSpPr>
        <p:spPr>
          <a:xfrm>
            <a:off x="11697" y="5131862"/>
            <a:ext cx="45486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Tropical Biology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654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81B03CB-8589-5490-A40B-36261052C7AF}"/>
              </a:ext>
            </a:extLst>
          </p:cNvPr>
          <p:cNvGrpSpPr/>
          <p:nvPr/>
        </p:nvGrpSpPr>
        <p:grpSpPr>
          <a:xfrm>
            <a:off x="-1712619" y="-339742"/>
            <a:ext cx="6902774" cy="5853577"/>
            <a:chOff x="128045" y="1255989"/>
            <a:chExt cx="3726211" cy="315984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46054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486272" y="3782955"/>
                <a:ext cx="1328376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2EB4BC-F052-14F1-2068-3A9C20E332B8}"/>
                </a:ext>
              </a:extLst>
            </p:cNvPr>
            <p:cNvSpPr/>
            <p:nvPr/>
          </p:nvSpPr>
          <p:spPr>
            <a:xfrm>
              <a:off x="128045" y="1255989"/>
              <a:ext cx="817977" cy="54826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TROPICAL</a:t>
              </a:r>
            </a:p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-1916668" y="-1012300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4245938" y="66177"/>
            <a:ext cx="1323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Systematic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3981210" y="1192172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Behavioral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4104841" y="783379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Evolutionary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4104842" y="447835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Conservation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76EC6B-FE56-6AF9-7A14-41FF2F0624B7}"/>
              </a:ext>
            </a:extLst>
          </p:cNvPr>
          <p:cNvSpPr/>
          <p:nvPr/>
        </p:nvSpPr>
        <p:spPr>
          <a:xfrm>
            <a:off x="-1828800" y="-1004385"/>
            <a:ext cx="8229600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 Domain</a:t>
            </a:r>
          </a:p>
          <a:p>
            <a:pPr lvl="0" algn="ctr"/>
            <a:r>
              <a:rPr lang="en-US" altLang="en-US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Taxonomic Groups &amp; Approaches</a:t>
            </a:r>
          </a:p>
        </p:txBody>
      </p:sp>
    </p:spTree>
    <p:extLst>
      <p:ext uri="{BB962C8B-B14F-4D97-AF65-F5344CB8AC3E}">
        <p14:creationId xmlns:p14="http://schemas.microsoft.com/office/powerpoint/2010/main" val="104804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81B03CB-8589-5490-A40B-36261052C7AF}"/>
              </a:ext>
            </a:extLst>
          </p:cNvPr>
          <p:cNvGrpSpPr/>
          <p:nvPr/>
        </p:nvGrpSpPr>
        <p:grpSpPr>
          <a:xfrm>
            <a:off x="-311325" y="12353"/>
            <a:ext cx="5501483" cy="5501483"/>
            <a:chOff x="884481" y="1446054"/>
            <a:chExt cx="2969775" cy="29697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46054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613144" y="2923555"/>
                <a:ext cx="1328376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2EB4BC-F052-14F1-2068-3A9C20E332B8}"/>
                </a:ext>
              </a:extLst>
            </p:cNvPr>
            <p:cNvSpPr/>
            <p:nvPr/>
          </p:nvSpPr>
          <p:spPr>
            <a:xfrm>
              <a:off x="982673" y="2705626"/>
              <a:ext cx="817977" cy="54826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TROPICAL</a:t>
              </a:r>
            </a:p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999711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26967" y="1576138"/>
            <a:ext cx="1323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Systematic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Behavioral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Evolutionary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319067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1875762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Conservation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76EC6B-FE56-6AF9-7A14-41FF2F0624B7}"/>
              </a:ext>
            </a:extLst>
          </p:cNvPr>
          <p:cNvSpPr/>
          <p:nvPr/>
        </p:nvSpPr>
        <p:spPr>
          <a:xfrm>
            <a:off x="-1828800" y="-1004385"/>
            <a:ext cx="8229600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 Domain</a:t>
            </a:r>
          </a:p>
          <a:p>
            <a:pPr lvl="0" algn="ctr"/>
            <a:r>
              <a:rPr lang="en-US" altLang="en-US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Taxonomic Groups, Approaches, &amp; (Bio)Geography</a:t>
            </a:r>
          </a:p>
        </p:txBody>
      </p:sp>
    </p:spTree>
    <p:extLst>
      <p:ext uri="{BB962C8B-B14F-4D97-AF65-F5344CB8AC3E}">
        <p14:creationId xmlns:p14="http://schemas.microsoft.com/office/powerpoint/2010/main" val="220184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81B03CB-8589-5490-A40B-36261052C7AF}"/>
              </a:ext>
            </a:extLst>
          </p:cNvPr>
          <p:cNvGrpSpPr/>
          <p:nvPr/>
        </p:nvGrpSpPr>
        <p:grpSpPr>
          <a:xfrm>
            <a:off x="-311325" y="12353"/>
            <a:ext cx="5501483" cy="5501483"/>
            <a:chOff x="884481" y="1446054"/>
            <a:chExt cx="2969775" cy="29697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46054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180878" y="2905040"/>
                <a:ext cx="1939165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2EB4BC-F052-14F1-2068-3A9C20E332B8}"/>
                </a:ext>
              </a:extLst>
            </p:cNvPr>
            <p:cNvSpPr/>
            <p:nvPr/>
          </p:nvSpPr>
          <p:spPr>
            <a:xfrm>
              <a:off x="982673" y="2705626"/>
              <a:ext cx="817977" cy="54826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TROPICAL</a:t>
              </a:r>
            </a:p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1137496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26967" y="1713923"/>
            <a:ext cx="1323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Fungal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Insect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Avian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456854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2013548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Plant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E4031B-0E0C-ED7B-8B04-994DC56ED31C}"/>
              </a:ext>
            </a:extLst>
          </p:cNvPr>
          <p:cNvSpPr/>
          <p:nvPr/>
        </p:nvSpPr>
        <p:spPr>
          <a:xfrm>
            <a:off x="-1828800" y="-1029192"/>
            <a:ext cx="8229600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Taxonomic Group</a:t>
            </a:r>
          </a:p>
          <a:p>
            <a:pPr lvl="0" algn="ctr"/>
            <a:r>
              <a:rPr lang="en-US" altLang="en-US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Conceptual Domains, Approaches, and (Bio)Geography</a:t>
            </a:r>
          </a:p>
        </p:txBody>
      </p:sp>
    </p:spTree>
    <p:extLst>
      <p:ext uri="{BB962C8B-B14F-4D97-AF65-F5344CB8AC3E}">
        <p14:creationId xmlns:p14="http://schemas.microsoft.com/office/powerpoint/2010/main" val="114816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FE991CC7-D5D5-F94C-5568-0EAF676252BA}"/>
              </a:ext>
            </a:extLst>
          </p:cNvPr>
          <p:cNvGrpSpPr>
            <a:grpSpLocks noChangeAspect="1"/>
          </p:cNvGrpSpPr>
          <p:nvPr/>
        </p:nvGrpSpPr>
        <p:grpSpPr>
          <a:xfrm>
            <a:off x="-1962022" y="-974554"/>
            <a:ext cx="8496049" cy="6488384"/>
            <a:chOff x="-6586" y="888600"/>
            <a:chExt cx="4586281" cy="35025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BDDF59-3363-EE35-041F-F4DD85DE92E3}"/>
                </a:ext>
              </a:extLst>
            </p:cNvPr>
            <p:cNvSpPr/>
            <p:nvPr/>
          </p:nvSpPr>
          <p:spPr>
            <a:xfrm>
              <a:off x="-6586" y="888600"/>
              <a:ext cx="4586281" cy="4370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35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Approach &amp; Tools</a:t>
              </a:r>
            </a:p>
            <a:p>
              <a:pPr algn="ctr"/>
              <a:r>
                <a:rPr lang="en-US" altLang="en-US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Taxonomic Groups, Conceptual Domains, &amp; (Bio)Geography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21341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613144" y="2923555"/>
                <a:ext cx="1328376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85862" y="999711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580879" y="1585118"/>
            <a:ext cx="12830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 Vitro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901477" y="346086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785976" y="401755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Mathematical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863893" y="3084892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748394" y="3641587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Experimental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319067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1875762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Comparative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670A0-6415-1BB5-146B-BF5B0FB34BCA}"/>
              </a:ext>
            </a:extLst>
          </p:cNvPr>
          <p:cNvSpPr/>
          <p:nvPr/>
        </p:nvSpPr>
        <p:spPr>
          <a:xfrm>
            <a:off x="-129427" y="2345700"/>
            <a:ext cx="1515297" cy="1015663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TROPICAL</a:t>
            </a:r>
          </a:p>
          <a:p>
            <a:pPr algn="ctr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879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181B03CB-8589-5490-A40B-36261052C7AF}"/>
              </a:ext>
            </a:extLst>
          </p:cNvPr>
          <p:cNvGrpSpPr/>
          <p:nvPr/>
        </p:nvGrpSpPr>
        <p:grpSpPr>
          <a:xfrm>
            <a:off x="-340807" y="-3965"/>
            <a:ext cx="5501483" cy="5501483"/>
            <a:chOff x="884481" y="1446054"/>
            <a:chExt cx="2969775" cy="29697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5922E0B-A9CE-7828-38C6-62F51DA2FCEF}"/>
                </a:ext>
              </a:extLst>
            </p:cNvPr>
            <p:cNvGrpSpPr/>
            <p:nvPr/>
          </p:nvGrpSpPr>
          <p:grpSpPr>
            <a:xfrm>
              <a:off x="884481" y="1446054"/>
              <a:ext cx="2969775" cy="2969775"/>
              <a:chOff x="665573" y="2746671"/>
              <a:chExt cx="2969775" cy="296977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D31A5C-03FC-D387-EC32-846362BD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573" y="2746671"/>
                <a:ext cx="2969775" cy="2969775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0A7FBED-D785-58BA-6982-B410D3C421D2}"/>
                  </a:ext>
                </a:extLst>
              </p:cNvPr>
              <p:cNvSpPr/>
              <p:nvPr/>
            </p:nvSpPr>
            <p:spPr>
              <a:xfrm>
                <a:off x="1180878" y="2905040"/>
                <a:ext cx="1939165" cy="382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2EB4BC-F052-14F1-2068-3A9C20E332B8}"/>
                </a:ext>
              </a:extLst>
            </p:cNvPr>
            <p:cNvSpPr/>
            <p:nvPr/>
          </p:nvSpPr>
          <p:spPr>
            <a:xfrm>
              <a:off x="982673" y="2705626"/>
              <a:ext cx="817977" cy="548269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TROPICAL</a:t>
              </a:r>
            </a:p>
            <a:p>
              <a:pPr algn="ctr"/>
              <a:endParaRPr lang="en-US" sz="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1373907" y="1028168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1443867" y="1577374"/>
            <a:ext cx="1323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Deserts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29F610-9204-0115-A451-1AF3A27762A0}"/>
              </a:ext>
            </a:extLst>
          </p:cNvPr>
          <p:cNvSpPr>
            <a:spLocks noChangeAspect="1"/>
          </p:cNvSpPr>
          <p:nvPr/>
        </p:nvSpPr>
        <p:spPr>
          <a:xfrm>
            <a:off x="804587" y="3472974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71243-9BE9-2B9B-BC4D-C0138E94762E}"/>
              </a:ext>
            </a:extLst>
          </p:cNvPr>
          <p:cNvSpPr/>
          <p:nvPr/>
        </p:nvSpPr>
        <p:spPr>
          <a:xfrm>
            <a:off x="689086" y="4029669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Grasslands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2767003" y="3097004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2651504" y="3653699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Islands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205278" y="1468966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089778" y="2025660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Wetlands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E4031B-0E0C-ED7B-8B04-994DC56ED31C}"/>
              </a:ext>
            </a:extLst>
          </p:cNvPr>
          <p:cNvSpPr/>
          <p:nvPr/>
        </p:nvSpPr>
        <p:spPr>
          <a:xfrm>
            <a:off x="-1925690" y="-1030167"/>
            <a:ext cx="8229600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(Bio)Geography</a:t>
            </a:r>
          </a:p>
          <a:p>
            <a:pPr lvl="0" algn="ctr"/>
            <a:r>
              <a:rPr lang="en-US" altLang="en-US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Conceptual Domains, Taxonomic Groups, &amp; Approaches</a:t>
            </a:r>
          </a:p>
        </p:txBody>
      </p:sp>
    </p:spTree>
    <p:extLst>
      <p:ext uri="{BB962C8B-B14F-4D97-AF65-F5344CB8AC3E}">
        <p14:creationId xmlns:p14="http://schemas.microsoft.com/office/powerpoint/2010/main" val="177011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29EF478-406C-F317-41C8-C20C72A08753}"/>
              </a:ext>
            </a:extLst>
          </p:cNvPr>
          <p:cNvGrpSpPr/>
          <p:nvPr/>
        </p:nvGrpSpPr>
        <p:grpSpPr>
          <a:xfrm>
            <a:off x="2518962" y="858714"/>
            <a:ext cx="922831" cy="1822922"/>
            <a:chOff x="3894924" y="1717428"/>
            <a:chExt cx="1845661" cy="3645843"/>
          </a:xfrm>
        </p:grpSpPr>
        <p:pic>
          <p:nvPicPr>
            <p:cNvPr id="2" name="Picture 10">
              <a:extLst>
                <a:ext uri="{FF2B5EF4-FFF2-40B4-BE49-F238E27FC236}">
                  <a16:creationId xmlns:a16="http://schemas.microsoft.com/office/drawing/2014/main" id="{57E1B7F7-DCA9-EC36-F488-43ECF014D35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216"/>
            <a:stretch/>
          </p:blipFill>
          <p:spPr bwMode="auto">
            <a:xfrm>
              <a:off x="4132301" y="4747649"/>
              <a:ext cx="404745" cy="376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1AABDE-A926-4ED0-8F19-2C98C1CA82AD}"/>
                </a:ext>
              </a:extLst>
            </p:cNvPr>
            <p:cNvGrpSpPr/>
            <p:nvPr/>
          </p:nvGrpSpPr>
          <p:grpSpPr>
            <a:xfrm>
              <a:off x="3894924" y="1717428"/>
              <a:ext cx="1845661" cy="3645843"/>
              <a:chOff x="3579792" y="2482011"/>
              <a:chExt cx="1845661" cy="364584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A9D36F0-81FB-C2DD-D874-7B74C1EAB4DC}"/>
                  </a:ext>
                </a:extLst>
              </p:cNvPr>
              <p:cNvGrpSpPr/>
              <p:nvPr/>
            </p:nvGrpSpPr>
            <p:grpSpPr>
              <a:xfrm>
                <a:off x="3729805" y="2735583"/>
                <a:ext cx="1695648" cy="3392271"/>
                <a:chOff x="2685014" y="4577624"/>
                <a:chExt cx="2883729" cy="5885014"/>
              </a:xfrm>
            </p:grpSpPr>
            <p:pic>
              <p:nvPicPr>
                <p:cNvPr id="24" name="Picture 20" descr="Society for Molecular Biology and Evolution">
                  <a:extLst>
                    <a:ext uri="{FF2B5EF4-FFF2-40B4-BE49-F238E27FC236}">
                      <a16:creationId xmlns:a16="http://schemas.microsoft.com/office/drawing/2014/main" id="{F4FA6960-66A5-A13B-E793-F44179AB05B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21829"/>
                <a:stretch/>
              </p:blipFill>
              <p:spPr bwMode="auto">
                <a:xfrm>
                  <a:off x="2850681" y="8355008"/>
                  <a:ext cx="2316816" cy="9051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E89D65EE-A15B-AFA0-A7EA-1EFD6181D05B}"/>
                    </a:ext>
                  </a:extLst>
                </p:cNvPr>
                <p:cNvGrpSpPr/>
                <p:nvPr/>
              </p:nvGrpSpPr>
              <p:grpSpPr>
                <a:xfrm>
                  <a:off x="2685014" y="4577624"/>
                  <a:ext cx="2883729" cy="5885014"/>
                  <a:chOff x="2343418" y="3690308"/>
                  <a:chExt cx="2883729" cy="5885014"/>
                </a:xfrm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2BC3569B-B1A3-2F6F-1809-2AC6692590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43418" y="3719824"/>
                    <a:ext cx="2643651" cy="5552150"/>
                  </a:xfrm>
                  <a:prstGeom prst="rect">
                    <a:avLst/>
                  </a:prstGeom>
                  <a:noFill/>
                  <a:ln w="3810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675" dirty="0"/>
                  </a:p>
                </p:txBody>
              </p:sp>
              <p:pic>
                <p:nvPicPr>
                  <p:cNvPr id="26" name="Picture 4" descr="From Tree To Bar - Partners &amp; Funders">
                    <a:extLst>
                      <a:ext uri="{FF2B5EF4-FFF2-40B4-BE49-F238E27FC236}">
                        <a16:creationId xmlns:a16="http://schemas.microsoft.com/office/drawing/2014/main" id="{D2DAD66D-0026-6772-89B1-4BD5F8A71A0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18316" y="6426201"/>
                    <a:ext cx="1995814" cy="82639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7" name="Picture 18" descr="SMB Digest Volume 20 Issue 1 – Society for Mathematical Biology">
                    <a:extLst>
                      <a:ext uri="{FF2B5EF4-FFF2-40B4-BE49-F238E27FC236}">
                        <a16:creationId xmlns:a16="http://schemas.microsoft.com/office/drawing/2014/main" id="{DC65D9F4-4574-C6EA-B7F5-044F93B0F89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62681" y="5603532"/>
                    <a:ext cx="2001870" cy="61291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956B595D-B45E-B43F-39A3-AE793B2A4260}"/>
                      </a:ext>
                    </a:extLst>
                  </p:cNvPr>
                  <p:cNvSpPr txBox="1"/>
                  <p:nvPr/>
                </p:nvSpPr>
                <p:spPr>
                  <a:xfrm>
                    <a:off x="2793115" y="8507441"/>
                    <a:ext cx="2434032" cy="106788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350" dirty="0">
                        <a:latin typeface="Palatino" pitchFamily="2" charset="77"/>
                        <a:ea typeface="Palatino" pitchFamily="2" charset="77"/>
                      </a:rPr>
                      <a:t>African Society for Bioinformatics </a:t>
                    </a:r>
                  </a:p>
                  <a:p>
                    <a:pPr algn="ctr"/>
                    <a:r>
                      <a:rPr lang="en-US" sz="350" dirty="0">
                        <a:latin typeface="Palatino" pitchFamily="2" charset="77"/>
                        <a:ea typeface="Palatino" pitchFamily="2" charset="77"/>
                      </a:rPr>
                      <a:t>and Computational Biology</a:t>
                    </a: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745F4C0B-10D1-63F6-BE69-8208C82BFCCF}"/>
                      </a:ext>
                    </a:extLst>
                  </p:cNvPr>
                  <p:cNvSpPr/>
                  <p:nvPr/>
                </p:nvSpPr>
                <p:spPr>
                  <a:xfrm>
                    <a:off x="2354187" y="3690308"/>
                    <a:ext cx="2626959" cy="117466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 defTabSz="342900">
                      <a:defRPr/>
                    </a:pPr>
                    <a:r>
                      <a:rPr lang="en-US" altLang="en-US" sz="800" b="1" kern="0" dirty="0">
                        <a:solidFill>
                          <a:srgbClr val="002060"/>
                        </a:solidFill>
                        <a:latin typeface="Calibri" panose="020F0502020204030204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Methodological Domain</a:t>
                    </a:r>
                  </a:p>
                </p:txBody>
              </p: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5C722F-0590-F9FD-4C15-58986DF823E0}"/>
                  </a:ext>
                </a:extLst>
              </p:cNvPr>
              <p:cNvSpPr txBox="1"/>
              <p:nvPr/>
            </p:nvSpPr>
            <p:spPr>
              <a:xfrm>
                <a:off x="3579792" y="2482011"/>
                <a:ext cx="444338" cy="392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75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A66557-8D8A-13DD-BEF7-3934A1DDBC38}"/>
                  </a:ext>
                </a:extLst>
              </p:cNvPr>
              <p:cNvSpPr txBox="1"/>
              <p:nvPr/>
            </p:nvSpPr>
            <p:spPr>
              <a:xfrm>
                <a:off x="3792964" y="3286407"/>
                <a:ext cx="1554995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defTabSz="342900">
                  <a:defRPr/>
                </a:pPr>
                <a:r>
                  <a:rPr lang="en-US" altLang="en-US" sz="375" i="1" kern="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Transcends Conceptual &amp; Systemic Domains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0AE147-E908-B91C-E3F6-41002C875ECE}"/>
              </a:ext>
            </a:extLst>
          </p:cNvPr>
          <p:cNvGrpSpPr/>
          <p:nvPr/>
        </p:nvGrpSpPr>
        <p:grpSpPr>
          <a:xfrm>
            <a:off x="1681861" y="858714"/>
            <a:ext cx="861030" cy="1736169"/>
            <a:chOff x="1848762" y="2476845"/>
            <a:chExt cx="1722060" cy="347233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76C5D31-084F-103A-7B8C-D9FD99BE772A}"/>
                </a:ext>
              </a:extLst>
            </p:cNvPr>
            <p:cNvGrpSpPr/>
            <p:nvPr/>
          </p:nvGrpSpPr>
          <p:grpSpPr>
            <a:xfrm>
              <a:off x="2015291" y="2746756"/>
              <a:ext cx="1554480" cy="3202426"/>
              <a:chOff x="4674147" y="1169941"/>
              <a:chExt cx="2643651" cy="5555669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5510BD-FE6E-D01B-1A2A-2CD735656726}"/>
                  </a:ext>
                </a:extLst>
              </p:cNvPr>
              <p:cNvSpPr/>
              <p:nvPr/>
            </p:nvSpPr>
            <p:spPr>
              <a:xfrm>
                <a:off x="4691473" y="1169941"/>
                <a:ext cx="2619325" cy="1174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2900">
                  <a:defRPr/>
                </a:pPr>
                <a:r>
                  <a:rPr lang="en-US" altLang="en-US" sz="800" b="1" kern="0" dirty="0">
                    <a:solidFill>
                      <a:srgbClr val="002060"/>
                    </a:solidFill>
                    <a:latin typeface="Calibri" panose="020F0502020204030204"/>
                    <a:ea typeface="Verdana" panose="020B0604030504040204" pitchFamily="34" charset="0"/>
                    <a:cs typeface="Verdana" panose="020B0604030504040204" pitchFamily="34" charset="0"/>
                  </a:rPr>
                  <a:t>Systemic Domain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1A4119-864D-F532-5039-D45C4AE6AC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74147" y="1173456"/>
                <a:ext cx="2643651" cy="55521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 dirty="0"/>
              </a:p>
            </p:txBody>
          </p:sp>
          <p:pic>
            <p:nvPicPr>
              <p:cNvPr id="13" name="Picture 4" descr="Home - American Ornithological Society">
                <a:extLst>
                  <a:ext uri="{FF2B5EF4-FFF2-40B4-BE49-F238E27FC236}">
                    <a16:creationId xmlns:a16="http://schemas.microsoft.com/office/drawing/2014/main" id="{DD9F4661-F1F9-B5C8-0119-117A05EB9D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8654" y="5700810"/>
                <a:ext cx="1881642" cy="9030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D8BFC2-BC6A-E577-BA0C-C54A5F57D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3643" y="4863451"/>
                <a:ext cx="2249011" cy="673932"/>
              </a:xfrm>
              <a:prstGeom prst="rect">
                <a:avLst/>
              </a:prstGeom>
            </p:spPr>
          </p:pic>
          <p:pic>
            <p:nvPicPr>
              <p:cNvPr id="15" name="Picture 6" descr="SBMZ – Sociedade Brasileira de Mastozoologia">
                <a:extLst>
                  <a:ext uri="{FF2B5EF4-FFF2-40B4-BE49-F238E27FC236}">
                    <a16:creationId xmlns:a16="http://schemas.microsoft.com/office/drawing/2014/main" id="{F553C0D1-9472-DD56-D73C-BA5A66DF34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1610" y="3789734"/>
                <a:ext cx="2420983" cy="932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16" descr="Royal Entomological Society - Wikipedia">
                <a:extLst>
                  <a:ext uri="{FF2B5EF4-FFF2-40B4-BE49-F238E27FC236}">
                    <a16:creationId xmlns:a16="http://schemas.microsoft.com/office/drawing/2014/main" id="{812473C7-EE13-32D7-2DD7-0E96435276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0201" y="2929365"/>
                <a:ext cx="2174755" cy="8514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2D4E19-E8EF-CC0B-962E-3734F80E33DE}"/>
                </a:ext>
              </a:extLst>
            </p:cNvPr>
            <p:cNvSpPr txBox="1"/>
            <p:nvPr/>
          </p:nvSpPr>
          <p:spPr>
            <a:xfrm>
              <a:off x="1848762" y="2476845"/>
              <a:ext cx="444338" cy="3924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BBF70D-9ECB-BBD2-52F0-7AB1DB8D7D44}"/>
                </a:ext>
              </a:extLst>
            </p:cNvPr>
            <p:cNvSpPr txBox="1"/>
            <p:nvPr/>
          </p:nvSpPr>
          <p:spPr>
            <a:xfrm>
              <a:off x="2036490" y="3273493"/>
              <a:ext cx="1534332" cy="530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342900">
                <a:defRPr/>
              </a:pPr>
              <a:r>
                <a:rPr lang="en-US" altLang="en-US" sz="375" i="1" kern="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Conceptual &amp; Methodological Domains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FDA9BA-959A-C7A3-F66D-8783826F0694}"/>
              </a:ext>
            </a:extLst>
          </p:cNvPr>
          <p:cNvGrpSpPr/>
          <p:nvPr/>
        </p:nvGrpSpPr>
        <p:grpSpPr>
          <a:xfrm>
            <a:off x="832388" y="863881"/>
            <a:ext cx="858807" cy="1732142"/>
            <a:chOff x="201478" y="1639936"/>
            <a:chExt cx="1717613" cy="346428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74E4ABD-0CE3-A259-B3B4-99CB8CD59435}"/>
                </a:ext>
              </a:extLst>
            </p:cNvPr>
            <p:cNvGrpSpPr/>
            <p:nvPr/>
          </p:nvGrpSpPr>
          <p:grpSpPr>
            <a:xfrm>
              <a:off x="362673" y="1912784"/>
              <a:ext cx="1556418" cy="3191436"/>
              <a:chOff x="284509" y="1153025"/>
              <a:chExt cx="2646946" cy="5536598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35BE4E-B3A7-F932-4E26-38A0097EB6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7805" y="1153025"/>
                <a:ext cx="2643650" cy="5536598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 dirty="0"/>
              </a:p>
            </p:txBody>
          </p:sp>
          <p:pic>
            <p:nvPicPr>
              <p:cNvPr id="6" name="Picture 8" descr="SSB2020 - Home">
                <a:extLst>
                  <a:ext uri="{FF2B5EF4-FFF2-40B4-BE49-F238E27FC236}">
                    <a16:creationId xmlns:a16="http://schemas.microsoft.com/office/drawing/2014/main" id="{1E56BA25-8103-C226-9168-E1E7FAB85D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8439"/>
              <a:stretch/>
            </p:blipFill>
            <p:spPr bwMode="auto">
              <a:xfrm>
                <a:off x="427377" y="3893081"/>
                <a:ext cx="2411395" cy="5199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6" descr="Asociación Colombiana de Biología Evolutiva - Home | Facebook">
                <a:extLst>
                  <a:ext uri="{FF2B5EF4-FFF2-40B4-BE49-F238E27FC236}">
                    <a16:creationId xmlns:a16="http://schemas.microsoft.com/office/drawing/2014/main" id="{47413CDF-EAFC-9873-422D-E536701D9F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4" t="6652" r="7828" b="7798"/>
              <a:stretch/>
            </p:blipFill>
            <p:spPr bwMode="auto">
              <a:xfrm>
                <a:off x="317235" y="2759548"/>
                <a:ext cx="2473538" cy="11426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Society for Conservation Biology - Wikipedia">
                <a:extLst>
                  <a:ext uri="{FF2B5EF4-FFF2-40B4-BE49-F238E27FC236}">
                    <a16:creationId xmlns:a16="http://schemas.microsoft.com/office/drawing/2014/main" id="{F4CCA479-EBA6-76DC-0ABB-EE9FA40C55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28" t="9371" r="6724" b="9356"/>
              <a:stretch/>
            </p:blipFill>
            <p:spPr bwMode="auto">
              <a:xfrm>
                <a:off x="578340" y="5587066"/>
                <a:ext cx="2021611" cy="10833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2" descr="Ecological Society (@ESA_org) / X">
                <a:extLst>
                  <a:ext uri="{FF2B5EF4-FFF2-40B4-BE49-F238E27FC236}">
                    <a16:creationId xmlns:a16="http://schemas.microsoft.com/office/drawing/2014/main" id="{094AADF1-94C0-9BA7-D277-1A6717C627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74" t="26312" r="4925" b="25687"/>
              <a:stretch/>
            </p:blipFill>
            <p:spPr bwMode="auto">
              <a:xfrm>
                <a:off x="624462" y="4542421"/>
                <a:ext cx="1999656" cy="10536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F986E68-672C-9AB0-8E01-9BD4B2B7FEFC}"/>
                  </a:ext>
                </a:extLst>
              </p:cNvPr>
              <p:cNvSpPr/>
              <p:nvPr/>
            </p:nvSpPr>
            <p:spPr>
              <a:xfrm>
                <a:off x="284509" y="1179780"/>
                <a:ext cx="2601021" cy="1174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2900">
                  <a:defRPr/>
                </a:pPr>
                <a:r>
                  <a:rPr lang="en-US" altLang="en-US" sz="800" b="1" kern="0" dirty="0">
                    <a:solidFill>
                      <a:srgbClr val="002060"/>
                    </a:solidFill>
                    <a:latin typeface="Calibri" panose="020F0502020204030204"/>
                    <a:ea typeface="Verdana" panose="020B0604030504040204" pitchFamily="34" charset="0"/>
                    <a:cs typeface="Verdana" panose="020B0604030504040204" pitchFamily="34" charset="0"/>
                  </a:rPr>
                  <a:t>Conceptual </a:t>
                </a:r>
              </a:p>
              <a:p>
                <a:pPr algn="ctr" defTabSz="342900">
                  <a:defRPr/>
                </a:pPr>
                <a:r>
                  <a:rPr lang="en-US" altLang="en-US" sz="800" b="1" kern="0" dirty="0">
                    <a:solidFill>
                      <a:srgbClr val="002060"/>
                    </a:solidFill>
                    <a:latin typeface="Calibri" panose="020F0502020204030204"/>
                    <a:ea typeface="Verdana" panose="020B0604030504040204" pitchFamily="34" charset="0"/>
                    <a:cs typeface="Verdana" panose="020B0604030504040204" pitchFamily="34" charset="0"/>
                  </a:rPr>
                  <a:t>Domain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136586-0F2D-C325-4790-46CBAA771533}"/>
                </a:ext>
              </a:extLst>
            </p:cNvPr>
            <p:cNvSpPr txBox="1"/>
            <p:nvPr/>
          </p:nvSpPr>
          <p:spPr>
            <a:xfrm>
              <a:off x="201478" y="1639936"/>
              <a:ext cx="444338" cy="3924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675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9C3755-A692-19FA-54CF-AE86C3BC49BB}"/>
                </a:ext>
              </a:extLst>
            </p:cNvPr>
            <p:cNvSpPr txBox="1"/>
            <p:nvPr/>
          </p:nvSpPr>
          <p:spPr>
            <a:xfrm>
              <a:off x="357508" y="2415920"/>
              <a:ext cx="1544665" cy="530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342900">
                <a:defRPr/>
              </a:pPr>
              <a:r>
                <a:rPr lang="en-US" altLang="en-US" sz="375" i="1" kern="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Transcends Methodological </a:t>
              </a:r>
            </a:p>
            <a:p>
              <a:pPr algn="ctr" defTabSz="342900">
                <a:defRPr/>
              </a:pPr>
              <a:r>
                <a:rPr lang="en-US" altLang="en-US" sz="375" i="1" kern="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&amp; Systemic Domains</a:t>
              </a:r>
            </a:p>
          </p:txBody>
        </p:sp>
      </p:grpSp>
      <p:pic>
        <p:nvPicPr>
          <p:cNvPr id="21" name="Picture 18" descr="ATBC | Biotropica - YouTube">
            <a:extLst>
              <a:ext uri="{FF2B5EF4-FFF2-40B4-BE49-F238E27FC236}">
                <a16:creationId xmlns:a16="http://schemas.microsoft.com/office/drawing/2014/main" id="{34B5602B-B7A4-5F37-1584-D34879D4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3" b="30876"/>
          <a:stretch/>
        </p:blipFill>
        <p:spPr bwMode="auto">
          <a:xfrm>
            <a:off x="3407556" y="1035857"/>
            <a:ext cx="538834" cy="2052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066AD0E-C1E2-1887-6710-2D2EB0D44C7B}"/>
              </a:ext>
            </a:extLst>
          </p:cNvPr>
          <p:cNvSpPr txBox="1"/>
          <p:nvPr/>
        </p:nvSpPr>
        <p:spPr>
          <a:xfrm>
            <a:off x="3244957" y="1669801"/>
            <a:ext cx="6715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>
              <a:defRPr/>
            </a:pPr>
            <a:r>
              <a:rPr lang="en-US" altLang="en-US" sz="700" b="1" kern="0" dirty="0">
                <a:solidFill>
                  <a:srgbClr val="002060"/>
                </a:solidFill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Conceptual </a:t>
            </a:r>
          </a:p>
          <a:p>
            <a:pPr algn="ctr" defTabSz="342900">
              <a:defRPr/>
            </a:pPr>
            <a:r>
              <a:rPr lang="en-US" altLang="en-US" sz="700" b="1" kern="0" dirty="0">
                <a:solidFill>
                  <a:srgbClr val="002060"/>
                </a:solidFill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Domains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9102EC-0BAB-E1AA-4417-EC5DEE07DF45}"/>
              </a:ext>
            </a:extLst>
          </p:cNvPr>
          <p:cNvSpPr/>
          <p:nvPr/>
        </p:nvSpPr>
        <p:spPr>
          <a:xfrm>
            <a:off x="3230413" y="2072093"/>
            <a:ext cx="7700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>
              <a:defRPr/>
            </a:pPr>
            <a:r>
              <a:rPr lang="en-US" altLang="en-US" sz="800" b="1" kern="0" dirty="0">
                <a:solidFill>
                  <a:srgbClr val="002060"/>
                </a:solidFill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Systemic Domain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881F30-77A3-74C1-C5AA-C88FC771E252}"/>
              </a:ext>
            </a:extLst>
          </p:cNvPr>
          <p:cNvSpPr/>
          <p:nvPr/>
        </p:nvSpPr>
        <p:spPr>
          <a:xfrm>
            <a:off x="3729279" y="3236629"/>
            <a:ext cx="7723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>
              <a:defRPr/>
            </a:pPr>
            <a:r>
              <a:rPr lang="en-US" altLang="en-US" sz="700" b="1" kern="0" dirty="0">
                <a:solidFill>
                  <a:srgbClr val="002060"/>
                </a:solidFill>
                <a:latin typeface="Calibri" panose="020F0502020204030204"/>
                <a:ea typeface="Verdana" panose="020B0604030504040204" pitchFamily="34" charset="0"/>
                <a:cs typeface="Verdana" panose="020B0604030504040204" pitchFamily="34" charset="0"/>
              </a:rPr>
              <a:t>Methodological Domain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3AEA2F-267D-FDB4-DA74-15094E915C07}"/>
              </a:ext>
            </a:extLst>
          </p:cNvPr>
          <p:cNvSpPr>
            <a:spLocks noChangeAspect="1"/>
          </p:cNvSpPr>
          <p:nvPr/>
        </p:nvSpPr>
        <p:spPr>
          <a:xfrm>
            <a:off x="3974610" y="1354342"/>
            <a:ext cx="777241" cy="1600200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D4CD83-7A0E-BD4E-5E18-AF1BD02B44B4}"/>
              </a:ext>
            </a:extLst>
          </p:cNvPr>
          <p:cNvSpPr txBox="1"/>
          <p:nvPr/>
        </p:nvSpPr>
        <p:spPr>
          <a:xfrm>
            <a:off x="4737158" y="1113145"/>
            <a:ext cx="222169" cy="196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75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5CCD21-27C4-DF7E-582E-EB609F8CE9C1}"/>
              </a:ext>
            </a:extLst>
          </p:cNvPr>
          <p:cNvSpPr txBox="1"/>
          <p:nvPr/>
        </p:nvSpPr>
        <p:spPr>
          <a:xfrm>
            <a:off x="3864122" y="3091004"/>
            <a:ext cx="777498" cy="265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42900">
              <a:defRPr/>
            </a:pPr>
            <a:r>
              <a:rPr lang="en-US" altLang="en-US" sz="375" i="1" kern="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Conceptual, System, &amp; Methodological domains</a:t>
            </a:r>
          </a:p>
        </p:txBody>
      </p:sp>
    </p:spTree>
    <p:extLst>
      <p:ext uri="{BB962C8B-B14F-4D97-AF65-F5344CB8AC3E}">
        <p14:creationId xmlns:p14="http://schemas.microsoft.com/office/powerpoint/2010/main" val="664850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5922E0B-A9CE-7828-38C6-62F51DA2FCEF}"/>
              </a:ext>
            </a:extLst>
          </p:cNvPr>
          <p:cNvGrpSpPr/>
          <p:nvPr/>
        </p:nvGrpSpPr>
        <p:grpSpPr>
          <a:xfrm>
            <a:off x="-311325" y="12353"/>
            <a:ext cx="5501483" cy="5501483"/>
            <a:chOff x="665573" y="2746671"/>
            <a:chExt cx="2969775" cy="296977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3D31A5C-03FC-D387-EC32-846362BDF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573" y="2746671"/>
              <a:ext cx="2969775" cy="2969775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A7FBED-D785-58BA-6982-B410D3C421D2}"/>
                </a:ext>
              </a:extLst>
            </p:cNvPr>
            <p:cNvSpPr/>
            <p:nvPr/>
          </p:nvSpPr>
          <p:spPr>
            <a:xfrm>
              <a:off x="1180878" y="2905040"/>
              <a:ext cx="1939165" cy="382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BIOLOGY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CB72E683-E476-FF8D-0D71-8774F7E45FDA}"/>
              </a:ext>
            </a:extLst>
          </p:cNvPr>
          <p:cNvSpPr>
            <a:spLocks noChangeAspect="1"/>
          </p:cNvSpPr>
          <p:nvPr/>
        </p:nvSpPr>
        <p:spPr>
          <a:xfrm>
            <a:off x="-235100" y="931526"/>
            <a:ext cx="3405533" cy="338818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3666FA-9494-AB76-65B6-F3B79C02EE0C}"/>
              </a:ext>
            </a:extLst>
          </p:cNvPr>
          <p:cNvSpPr/>
          <p:nvPr/>
        </p:nvSpPr>
        <p:spPr>
          <a:xfrm>
            <a:off x="566136" y="2413658"/>
            <a:ext cx="170310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chemeClr val="accent6">
                    <a:lumMod val="75000"/>
                  </a:schemeClr>
                </a:solidFill>
              </a:rPr>
              <a:t>TROPICAL</a:t>
            </a:r>
            <a:endParaRPr lang="en-US" sz="25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FCAD8-AD1A-C07B-5318-C2349CD1F7D2}"/>
              </a:ext>
            </a:extLst>
          </p:cNvPr>
          <p:cNvSpPr>
            <a:spLocks noChangeAspect="1"/>
          </p:cNvSpPr>
          <p:nvPr/>
        </p:nvSpPr>
        <p:spPr>
          <a:xfrm>
            <a:off x="3281798" y="3084894"/>
            <a:ext cx="1187438" cy="1181388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A4482-D6A3-8119-290B-3D623373D62F}"/>
              </a:ext>
            </a:extLst>
          </p:cNvPr>
          <p:cNvSpPr/>
          <p:nvPr/>
        </p:nvSpPr>
        <p:spPr>
          <a:xfrm>
            <a:off x="3186659" y="3413600"/>
            <a:ext cx="1242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Arctic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F4D7E7-A8E9-FCC2-10F7-03D32F34EA37}"/>
              </a:ext>
            </a:extLst>
          </p:cNvPr>
          <p:cNvSpPr>
            <a:spLocks noChangeAspect="1"/>
          </p:cNvSpPr>
          <p:nvPr/>
        </p:nvSpPr>
        <p:spPr>
          <a:xfrm>
            <a:off x="3302168" y="1456854"/>
            <a:ext cx="1605340" cy="159716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CCB3EE-BD64-5DDC-94E7-940F198A9CA4}"/>
              </a:ext>
            </a:extLst>
          </p:cNvPr>
          <p:cNvSpPr/>
          <p:nvPr/>
        </p:nvSpPr>
        <p:spPr>
          <a:xfrm>
            <a:off x="3186668" y="2013548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Temperate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E4031B-0E0C-ED7B-8B04-994DC56ED31C}"/>
              </a:ext>
            </a:extLst>
          </p:cNvPr>
          <p:cNvSpPr/>
          <p:nvPr/>
        </p:nvSpPr>
        <p:spPr>
          <a:xfrm>
            <a:off x="-1927540" y="-1045460"/>
            <a:ext cx="8733905" cy="809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Geography</a:t>
            </a:r>
          </a:p>
          <a:p>
            <a:pPr lvl="0" algn="ctr"/>
            <a:r>
              <a:rPr lang="en-US" altLang="en-US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Transcends Conceptual Domain, Approach, &amp; Taxonomic Group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F4A246-139D-06C7-A651-81674469738B}"/>
              </a:ext>
            </a:extLst>
          </p:cNvPr>
          <p:cNvSpPr>
            <a:spLocks noChangeAspect="1"/>
          </p:cNvSpPr>
          <p:nvPr/>
        </p:nvSpPr>
        <p:spPr>
          <a:xfrm>
            <a:off x="2193001" y="4022947"/>
            <a:ext cx="1242612" cy="123628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888D8A-E825-E8A7-0D13-CC6DBA0D2D48}"/>
              </a:ext>
            </a:extLst>
          </p:cNvPr>
          <p:cNvSpPr/>
          <p:nvPr/>
        </p:nvSpPr>
        <p:spPr>
          <a:xfrm>
            <a:off x="1858521" y="4447348"/>
            <a:ext cx="18525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Island</a:t>
            </a:r>
          </a:p>
        </p:txBody>
      </p:sp>
    </p:spTree>
    <p:extLst>
      <p:ext uri="{BB962C8B-B14F-4D97-AF65-F5344CB8AC3E}">
        <p14:creationId xmlns:p14="http://schemas.microsoft.com/office/powerpoint/2010/main" val="777797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E05D41F-21A8-748D-6310-60E44399DE57}"/>
              </a:ext>
            </a:extLst>
          </p:cNvPr>
          <p:cNvGrpSpPr/>
          <p:nvPr/>
        </p:nvGrpSpPr>
        <p:grpSpPr>
          <a:xfrm>
            <a:off x="-383319" y="-705990"/>
            <a:ext cx="5338642" cy="5983997"/>
            <a:chOff x="89713" y="0"/>
            <a:chExt cx="5338641" cy="59839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72C80E-ACBE-EF0A-CB99-30D65E13EE0E}"/>
                </a:ext>
              </a:extLst>
            </p:cNvPr>
            <p:cNvSpPr/>
            <p:nvPr/>
          </p:nvSpPr>
          <p:spPr>
            <a:xfrm>
              <a:off x="89713" y="0"/>
              <a:ext cx="5290223" cy="8463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3500" b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Conceptual Domain</a:t>
              </a:r>
            </a:p>
            <a:p>
              <a:pPr lvl="0" algn="ctr"/>
              <a:r>
                <a:rPr lang="en-US" altLang="en-US" sz="1400" i="1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crosses systems &amp; approaches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5FBE35B-DDC7-B9DD-D5CC-A4686ACF5FBB}"/>
                </a:ext>
              </a:extLst>
            </p:cNvPr>
            <p:cNvGrpSpPr/>
            <p:nvPr/>
          </p:nvGrpSpPr>
          <p:grpSpPr>
            <a:xfrm>
              <a:off x="144577" y="1066151"/>
              <a:ext cx="5283777" cy="4917846"/>
              <a:chOff x="278557" y="1053795"/>
              <a:chExt cx="5283777" cy="491784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4D0E9F0-DB54-B820-F65F-F0A0FD8384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6291" y="2703881"/>
                <a:ext cx="3267760" cy="3267760"/>
              </a:xfrm>
              <a:prstGeom prst="ellipse">
                <a:avLst/>
              </a:prstGeom>
              <a:noFill/>
              <a:ln w="539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597EE0-721D-C1A9-3B04-8C988CC44CB6}"/>
                  </a:ext>
                </a:extLst>
              </p:cNvPr>
              <p:cNvSpPr/>
              <p:nvPr/>
            </p:nvSpPr>
            <p:spPr>
              <a:xfrm>
                <a:off x="1227352" y="1202352"/>
                <a:ext cx="55860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/>
                  <a:t>+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8474903-8C84-63F3-F7AD-7409863A7DCE}"/>
                  </a:ext>
                </a:extLst>
              </p:cNvPr>
              <p:cNvSpPr/>
              <p:nvPr/>
            </p:nvSpPr>
            <p:spPr>
              <a:xfrm>
                <a:off x="2542296" y="1209890"/>
                <a:ext cx="55860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/>
                  <a:t>+</a:t>
                </a:r>
              </a:p>
            </p:txBody>
          </p:sp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E8B2E693-1997-04C0-8D0B-3B44C71ED1F1}"/>
                  </a:ext>
                </a:extLst>
              </p:cNvPr>
              <p:cNvSpPr/>
              <p:nvPr/>
            </p:nvSpPr>
            <p:spPr>
              <a:xfrm rot="5400000">
                <a:off x="2660135" y="-381958"/>
                <a:ext cx="530339" cy="5274058"/>
              </a:xfrm>
              <a:prstGeom prst="rightBrace">
                <a:avLst>
                  <a:gd name="adj1" fmla="val 94542"/>
                  <a:gd name="adj2" fmla="val 49429"/>
                </a:avLst>
              </a:prstGeom>
              <a:ln w="4762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7C1965-CAD2-7EEC-8A7E-96F246E480C4}"/>
                  </a:ext>
                </a:extLst>
              </p:cNvPr>
              <p:cNvSpPr/>
              <p:nvPr/>
            </p:nvSpPr>
            <p:spPr>
              <a:xfrm>
                <a:off x="1897873" y="3983817"/>
                <a:ext cx="2044599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BIOLOGY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D6FC4B8-5F69-E62A-4E8B-0F06B43FC5E3}"/>
                  </a:ext>
                </a:extLst>
              </p:cNvPr>
              <p:cNvGrpSpPr/>
              <p:nvPr/>
            </p:nvGrpSpPr>
            <p:grpSpPr>
              <a:xfrm>
                <a:off x="278557" y="1053795"/>
                <a:ext cx="1061133" cy="977669"/>
                <a:chOff x="4164758" y="1956295"/>
                <a:chExt cx="1061133" cy="977669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27E5DC8-BD71-23DA-A002-3F2029C63B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06601" y="1956295"/>
                  <a:ext cx="982676" cy="977669"/>
                </a:xfrm>
                <a:prstGeom prst="ellipse">
                  <a:avLst/>
                </a:prstGeom>
                <a:noFill/>
                <a:ln w="317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00" dirty="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8DE1C381-222E-7559-D862-D82BD41AF2A7}"/>
                    </a:ext>
                  </a:extLst>
                </p:cNvPr>
                <p:cNvSpPr/>
                <p:nvPr/>
              </p:nvSpPr>
              <p:spPr>
                <a:xfrm>
                  <a:off x="4164758" y="2320139"/>
                  <a:ext cx="1061133" cy="2923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3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TROPICAL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4CA9EE-F262-DD29-68BC-A48B71F66E27}"/>
                  </a:ext>
                </a:extLst>
              </p:cNvPr>
              <p:cNvSpPr/>
              <p:nvPr/>
            </p:nvSpPr>
            <p:spPr>
              <a:xfrm>
                <a:off x="4032576" y="1188687"/>
                <a:ext cx="558607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0" dirty="0"/>
                  <a:t>+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4FA6A3-0238-851F-1589-2BB1A6F699A6}"/>
                  </a:ext>
                </a:extLst>
              </p:cNvPr>
              <p:cNvSpPr/>
              <p:nvPr/>
            </p:nvSpPr>
            <p:spPr>
              <a:xfrm>
                <a:off x="1710555" y="1209890"/>
                <a:ext cx="915280" cy="692497"/>
              </a:xfrm>
              <a:prstGeom prst="rect">
                <a:avLst/>
              </a:prstGeom>
              <a:ln w="317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1300" dirty="0"/>
              </a:p>
              <a:p>
                <a:pPr algn="ctr"/>
                <a:r>
                  <a:rPr lang="en-US" sz="1300" dirty="0"/>
                  <a:t>Systematic</a:t>
                </a:r>
              </a:p>
              <a:p>
                <a:pPr algn="ctr"/>
                <a:endParaRPr lang="en-US" sz="13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E854FF3-656F-9AAC-ABC2-B49153EF049D}"/>
                  </a:ext>
                </a:extLst>
              </p:cNvPr>
              <p:cNvSpPr/>
              <p:nvPr/>
            </p:nvSpPr>
            <p:spPr>
              <a:xfrm>
                <a:off x="2978635" y="1206463"/>
                <a:ext cx="1148760" cy="692497"/>
              </a:xfrm>
              <a:prstGeom prst="rect">
                <a:avLst/>
              </a:prstGeom>
              <a:ln w="317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1300" dirty="0"/>
              </a:p>
              <a:p>
                <a:pPr algn="ctr"/>
                <a:r>
                  <a:rPr lang="en-US" sz="1300" dirty="0"/>
                  <a:t>Conservation</a:t>
                </a:r>
              </a:p>
              <a:p>
                <a:pPr algn="ctr"/>
                <a:endParaRPr lang="en-US" sz="13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3DFEC1D-EBB0-C37E-90ED-82E49AA7B4F8}"/>
                  </a:ext>
                </a:extLst>
              </p:cNvPr>
              <p:cNvSpPr/>
              <p:nvPr/>
            </p:nvSpPr>
            <p:spPr>
              <a:xfrm>
                <a:off x="4501201" y="1209890"/>
                <a:ext cx="1061133" cy="692497"/>
              </a:xfrm>
              <a:prstGeom prst="rect">
                <a:avLst/>
              </a:prstGeom>
              <a:ln w="317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1300" dirty="0"/>
              </a:p>
              <a:p>
                <a:pPr algn="ctr"/>
                <a:r>
                  <a:rPr lang="en-US" sz="1300" dirty="0"/>
                  <a:t>Evolutionary</a:t>
                </a:r>
              </a:p>
              <a:p>
                <a:pPr algn="ctr"/>
                <a:endParaRPr lang="en-US" sz="13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8192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3D31A5C-03FC-D387-EC32-846362BDFC03}"/>
              </a:ext>
            </a:extLst>
          </p:cNvPr>
          <p:cNvSpPr>
            <a:spLocks noChangeAspect="1"/>
          </p:cNvSpPr>
          <p:nvPr/>
        </p:nvSpPr>
        <p:spPr>
          <a:xfrm>
            <a:off x="-3144428" y="1305687"/>
            <a:ext cx="3267760" cy="3267760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62FCF3-255B-17C3-0CCE-F7F3490657D1}"/>
              </a:ext>
            </a:extLst>
          </p:cNvPr>
          <p:cNvSpPr>
            <a:spLocks noChangeAspect="1"/>
          </p:cNvSpPr>
          <p:nvPr/>
        </p:nvSpPr>
        <p:spPr>
          <a:xfrm>
            <a:off x="-1345087" y="2624602"/>
            <a:ext cx="1297493" cy="1297493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765910-9583-92E8-D544-C35D44D6300D}"/>
              </a:ext>
            </a:extLst>
          </p:cNvPr>
          <p:cNvSpPr/>
          <p:nvPr/>
        </p:nvSpPr>
        <p:spPr>
          <a:xfrm>
            <a:off x="-2835063" y="3096356"/>
            <a:ext cx="153424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Tropical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BDDF59-3363-EE35-041F-F4DD85DE92E3}"/>
              </a:ext>
            </a:extLst>
          </p:cNvPr>
          <p:cNvSpPr/>
          <p:nvPr/>
        </p:nvSpPr>
        <p:spPr>
          <a:xfrm>
            <a:off x="-3538258" y="-132041"/>
            <a:ext cx="388164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Approach &amp;</a:t>
            </a:r>
          </a:p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Tools</a:t>
            </a:r>
          </a:p>
          <a:p>
            <a:pPr algn="ctr"/>
            <a:r>
              <a:rPr lang="en-US" alt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crosses systems &amp; conceptual domains</a:t>
            </a:r>
          </a:p>
        </p:txBody>
      </p:sp>
      <p:pic>
        <p:nvPicPr>
          <p:cNvPr id="28" name="Picture 4" descr="From Tree To Bar - Partners &amp; Funders">
            <a:extLst>
              <a:ext uri="{FF2B5EF4-FFF2-40B4-BE49-F238E27FC236}">
                <a16:creationId xmlns:a16="http://schemas.microsoft.com/office/drawing/2014/main" id="{09C68A84-ADAF-FC71-02FC-CDFB703C2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50" y="3328631"/>
            <a:ext cx="2447120" cy="101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8" descr="SMB Digest Volume 20 Issue 1 – Society for Mathematical Biology">
            <a:extLst>
              <a:ext uri="{FF2B5EF4-FFF2-40B4-BE49-F238E27FC236}">
                <a16:creationId xmlns:a16="http://schemas.microsoft.com/office/drawing/2014/main" id="{BC17C0DA-287E-A660-8024-2D19DB321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31" y="1681492"/>
            <a:ext cx="3309442" cy="101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3FBB784D-83E5-35D6-D148-1F812483B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219" y="1586536"/>
            <a:ext cx="2557407" cy="109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SICB 2022! - Anole Annals">
            <a:extLst>
              <a:ext uri="{FF2B5EF4-FFF2-40B4-BE49-F238E27FC236}">
                <a16:creationId xmlns:a16="http://schemas.microsoft.com/office/drawing/2014/main" id="{03984257-F061-BB9D-B4B5-989457553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539" y="3096361"/>
            <a:ext cx="3400303" cy="136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0A7FBED-D785-58BA-6982-B410D3C421D2}"/>
              </a:ext>
            </a:extLst>
          </p:cNvPr>
          <p:cNvSpPr/>
          <p:nvPr/>
        </p:nvSpPr>
        <p:spPr>
          <a:xfrm>
            <a:off x="-2532846" y="1780465"/>
            <a:ext cx="2044599" cy="707886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BIOLOGY</a:t>
            </a:r>
          </a:p>
        </p:txBody>
      </p:sp>
    </p:spTree>
    <p:extLst>
      <p:ext uri="{BB962C8B-B14F-4D97-AF65-F5344CB8AC3E}">
        <p14:creationId xmlns:p14="http://schemas.microsoft.com/office/powerpoint/2010/main" val="24454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18A31FC-E9D4-05A5-DFB9-5FF9A27EBA0F}"/>
              </a:ext>
            </a:extLst>
          </p:cNvPr>
          <p:cNvSpPr/>
          <p:nvPr/>
        </p:nvSpPr>
        <p:spPr>
          <a:xfrm>
            <a:off x="-876389" y="1086484"/>
            <a:ext cx="14761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TROPICAL</a:t>
            </a:r>
          </a:p>
        </p:txBody>
      </p:sp>
      <p:pic>
        <p:nvPicPr>
          <p:cNvPr id="28" name="Picture 8" descr="SSB2020 - Home">
            <a:extLst>
              <a:ext uri="{FF2B5EF4-FFF2-40B4-BE49-F238E27FC236}">
                <a16:creationId xmlns:a16="http://schemas.microsoft.com/office/drawing/2014/main" id="{B57141EA-D76E-6D47-EB17-97E42848F9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39"/>
          <a:stretch/>
        </p:blipFill>
        <p:spPr bwMode="auto">
          <a:xfrm>
            <a:off x="3733629" y="1508293"/>
            <a:ext cx="3587698" cy="77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Asociación Colombiana de Biología Evolutiva - Home | Facebook">
            <a:extLst>
              <a:ext uri="{FF2B5EF4-FFF2-40B4-BE49-F238E27FC236}">
                <a16:creationId xmlns:a16="http://schemas.microsoft.com/office/drawing/2014/main" id="{7E9CAF82-9167-232E-DE94-326B831E5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4" t="6652" r="7828" b="7798"/>
          <a:stretch/>
        </p:blipFill>
        <p:spPr bwMode="auto">
          <a:xfrm>
            <a:off x="3626471" y="3767966"/>
            <a:ext cx="3802033" cy="175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ociety for Conservation Biology - Wikipedia">
            <a:extLst>
              <a:ext uri="{FF2B5EF4-FFF2-40B4-BE49-F238E27FC236}">
                <a16:creationId xmlns:a16="http://schemas.microsoft.com/office/drawing/2014/main" id="{28851E08-74E1-FD41-FEDE-746D3BA85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8" t="9371" r="6724" b="9356"/>
          <a:stretch/>
        </p:blipFill>
        <p:spPr bwMode="auto">
          <a:xfrm>
            <a:off x="3832479" y="-730122"/>
            <a:ext cx="3390013" cy="181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SE CODE OF ETHICS">
            <a:extLst>
              <a:ext uri="{FF2B5EF4-FFF2-40B4-BE49-F238E27FC236}">
                <a16:creationId xmlns:a16="http://schemas.microsoft.com/office/drawing/2014/main" id="{BCA56AF5-235C-C276-4555-B2BA87E3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847" y="2478899"/>
            <a:ext cx="4571285" cy="128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99782737-927B-7597-F56C-9700A523EBB8}"/>
              </a:ext>
            </a:extLst>
          </p:cNvPr>
          <p:cNvGrpSpPr/>
          <p:nvPr/>
        </p:nvGrpSpPr>
        <p:grpSpPr>
          <a:xfrm>
            <a:off x="-3436482" y="766927"/>
            <a:ext cx="3837440" cy="4713002"/>
            <a:chOff x="4349798" y="1987272"/>
            <a:chExt cx="3837440" cy="4713002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496DBC-07BB-8E23-85BD-72FD9E4C80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9798" y="1987273"/>
              <a:ext cx="982676" cy="977669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75CB8DD-D779-CF01-AE10-D873013E2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77489" y="1987272"/>
              <a:ext cx="977669" cy="977669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0AC8F6F-0C25-97EA-C8D7-170998DAB3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45968" y="2008477"/>
              <a:ext cx="982676" cy="977669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2E062BF-FA05-AA15-D60C-7D8327EF21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1278" y="3432514"/>
              <a:ext cx="3267760" cy="3267760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F786AC-2395-ECC9-99F4-C95C3E587A87}"/>
                </a:ext>
              </a:extLst>
            </p:cNvPr>
            <p:cNvSpPr/>
            <p:nvPr/>
          </p:nvSpPr>
          <p:spPr>
            <a:xfrm>
              <a:off x="5306178" y="2148185"/>
              <a:ext cx="55860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/>
                <a:t>+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97D73B3-2C53-23BF-9033-E8CF3B1A4E7C}"/>
                </a:ext>
              </a:extLst>
            </p:cNvPr>
            <p:cNvSpPr/>
            <p:nvPr/>
          </p:nvSpPr>
          <p:spPr>
            <a:xfrm>
              <a:off x="6670266" y="2143369"/>
              <a:ext cx="55860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/>
                <a:t>+</a:t>
              </a:r>
            </a:p>
          </p:txBody>
        </p:sp>
        <p:sp>
          <p:nvSpPr>
            <p:cNvPr id="58" name="Right Brace 57">
              <a:extLst>
                <a:ext uri="{FF2B5EF4-FFF2-40B4-BE49-F238E27FC236}">
                  <a16:creationId xmlns:a16="http://schemas.microsoft.com/office/drawing/2014/main" id="{0C0C2B4E-36A0-B9C2-6922-7925702AE908}"/>
                </a:ext>
              </a:extLst>
            </p:cNvPr>
            <p:cNvSpPr/>
            <p:nvPr/>
          </p:nvSpPr>
          <p:spPr>
            <a:xfrm rot="5400000">
              <a:off x="6068374" y="1199963"/>
              <a:ext cx="406832" cy="3830897"/>
            </a:xfrm>
            <a:prstGeom prst="rightBrace">
              <a:avLst/>
            </a:prstGeom>
            <a:ln w="476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E07439F-8316-E741-3A45-DEC84884F978}"/>
                </a:ext>
              </a:extLst>
            </p:cNvPr>
            <p:cNvSpPr/>
            <p:nvPr/>
          </p:nvSpPr>
          <p:spPr>
            <a:xfrm>
              <a:off x="5101370" y="4634361"/>
              <a:ext cx="2044599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4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BIOLOGY</a:t>
              </a: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F105674A-C3C9-C4F8-69CA-2F9CF0C3A7FA}"/>
              </a:ext>
            </a:extLst>
          </p:cNvPr>
          <p:cNvSpPr/>
          <p:nvPr/>
        </p:nvSpPr>
        <p:spPr>
          <a:xfrm>
            <a:off x="-3009398" y="-975207"/>
            <a:ext cx="315258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Conceptual </a:t>
            </a:r>
          </a:p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Domain</a:t>
            </a:r>
          </a:p>
          <a:p>
            <a:pPr lvl="0" algn="ctr"/>
            <a:r>
              <a:rPr lang="en-US" alt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crosses systems &amp; approaches</a:t>
            </a:r>
          </a:p>
        </p:txBody>
      </p:sp>
    </p:spTree>
    <p:extLst>
      <p:ext uri="{BB962C8B-B14F-4D97-AF65-F5344CB8AC3E}">
        <p14:creationId xmlns:p14="http://schemas.microsoft.com/office/powerpoint/2010/main" val="39860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2DA2AFBA-5C50-F1D4-19DA-C66D79CE184B}"/>
              </a:ext>
            </a:extLst>
          </p:cNvPr>
          <p:cNvSpPr/>
          <p:nvPr/>
        </p:nvSpPr>
        <p:spPr>
          <a:xfrm>
            <a:off x="-1664373" y="1761104"/>
            <a:ext cx="14761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TROPICAL</a:t>
            </a:r>
          </a:p>
        </p:txBody>
      </p:sp>
      <p:pic>
        <p:nvPicPr>
          <p:cNvPr id="28" name="Picture 2" descr="American Society of Plant Biologists">
            <a:extLst>
              <a:ext uri="{FF2B5EF4-FFF2-40B4-BE49-F238E27FC236}">
                <a16:creationId xmlns:a16="http://schemas.microsoft.com/office/drawing/2014/main" id="{754398AE-B3DB-B367-C7C4-8FC0409801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8"/>
          <a:stretch/>
        </p:blipFill>
        <p:spPr bwMode="auto">
          <a:xfrm>
            <a:off x="5398223" y="1483999"/>
            <a:ext cx="2694263" cy="105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ustralian Society for Fish Biology">
            <a:extLst>
              <a:ext uri="{FF2B5EF4-FFF2-40B4-BE49-F238E27FC236}">
                <a16:creationId xmlns:a16="http://schemas.microsoft.com/office/drawing/2014/main" id="{AD21D58B-39DE-E044-AE7C-12B49C599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971" y="-149687"/>
            <a:ext cx="1423923" cy="142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695086F6-EB0D-2580-FA09-0F9E80F00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8" b="14063"/>
          <a:stretch/>
        </p:blipFill>
        <p:spPr bwMode="auto">
          <a:xfrm>
            <a:off x="2918606" y="1644103"/>
            <a:ext cx="2338193" cy="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ome - American Ornithological Society">
            <a:extLst>
              <a:ext uri="{FF2B5EF4-FFF2-40B4-BE49-F238E27FC236}">
                <a16:creationId xmlns:a16="http://schemas.microsoft.com/office/drawing/2014/main" id="{082341CC-C8B0-D8B8-2964-3FE11435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606" y="130222"/>
            <a:ext cx="2076477" cy="99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DB08A3D-DDE1-F312-848F-51255A317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1966" y="3054168"/>
            <a:ext cx="2609742" cy="782028"/>
          </a:xfrm>
          <a:prstGeom prst="rect">
            <a:avLst/>
          </a:prstGeom>
        </p:spPr>
      </p:pic>
      <p:pic>
        <p:nvPicPr>
          <p:cNvPr id="52" name="Picture 6" descr="International Mountain Society">
            <a:extLst>
              <a:ext uri="{FF2B5EF4-FFF2-40B4-BE49-F238E27FC236}">
                <a16:creationId xmlns:a16="http://schemas.microsoft.com/office/drawing/2014/main" id="{CFC0BB4A-6080-BEA7-53CD-626EBEB8E8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9" t="34703" r="11319" b="34705"/>
          <a:stretch/>
        </p:blipFill>
        <p:spPr bwMode="auto">
          <a:xfrm>
            <a:off x="5256799" y="2848693"/>
            <a:ext cx="3053777" cy="116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E42E8188-1A45-9624-B42C-DA18DCB17671}"/>
              </a:ext>
            </a:extLst>
          </p:cNvPr>
          <p:cNvGrpSpPr/>
          <p:nvPr/>
        </p:nvGrpSpPr>
        <p:grpSpPr>
          <a:xfrm rot="21307332">
            <a:off x="-3476357" y="1268208"/>
            <a:ext cx="3267760" cy="3267760"/>
            <a:chOff x="8761815" y="2008477"/>
            <a:chExt cx="3267760" cy="326776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E6B77A6-AA83-F42C-431B-15AF4BC7AC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33495" y="2143019"/>
              <a:ext cx="982676" cy="977669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80D6182-A8D8-345C-DBBC-436D7CDBB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93619" y="2311475"/>
              <a:ext cx="977669" cy="977669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0D03C65-AFD6-3F1C-60D1-6A11D92725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4243" y="3287229"/>
              <a:ext cx="982676" cy="977669"/>
            </a:xfrm>
            <a:prstGeom prst="ellipse">
              <a:avLst/>
            </a:prstGeom>
            <a:noFill/>
            <a:ln w="53975">
              <a:solidFill>
                <a:schemeClr val="accent1">
                  <a:shade val="50000"/>
                  <a:alpha val="50711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E756C5F-004F-2751-6B8D-7D46DDB55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95695" y="4079061"/>
              <a:ext cx="982676" cy="977669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3B7B11D-5F21-5BDD-B965-DEC50E27E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33466" y="4030387"/>
              <a:ext cx="977669" cy="977669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F465DBF-FE2A-3609-5914-788C8119FC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1701" y="3150419"/>
              <a:ext cx="982676" cy="977669"/>
            </a:xfrm>
            <a:prstGeom prst="ellipse">
              <a:avLst/>
            </a:prstGeom>
            <a:noFill/>
            <a:ln w="53975">
              <a:solidFill>
                <a:schemeClr val="accent1">
                  <a:shade val="50000"/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AC08B0A-436C-1BFC-CE73-37D1F6D10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39348" y="3026812"/>
              <a:ext cx="977669" cy="977669"/>
            </a:xfrm>
            <a:prstGeom prst="ellipse">
              <a:avLst/>
            </a:prstGeom>
            <a:noFill/>
            <a:ln w="53975">
              <a:solidFill>
                <a:schemeClr val="accent1">
                  <a:shade val="50000"/>
                  <a:alpha val="5794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20A8F8B-5C40-A0BF-C2DB-3FBA5F42BD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1815" y="2008477"/>
              <a:ext cx="3267760" cy="3267760"/>
            </a:xfrm>
            <a:prstGeom prst="ellipse">
              <a:avLst/>
            </a:prstGeom>
            <a:noFill/>
            <a:ln w="539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05EE04E9-1411-CABA-A5DC-41698574053D}"/>
              </a:ext>
            </a:extLst>
          </p:cNvPr>
          <p:cNvSpPr/>
          <p:nvPr/>
        </p:nvSpPr>
        <p:spPr>
          <a:xfrm>
            <a:off x="-2991214" y="2543897"/>
            <a:ext cx="2044599" cy="707886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BIOLOGY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DBEEA8-815E-BF58-6B95-A25542A08FC8}"/>
              </a:ext>
            </a:extLst>
          </p:cNvPr>
          <p:cNvSpPr/>
          <p:nvPr/>
        </p:nvSpPr>
        <p:spPr>
          <a:xfrm>
            <a:off x="-3530748" y="-725692"/>
            <a:ext cx="345516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 System</a:t>
            </a:r>
          </a:p>
          <a:p>
            <a:pPr lvl="0" algn="ctr"/>
            <a:r>
              <a:rPr lang="en-US" alt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crosses conceptual domain &amp; approaches</a:t>
            </a:r>
          </a:p>
        </p:txBody>
      </p:sp>
      <p:pic>
        <p:nvPicPr>
          <p:cNvPr id="64" name="Picture 8" descr="GrasslandSocSA (@GrasslandSocSA) / Twitter">
            <a:extLst>
              <a:ext uri="{FF2B5EF4-FFF2-40B4-BE49-F238E27FC236}">
                <a16:creationId xmlns:a16="http://schemas.microsoft.com/office/drawing/2014/main" id="{DB8D7449-7278-7961-43EE-110E2D19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966" y="4310287"/>
            <a:ext cx="1320072" cy="13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B454A7A-2F7C-4E01-45C5-26126E62108C}"/>
              </a:ext>
            </a:extLst>
          </p:cNvPr>
          <p:cNvSpPr/>
          <p:nvPr/>
        </p:nvSpPr>
        <p:spPr>
          <a:xfrm>
            <a:off x="3972045" y="4652470"/>
            <a:ext cx="2231701" cy="671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600" dirty="0">
                <a:solidFill>
                  <a:srgbClr val="097335"/>
                </a:solidFill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Grassland Society</a:t>
            </a:r>
            <a:r>
              <a:rPr lang="en-US" altLang="en-US" dirty="0">
                <a:solidFill>
                  <a:srgbClr val="0973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altLang="en-US" dirty="0">
                <a:solidFill>
                  <a:srgbClr val="09733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Southern Africa</a:t>
            </a:r>
            <a:endParaRPr lang="en-US" dirty="0">
              <a:solidFill>
                <a:srgbClr val="097335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C338AAA-70C6-61CC-F869-674DFABC63F4}"/>
              </a:ext>
            </a:extLst>
          </p:cNvPr>
          <p:cNvSpPr/>
          <p:nvPr/>
        </p:nvSpPr>
        <p:spPr>
          <a:xfrm>
            <a:off x="928797" y="1243993"/>
            <a:ext cx="1212704" cy="40011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taxonomy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1F8D22-4930-EA02-4601-EBAA35F3537D}"/>
              </a:ext>
            </a:extLst>
          </p:cNvPr>
          <p:cNvSpPr/>
          <p:nvPr/>
        </p:nvSpPr>
        <p:spPr>
          <a:xfrm>
            <a:off x="641422" y="2995128"/>
            <a:ext cx="1273810" cy="707886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geology/</a:t>
            </a:r>
          </a:p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geography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19E7894-671D-C05A-8800-877B8BD2C5F5}"/>
              </a:ext>
            </a:extLst>
          </p:cNvPr>
          <p:cNvSpPr/>
          <p:nvPr/>
        </p:nvSpPr>
        <p:spPr>
          <a:xfrm>
            <a:off x="540095" y="4970322"/>
            <a:ext cx="1759521" cy="40011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(bio)geography</a:t>
            </a:r>
          </a:p>
        </p:txBody>
      </p:sp>
    </p:spTree>
    <p:extLst>
      <p:ext uri="{BB962C8B-B14F-4D97-AF65-F5344CB8AC3E}">
        <p14:creationId xmlns:p14="http://schemas.microsoft.com/office/powerpoint/2010/main" val="216116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 animBg="1"/>
      <p:bldP spid="67" grpId="0" animBg="1"/>
      <p:bldP spid="6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90C907B-F167-C393-020C-EA294CA573EE}"/>
              </a:ext>
            </a:extLst>
          </p:cNvPr>
          <p:cNvGrpSpPr>
            <a:grpSpLocks noChangeAspect="1"/>
          </p:cNvGrpSpPr>
          <p:nvPr/>
        </p:nvGrpSpPr>
        <p:grpSpPr>
          <a:xfrm>
            <a:off x="387336" y="382391"/>
            <a:ext cx="2099516" cy="1848594"/>
            <a:chOff x="477424" y="434701"/>
            <a:chExt cx="5505708" cy="484769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25DCE71-434D-7608-E00D-EEECB7F6F3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627" y="1575602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3D91A4-BF5C-42B9-9727-83AB8221BF50}"/>
                </a:ext>
              </a:extLst>
            </p:cNvPr>
            <p:cNvSpPr/>
            <p:nvPr/>
          </p:nvSpPr>
          <p:spPr>
            <a:xfrm>
              <a:off x="2384126" y="434701"/>
              <a:ext cx="3599006" cy="887814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6">
                      <a:lumMod val="75000"/>
                    </a:schemeClr>
                  </a:solidFill>
                </a:rPr>
                <a:t>Tropical Places &amp; People are</a:t>
              </a:r>
            </a:p>
            <a:p>
              <a:pPr algn="ctr"/>
              <a:r>
                <a:rPr lang="en-US" sz="800" i="1" dirty="0">
                  <a:solidFill>
                    <a:schemeClr val="accent6">
                      <a:lumMod val="75000"/>
                    </a:schemeClr>
                  </a:solidFill>
                </a:rPr>
                <a:t>Radically Different</a:t>
              </a:r>
              <a:endParaRPr lang="en-US" sz="8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ADEE81-3335-B27F-1444-98F475B222E5}"/>
                </a:ext>
              </a:extLst>
            </p:cNvPr>
            <p:cNvSpPr/>
            <p:nvPr/>
          </p:nvSpPr>
          <p:spPr>
            <a:xfrm>
              <a:off x="477424" y="2577885"/>
              <a:ext cx="3813406" cy="18563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2060"/>
                  </a:solidFill>
                </a:rPr>
                <a:t>Renaissance Europe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E062145-4022-DBC0-7EC1-6A99AE582AAA}"/>
              </a:ext>
            </a:extLst>
          </p:cNvPr>
          <p:cNvGrpSpPr>
            <a:grpSpLocks noChangeAspect="1"/>
          </p:cNvGrpSpPr>
          <p:nvPr/>
        </p:nvGrpSpPr>
        <p:grpSpPr>
          <a:xfrm>
            <a:off x="2491208" y="382969"/>
            <a:ext cx="1879088" cy="1848594"/>
            <a:chOff x="584627" y="434698"/>
            <a:chExt cx="4927665" cy="48477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FAB05DF-3D31-A7F2-4D02-87C4E5D23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627" y="1575602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5D9533-BD8B-B849-2CFC-A8BAD493CC97}"/>
                </a:ext>
              </a:extLst>
            </p:cNvPr>
            <p:cNvSpPr/>
            <p:nvPr/>
          </p:nvSpPr>
          <p:spPr>
            <a:xfrm>
              <a:off x="2384129" y="434698"/>
              <a:ext cx="3128163" cy="887814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6">
                      <a:lumMod val="75000"/>
                    </a:schemeClr>
                  </a:solidFill>
                </a:rPr>
                <a:t>Tropics Ecosystems are </a:t>
              </a:r>
              <a:endParaRPr lang="en-US" sz="800" i="1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lang="en-US" sz="800" i="1" dirty="0">
                  <a:solidFill>
                    <a:schemeClr val="accent6">
                      <a:lumMod val="75000"/>
                    </a:schemeClr>
                  </a:solidFill>
                </a:rPr>
                <a:t>Unique &amp; Unusual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8191F1-3B1E-9DBF-EFB3-74DE8802A4DA}"/>
                </a:ext>
              </a:extLst>
            </p:cNvPr>
            <p:cNvSpPr/>
            <p:nvPr/>
          </p:nvSpPr>
          <p:spPr>
            <a:xfrm>
              <a:off x="600066" y="2423087"/>
              <a:ext cx="3572146" cy="18563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2060"/>
                  </a:solidFill>
                </a:rPr>
                <a:t>Natural </a:t>
              </a:r>
            </a:p>
            <a:p>
              <a:pPr algn="ctr"/>
              <a:r>
                <a:rPr lang="en-US" sz="2000" dirty="0">
                  <a:solidFill>
                    <a:srgbClr val="002060"/>
                  </a:solidFill>
                </a:rPr>
                <a:t>History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32F804-D67D-9103-C147-B6F02C006487}"/>
              </a:ext>
            </a:extLst>
          </p:cNvPr>
          <p:cNvGrpSpPr>
            <a:grpSpLocks noChangeAspect="1"/>
          </p:cNvGrpSpPr>
          <p:nvPr/>
        </p:nvGrpSpPr>
        <p:grpSpPr>
          <a:xfrm>
            <a:off x="1275761" y="2613768"/>
            <a:ext cx="1372425" cy="1413529"/>
            <a:chOff x="584627" y="1575602"/>
            <a:chExt cx="3599006" cy="370679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8F75CB-C517-6A56-BF6B-7FBB6A66F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627" y="1575602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92016C-E64F-DA0D-4C74-C30A5C2B4F73}"/>
                </a:ext>
              </a:extLst>
            </p:cNvPr>
            <p:cNvSpPr/>
            <p:nvPr/>
          </p:nvSpPr>
          <p:spPr>
            <a:xfrm>
              <a:off x="1643230" y="3968777"/>
              <a:ext cx="1481796" cy="887814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accent6">
                      <a:lumMod val="75000"/>
                    </a:schemeClr>
                  </a:solidFill>
                </a:rPr>
                <a:t>Tropical </a:t>
              </a:r>
            </a:p>
            <a:p>
              <a:pPr algn="ctr"/>
              <a:r>
                <a:rPr lang="en-US" sz="800" dirty="0">
                  <a:solidFill>
                    <a:schemeClr val="accent6">
                      <a:lumMod val="75000"/>
                    </a:schemeClr>
                  </a:solidFill>
                </a:rPr>
                <a:t>Biology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17B1A1-FB75-51BB-D1F4-ED8E504942BB}"/>
                </a:ext>
              </a:extLst>
            </p:cNvPr>
            <p:cNvSpPr/>
            <p:nvPr/>
          </p:nvSpPr>
          <p:spPr>
            <a:xfrm>
              <a:off x="611485" y="2112438"/>
              <a:ext cx="3572148" cy="18563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2060"/>
                  </a:solidFill>
                </a:rPr>
                <a:t>Biological Sciences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391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7B2400-BA0F-C135-24DA-FC90E015AF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76" b="12014"/>
          <a:stretch/>
        </p:blipFill>
        <p:spPr>
          <a:xfrm>
            <a:off x="271277" y="1064621"/>
            <a:ext cx="3827427" cy="769495"/>
          </a:xfrm>
          <a:prstGeom prst="rect">
            <a:avLst/>
          </a:prstGeom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C9C6D6-D41F-5927-C629-D34BB3DC6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447" b="83557"/>
          <a:stretch/>
        </p:blipFill>
        <p:spPr>
          <a:xfrm>
            <a:off x="271277" y="808197"/>
            <a:ext cx="786663" cy="307778"/>
          </a:xfrm>
          <a:prstGeom prst="rect">
            <a:avLst/>
          </a:prstGeom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B6DFDA7-EB0F-D91C-7080-BC38A835BE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6" t="90426" r="69165" b="-1463"/>
          <a:stretch/>
        </p:blipFill>
        <p:spPr>
          <a:xfrm>
            <a:off x="1248272" y="1064621"/>
            <a:ext cx="824023" cy="206587"/>
          </a:xfrm>
          <a:prstGeom prst="rect">
            <a:avLst/>
          </a:prstGeom>
          <a:ln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6F54255-C612-AEA4-8EA0-8F002FDD0FD0}"/>
              </a:ext>
            </a:extLst>
          </p:cNvPr>
          <p:cNvSpPr/>
          <p:nvPr/>
        </p:nvSpPr>
        <p:spPr>
          <a:xfrm>
            <a:off x="305211" y="754913"/>
            <a:ext cx="3759558" cy="1193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E32DFD0-58E1-F8A1-ADB2-683D18F2D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76" b="12014"/>
          <a:stretch/>
        </p:blipFill>
        <p:spPr>
          <a:xfrm>
            <a:off x="271277" y="2767193"/>
            <a:ext cx="3827427" cy="769495"/>
          </a:xfrm>
          <a:prstGeom prst="rect">
            <a:avLst/>
          </a:prstGeom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0FF9EA-F8A0-32DD-ECFD-11931E290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447" b="83557"/>
          <a:stretch/>
        </p:blipFill>
        <p:spPr>
          <a:xfrm>
            <a:off x="271277" y="2510769"/>
            <a:ext cx="786663" cy="307778"/>
          </a:xfrm>
          <a:prstGeom prst="rect">
            <a:avLst/>
          </a:prstGeom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36E3AEF-5C4B-CA13-3219-23B43FEE8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6" t="90426" r="69165" b="-1463"/>
          <a:stretch/>
        </p:blipFill>
        <p:spPr>
          <a:xfrm>
            <a:off x="1248272" y="2767193"/>
            <a:ext cx="824023" cy="206587"/>
          </a:xfrm>
          <a:prstGeom prst="rect">
            <a:avLst/>
          </a:prstGeom>
          <a:ln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EBE69AB-1775-1F0D-7FFE-1A838587285D}"/>
              </a:ext>
            </a:extLst>
          </p:cNvPr>
          <p:cNvSpPr/>
          <p:nvPr/>
        </p:nvSpPr>
        <p:spPr>
          <a:xfrm>
            <a:off x="305211" y="2457485"/>
            <a:ext cx="3759558" cy="1193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52608-2ECD-20F2-EDDA-049774816B95}"/>
              </a:ext>
            </a:extLst>
          </p:cNvPr>
          <p:cNvSpPr txBox="1"/>
          <p:nvPr/>
        </p:nvSpPr>
        <p:spPr>
          <a:xfrm>
            <a:off x="1214337" y="3084010"/>
            <a:ext cx="28504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in a North American Grassland</a:t>
            </a:r>
          </a:p>
        </p:txBody>
      </p:sp>
    </p:spTree>
    <p:extLst>
      <p:ext uri="{BB962C8B-B14F-4D97-AF65-F5344CB8AC3E}">
        <p14:creationId xmlns:p14="http://schemas.microsoft.com/office/powerpoint/2010/main" val="222396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A52D652-F0B8-4C27-B145-071691FDBE3D}"/>
              </a:ext>
            </a:extLst>
          </p:cNvPr>
          <p:cNvGrpSpPr/>
          <p:nvPr/>
        </p:nvGrpSpPr>
        <p:grpSpPr>
          <a:xfrm>
            <a:off x="406221" y="829340"/>
            <a:ext cx="3759558" cy="1193325"/>
            <a:chOff x="406221" y="829340"/>
            <a:chExt cx="3759558" cy="11933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8E59E52-B28A-D7D4-BE1E-3C443FF34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3" t="43377" b="20164"/>
            <a:stretch/>
          </p:blipFill>
          <p:spPr>
            <a:xfrm>
              <a:off x="483781" y="1196163"/>
              <a:ext cx="3681998" cy="7017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018548-B18B-1C58-5874-975DEB552A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63" r="77951" b="83875"/>
            <a:stretch/>
          </p:blipFill>
          <p:spPr>
            <a:xfrm>
              <a:off x="483781" y="885789"/>
              <a:ext cx="627321" cy="31037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70D77CF-FA5D-C4BA-57DD-4FC49BF52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87" t="92765" r="26361" b="835"/>
            <a:stretch/>
          </p:blipFill>
          <p:spPr>
            <a:xfrm>
              <a:off x="1111102" y="1011735"/>
              <a:ext cx="2360429" cy="1222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F3DF20-29EF-485C-47A7-F81C3FAB03E1}"/>
                </a:ext>
              </a:extLst>
            </p:cNvPr>
            <p:cNvSpPr/>
            <p:nvPr/>
          </p:nvSpPr>
          <p:spPr>
            <a:xfrm>
              <a:off x="406221" y="829340"/>
              <a:ext cx="3759558" cy="119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48C789-589D-6907-EEAF-72591BEEE79B}"/>
                </a:ext>
              </a:extLst>
            </p:cNvPr>
            <p:cNvSpPr/>
            <p:nvPr/>
          </p:nvSpPr>
          <p:spPr>
            <a:xfrm>
              <a:off x="3949996" y="1696074"/>
              <a:ext cx="212650" cy="264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439FF6-1144-D353-B62A-4F2A4E47D3AA}"/>
              </a:ext>
            </a:extLst>
          </p:cNvPr>
          <p:cNvGrpSpPr/>
          <p:nvPr/>
        </p:nvGrpSpPr>
        <p:grpSpPr>
          <a:xfrm>
            <a:off x="406221" y="2264736"/>
            <a:ext cx="3759558" cy="1193325"/>
            <a:chOff x="406221" y="829340"/>
            <a:chExt cx="3759558" cy="119332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D6EA16A-04A4-40C5-5A04-DCD60742B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3" t="43377" b="20164"/>
            <a:stretch/>
          </p:blipFill>
          <p:spPr>
            <a:xfrm>
              <a:off x="483781" y="1196163"/>
              <a:ext cx="3681998" cy="7017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9419D4F-0FCB-EBCA-0EC9-CBB57C38A5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63" r="77951" b="83875"/>
            <a:stretch/>
          </p:blipFill>
          <p:spPr>
            <a:xfrm>
              <a:off x="483781" y="885789"/>
              <a:ext cx="627321" cy="31037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01DEDF5-1602-72C9-7CCD-5392EDA6D2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87" t="92765" r="26361" b="835"/>
            <a:stretch/>
          </p:blipFill>
          <p:spPr>
            <a:xfrm>
              <a:off x="1111102" y="1011735"/>
              <a:ext cx="2360429" cy="122275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9AFEC6-AE27-E0C5-35B2-19A5A20C257B}"/>
                </a:ext>
              </a:extLst>
            </p:cNvPr>
            <p:cNvSpPr/>
            <p:nvPr/>
          </p:nvSpPr>
          <p:spPr>
            <a:xfrm>
              <a:off x="406221" y="829340"/>
              <a:ext cx="3759558" cy="119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96B8795-78FD-8E57-F4F2-E931B75C0261}"/>
                </a:ext>
              </a:extLst>
            </p:cNvPr>
            <p:cNvSpPr/>
            <p:nvPr/>
          </p:nvSpPr>
          <p:spPr>
            <a:xfrm>
              <a:off x="3949996" y="1696074"/>
              <a:ext cx="212650" cy="264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ADC8B8A5-5B40-0183-1E6E-1A57D9951AA4}"/>
              </a:ext>
            </a:extLst>
          </p:cNvPr>
          <p:cNvSpPr/>
          <p:nvPr/>
        </p:nvSpPr>
        <p:spPr>
          <a:xfrm>
            <a:off x="1080152" y="2850326"/>
            <a:ext cx="1822535" cy="264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355A9F-A6BD-3E35-6E0E-EA6897C890A8}"/>
              </a:ext>
            </a:extLst>
          </p:cNvPr>
          <p:cNvSpPr txBox="1"/>
          <p:nvPr/>
        </p:nvSpPr>
        <p:spPr>
          <a:xfrm>
            <a:off x="929730" y="2808305"/>
            <a:ext cx="2445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33890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111CBB-AAD2-ED38-8E3D-B80F25DB9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0" y="2423841"/>
            <a:ext cx="4157259" cy="1682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36145E-7ECE-1F2B-2DFE-153376917E4A}"/>
              </a:ext>
            </a:extLst>
          </p:cNvPr>
          <p:cNvSpPr txBox="1"/>
          <p:nvPr/>
        </p:nvSpPr>
        <p:spPr>
          <a:xfrm>
            <a:off x="460413" y="2712436"/>
            <a:ext cx="3651172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sz="800" b="1" dirty="0">
              <a:solidFill>
                <a:srgbClr val="C00000"/>
              </a:solidFill>
              <a:latin typeface="Palatino" pitchFamily="2" charset="77"/>
              <a:ea typeface="Palatino" pitchFamily="2" charset="77"/>
            </a:endParaRPr>
          </a:p>
          <a:p>
            <a:pPr algn="ctr"/>
            <a:r>
              <a:rPr lang="en-US" sz="800" b="1" dirty="0">
                <a:latin typeface="Palatino" pitchFamily="2" charset="77"/>
                <a:ea typeface="Palatino" pitchFamily="2" charset="77"/>
              </a:rPr>
              <a:t>THE LATITUDINAL GRADIENT IN GEOGRAPHICAL RANGE: </a:t>
            </a:r>
          </a:p>
          <a:p>
            <a:pPr algn="ctr"/>
            <a:r>
              <a:rPr lang="en-US" sz="800" b="1" dirty="0">
                <a:latin typeface="Palatino" pitchFamily="2" charset="77"/>
                <a:ea typeface="Palatino" pitchFamily="2" charset="77"/>
              </a:rPr>
              <a:t>WHY SO </a:t>
            </a:r>
            <a:r>
              <a:rPr lang="en-US" sz="800" b="1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FEW </a:t>
            </a:r>
            <a:r>
              <a:rPr lang="en-US" sz="800" b="1" dirty="0">
                <a:latin typeface="Palatino" pitchFamily="2" charset="77"/>
                <a:ea typeface="Palatino" pitchFamily="2" charset="77"/>
              </a:rPr>
              <a:t>SPECIES IN THE </a:t>
            </a:r>
            <a:r>
              <a:rPr lang="en-US" sz="800" b="1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TEMPERATE ZONE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6FBB79-C09C-449E-0FD7-C40BD69FB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0" y="404209"/>
            <a:ext cx="4157259" cy="16824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60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6A4BFD5-2C84-BF22-D3FB-4CFF7EF3F7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57" r="-2020" b="50764"/>
          <a:stretch/>
        </p:blipFill>
        <p:spPr>
          <a:xfrm>
            <a:off x="342008" y="2419829"/>
            <a:ext cx="4222253" cy="4061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A3579F-B62E-47AB-EF59-8C520E9361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57" r="-2020" b="50764"/>
          <a:stretch/>
        </p:blipFill>
        <p:spPr>
          <a:xfrm>
            <a:off x="397593" y="784657"/>
            <a:ext cx="4222253" cy="4061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D3EA9C-F8A7-04FF-425E-85B25D4ED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19"/>
          <a:stretch/>
        </p:blipFill>
        <p:spPr>
          <a:xfrm>
            <a:off x="264518" y="2740143"/>
            <a:ext cx="4138656" cy="8730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A73937-2ABF-1368-13CA-F73BE41F7B00}"/>
              </a:ext>
            </a:extLst>
          </p:cNvPr>
          <p:cNvSpPr txBox="1"/>
          <p:nvPr/>
        </p:nvSpPr>
        <p:spPr>
          <a:xfrm>
            <a:off x="397593" y="2825969"/>
            <a:ext cx="40338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UNEXPECTED EFFECTS OF PREDATORY STARFISH ON</a:t>
            </a:r>
            <a:r>
              <a:rPr lang="en-US" sz="900" b="1" dirty="0">
                <a:latin typeface="Palatino" pitchFamily="2" charset="77"/>
                <a:ea typeface="Palatino" pitchFamily="2" charset="77"/>
              </a:rPr>
              <a:t> FOOD WEBS AND SPECIES DIVERSITY</a:t>
            </a:r>
            <a:r>
              <a:rPr lang="en-US" sz="900" b="1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rPr>
              <a:t> IN NORTH AMERICAN TIDE-POOLS.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4377F6-4FEE-232D-C6F6-38C1CC71D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19"/>
          <a:stretch/>
        </p:blipFill>
        <p:spPr>
          <a:xfrm>
            <a:off x="264518" y="1165738"/>
            <a:ext cx="4138656" cy="87301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645837-70A6-3EE8-1686-9AD00A5E299C}"/>
              </a:ext>
            </a:extLst>
          </p:cNvPr>
          <p:cNvSpPr/>
          <p:nvPr/>
        </p:nvSpPr>
        <p:spPr>
          <a:xfrm>
            <a:off x="342008" y="784658"/>
            <a:ext cx="4138656" cy="1265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5D9B97-BCFF-468B-35CB-184A40EDBA78}"/>
              </a:ext>
            </a:extLst>
          </p:cNvPr>
          <p:cNvSpPr/>
          <p:nvPr/>
        </p:nvSpPr>
        <p:spPr>
          <a:xfrm>
            <a:off x="342008" y="2419828"/>
            <a:ext cx="4138656" cy="1193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2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76C5D31-084F-103A-7B8C-D9FD99BE772A}"/>
              </a:ext>
            </a:extLst>
          </p:cNvPr>
          <p:cNvGrpSpPr/>
          <p:nvPr/>
        </p:nvGrpSpPr>
        <p:grpSpPr>
          <a:xfrm>
            <a:off x="1989685" y="1337215"/>
            <a:ext cx="709914" cy="1456660"/>
            <a:chOff x="4674147" y="1169941"/>
            <a:chExt cx="2414653" cy="50541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5510BD-FE6E-D01B-1A2A-2CD735656726}"/>
                </a:ext>
              </a:extLst>
            </p:cNvPr>
            <p:cNvSpPr/>
            <p:nvPr/>
          </p:nvSpPr>
          <p:spPr>
            <a:xfrm>
              <a:off x="4691477" y="1169941"/>
              <a:ext cx="2397323" cy="1922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342900">
                <a:defRPr/>
              </a:pPr>
              <a:r>
                <a:rPr lang="en-US" altLang="en-US" sz="750" b="1" kern="0" dirty="0">
                  <a:solidFill>
                    <a:srgbClr val="002060"/>
                  </a:solidFill>
                  <a:latin typeface="Calibri" panose="020F0502020204030204"/>
                  <a:ea typeface="Verdana" panose="020B0604030504040204" pitchFamily="34" charset="0"/>
                  <a:cs typeface="Verdana" panose="020B0604030504040204" pitchFamily="34" charset="0"/>
                </a:rPr>
                <a:t>Systemic Domain</a:t>
              </a:r>
            </a:p>
            <a:p>
              <a:pPr algn="ctr" defTabSz="342900">
                <a:defRPr/>
              </a:pPr>
              <a:r>
                <a:rPr lang="en-US" altLang="en-US" sz="375" i="1" kern="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Conceptual &amp; Methodological Domains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1A4119-864D-F532-5039-D45C4AE6AC68}"/>
                </a:ext>
              </a:extLst>
            </p:cNvPr>
            <p:cNvSpPr/>
            <p:nvPr/>
          </p:nvSpPr>
          <p:spPr>
            <a:xfrm>
              <a:off x="4674147" y="1173458"/>
              <a:ext cx="2386621" cy="5050602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dirty="0"/>
            </a:p>
          </p:txBody>
        </p:sp>
        <p:pic>
          <p:nvPicPr>
            <p:cNvPr id="13" name="Picture 4" descr="Home - American Ornithological Society">
              <a:extLst>
                <a:ext uri="{FF2B5EF4-FFF2-40B4-BE49-F238E27FC236}">
                  <a16:creationId xmlns:a16="http://schemas.microsoft.com/office/drawing/2014/main" id="{DD9F4661-F1F9-B5C8-0119-117A05EB9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584" y="5563386"/>
              <a:ext cx="1157514" cy="555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4D8BFC2-BC6A-E577-BA0C-C54A5F57D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3287" y="4950980"/>
              <a:ext cx="1632868" cy="489300"/>
            </a:xfrm>
            <a:prstGeom prst="rect">
              <a:avLst/>
            </a:prstGeom>
          </p:spPr>
        </p:pic>
        <p:pic>
          <p:nvPicPr>
            <p:cNvPr id="15" name="Picture 6" descr="SBMZ – Sociedade Brasileira de Mastozoologia">
              <a:extLst>
                <a:ext uri="{FF2B5EF4-FFF2-40B4-BE49-F238E27FC236}">
                  <a16:creationId xmlns:a16="http://schemas.microsoft.com/office/drawing/2014/main" id="{F553C0D1-9472-DD56-D73C-BA5A66DF34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970" y="4192181"/>
              <a:ext cx="1620384" cy="623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4" descr="37 Congress of International Society of Limnology">
              <a:extLst>
                <a:ext uri="{FF2B5EF4-FFF2-40B4-BE49-F238E27FC236}">
                  <a16:creationId xmlns:a16="http://schemas.microsoft.com/office/drawing/2014/main" id="{770EB64E-69B6-7DC1-4675-9947379A7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8694" y="2739071"/>
              <a:ext cx="1402887" cy="507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Royal Entomological Society - Wikipedia">
              <a:extLst>
                <a:ext uri="{FF2B5EF4-FFF2-40B4-BE49-F238E27FC236}">
                  <a16:creationId xmlns:a16="http://schemas.microsoft.com/office/drawing/2014/main" id="{812473C7-EE13-32D7-2DD7-0E96435276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4705" y="3485029"/>
              <a:ext cx="1565272" cy="612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4E4ABD-0CE3-A259-B3B4-99CB8CD59435}"/>
              </a:ext>
            </a:extLst>
          </p:cNvPr>
          <p:cNvGrpSpPr/>
          <p:nvPr/>
        </p:nvGrpSpPr>
        <p:grpSpPr>
          <a:xfrm>
            <a:off x="1141005" y="1333480"/>
            <a:ext cx="793801" cy="1456618"/>
            <a:chOff x="124051" y="1126007"/>
            <a:chExt cx="2699978" cy="50539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35BE4E-B3A7-F932-4E26-38A0097EB655}"/>
                </a:ext>
              </a:extLst>
            </p:cNvPr>
            <p:cNvSpPr/>
            <p:nvPr/>
          </p:nvSpPr>
          <p:spPr>
            <a:xfrm>
              <a:off x="231456" y="1153025"/>
              <a:ext cx="2542917" cy="5026951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5" dirty="0"/>
            </a:p>
          </p:txBody>
        </p:sp>
        <p:pic>
          <p:nvPicPr>
            <p:cNvPr id="6" name="Picture 8" descr="SSB2020 - Home">
              <a:extLst>
                <a:ext uri="{FF2B5EF4-FFF2-40B4-BE49-F238E27FC236}">
                  <a16:creationId xmlns:a16="http://schemas.microsoft.com/office/drawing/2014/main" id="{1E56BA25-8103-C226-9168-E1E7FAB85D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439"/>
            <a:stretch/>
          </p:blipFill>
          <p:spPr bwMode="auto">
            <a:xfrm>
              <a:off x="762213" y="4681765"/>
              <a:ext cx="1649444" cy="355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Asociación Colombiana de Biología Evolutiva - Home | Facebook">
              <a:extLst>
                <a:ext uri="{FF2B5EF4-FFF2-40B4-BE49-F238E27FC236}">
                  <a16:creationId xmlns:a16="http://schemas.microsoft.com/office/drawing/2014/main" id="{47413CDF-EAFC-9873-422D-E536701D9F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4" t="6652" r="7828" b="7798"/>
            <a:stretch/>
          </p:blipFill>
          <p:spPr bwMode="auto">
            <a:xfrm>
              <a:off x="499975" y="2598228"/>
              <a:ext cx="2030541" cy="937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Society for Conservation Biology - Wikipedia">
              <a:extLst>
                <a:ext uri="{FF2B5EF4-FFF2-40B4-BE49-F238E27FC236}">
                  <a16:creationId xmlns:a16="http://schemas.microsoft.com/office/drawing/2014/main" id="{F4CCA479-EBA6-76DC-0ABB-EE9FA40C55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28" t="9371" r="6724" b="9356"/>
            <a:stretch/>
          </p:blipFill>
          <p:spPr bwMode="auto">
            <a:xfrm>
              <a:off x="892715" y="5309592"/>
              <a:ext cx="1418859" cy="76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Ecological Society (@ESA_org) / X">
              <a:extLst>
                <a:ext uri="{FF2B5EF4-FFF2-40B4-BE49-F238E27FC236}">
                  <a16:creationId xmlns:a16="http://schemas.microsoft.com/office/drawing/2014/main" id="{094AADF1-94C0-9BA7-D277-1A6717C627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4" t="26312" r="4925" b="25687"/>
            <a:stretch/>
          </p:blipFill>
          <p:spPr bwMode="auto">
            <a:xfrm>
              <a:off x="754951" y="3620467"/>
              <a:ext cx="1694388" cy="892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986E68-672C-9AB0-8E01-9BD4B2B7FEFC}"/>
                </a:ext>
              </a:extLst>
            </p:cNvPr>
            <p:cNvSpPr/>
            <p:nvPr/>
          </p:nvSpPr>
          <p:spPr>
            <a:xfrm>
              <a:off x="124051" y="1126007"/>
              <a:ext cx="2699978" cy="1721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342900">
                <a:defRPr/>
              </a:pPr>
              <a:r>
                <a:rPr lang="en-US" altLang="en-US" sz="750" b="1" kern="0" dirty="0">
                  <a:solidFill>
                    <a:srgbClr val="002060"/>
                  </a:solidFill>
                  <a:latin typeface="Calibri" panose="020F0502020204030204"/>
                  <a:ea typeface="Verdana" panose="020B0604030504040204" pitchFamily="34" charset="0"/>
                  <a:cs typeface="Verdana" panose="020B0604030504040204" pitchFamily="34" charset="0"/>
                </a:rPr>
                <a:t>Conceptual </a:t>
              </a:r>
            </a:p>
            <a:p>
              <a:pPr algn="ctr" defTabSz="342900">
                <a:defRPr/>
              </a:pPr>
              <a:r>
                <a:rPr lang="en-US" altLang="en-US" sz="750" b="1" kern="0" dirty="0">
                  <a:solidFill>
                    <a:srgbClr val="002060"/>
                  </a:solidFill>
                  <a:latin typeface="Calibri" panose="020F0502020204030204"/>
                  <a:ea typeface="Verdana" panose="020B0604030504040204" pitchFamily="34" charset="0"/>
                  <a:cs typeface="Verdana" panose="020B0604030504040204" pitchFamily="34" charset="0"/>
                </a:rPr>
                <a:t>Domain</a:t>
              </a:r>
            </a:p>
            <a:p>
              <a:pPr algn="ctr" defTabSz="342900">
                <a:defRPr/>
              </a:pPr>
              <a:r>
                <a:rPr lang="en-US" altLang="en-US" sz="375" i="1" kern="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Transcends Methodological &amp; </a:t>
              </a:r>
            </a:p>
            <a:p>
              <a:pPr algn="ctr" defTabSz="342900">
                <a:defRPr/>
              </a:pPr>
              <a:r>
                <a:rPr lang="en-US" altLang="en-US" sz="375" i="1" kern="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Systemic Domains</a:t>
              </a:r>
            </a:p>
          </p:txBody>
        </p:sp>
      </p:grpSp>
      <p:pic>
        <p:nvPicPr>
          <p:cNvPr id="21" name="Picture 18" descr="ATBC | Biotropica - YouTube">
            <a:extLst>
              <a:ext uri="{FF2B5EF4-FFF2-40B4-BE49-F238E27FC236}">
                <a16:creationId xmlns:a16="http://schemas.microsoft.com/office/drawing/2014/main" id="{34B5602B-B7A4-5F37-1584-D34879D4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3" b="30876"/>
          <a:stretch/>
        </p:blipFill>
        <p:spPr bwMode="auto">
          <a:xfrm>
            <a:off x="2058803" y="2878237"/>
            <a:ext cx="538834" cy="205245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A9D36F0-81FB-C2DD-D874-7B74C1EAB4DC}"/>
              </a:ext>
            </a:extLst>
          </p:cNvPr>
          <p:cNvGrpSpPr/>
          <p:nvPr/>
        </p:nvGrpSpPr>
        <p:grpSpPr>
          <a:xfrm>
            <a:off x="2721764" y="1336795"/>
            <a:ext cx="723155" cy="1494877"/>
            <a:chOff x="2634324" y="4568662"/>
            <a:chExt cx="2459690" cy="5186714"/>
          </a:xfrm>
        </p:grpSpPr>
        <p:pic>
          <p:nvPicPr>
            <p:cNvPr id="24" name="Picture 20" descr="Society for Molecular Biology and Evolution">
              <a:extLst>
                <a:ext uri="{FF2B5EF4-FFF2-40B4-BE49-F238E27FC236}">
                  <a16:creationId xmlns:a16="http://schemas.microsoft.com/office/drawing/2014/main" id="{F4FA6960-66A5-A13B-E793-F44179AB0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253" y="8047001"/>
              <a:ext cx="2017766" cy="616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89D65EE-A15B-AFA0-A7EA-1EFD6181D05B}"/>
                </a:ext>
              </a:extLst>
            </p:cNvPr>
            <p:cNvGrpSpPr/>
            <p:nvPr/>
          </p:nvGrpSpPr>
          <p:grpSpPr>
            <a:xfrm>
              <a:off x="2634324" y="4568662"/>
              <a:ext cx="2459690" cy="5186714"/>
              <a:chOff x="2292728" y="3681346"/>
              <a:chExt cx="2459690" cy="5186714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C3569B-B1A3-2F6F-1809-2AC6692590FC}"/>
                  </a:ext>
                </a:extLst>
              </p:cNvPr>
              <p:cNvSpPr/>
              <p:nvPr/>
            </p:nvSpPr>
            <p:spPr>
              <a:xfrm>
                <a:off x="2343417" y="3719824"/>
                <a:ext cx="2293570" cy="501709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 dirty="0"/>
              </a:p>
            </p:txBody>
          </p:sp>
          <p:pic>
            <p:nvPicPr>
              <p:cNvPr id="26" name="Picture 4" descr="From Tree To Bar - Partners &amp; Funders">
                <a:extLst>
                  <a:ext uri="{FF2B5EF4-FFF2-40B4-BE49-F238E27FC236}">
                    <a16:creationId xmlns:a16="http://schemas.microsoft.com/office/drawing/2014/main" id="{D2DAD66D-0026-6772-89B1-4BD5F8A71A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5910" y="6103559"/>
                <a:ext cx="1748286" cy="7239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18" descr="SMB Digest Volume 20 Issue 1 – Society for Mathematical Biology">
                <a:extLst>
                  <a:ext uri="{FF2B5EF4-FFF2-40B4-BE49-F238E27FC236}">
                    <a16:creationId xmlns:a16="http://schemas.microsoft.com/office/drawing/2014/main" id="{DC65D9F4-4574-C6EA-B7F5-044F93B0F8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0253" y="5431385"/>
                <a:ext cx="1539601" cy="471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6B595D-B45E-B43F-39A3-AE793B2A4260}"/>
                  </a:ext>
                </a:extLst>
              </p:cNvPr>
              <p:cNvSpPr txBox="1"/>
              <p:nvPr/>
            </p:nvSpPr>
            <p:spPr>
              <a:xfrm>
                <a:off x="2775544" y="7906968"/>
                <a:ext cx="1976874" cy="961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" dirty="0">
                    <a:latin typeface="Palatino" pitchFamily="2" charset="77"/>
                    <a:ea typeface="Palatino" pitchFamily="2" charset="77"/>
                  </a:rPr>
                  <a:t>African Society for Bioinformatics </a:t>
                </a:r>
              </a:p>
              <a:p>
                <a:pPr algn="ctr"/>
                <a:r>
                  <a:rPr lang="en-US" sz="300" dirty="0">
                    <a:latin typeface="Palatino" pitchFamily="2" charset="77"/>
                    <a:ea typeface="Palatino" pitchFamily="2" charset="77"/>
                  </a:rPr>
                  <a:t>and Computational Biology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45F4C0B-10D1-63F6-BE69-8208C82BFCCF}"/>
                  </a:ext>
                </a:extLst>
              </p:cNvPr>
              <p:cNvSpPr/>
              <p:nvPr/>
            </p:nvSpPr>
            <p:spPr>
              <a:xfrm>
                <a:off x="2292728" y="3681346"/>
                <a:ext cx="2397323" cy="1721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342900">
                  <a:defRPr/>
                </a:pPr>
                <a:r>
                  <a:rPr lang="en-US" altLang="en-US" sz="750" b="1" kern="0" dirty="0">
                    <a:solidFill>
                      <a:srgbClr val="002060"/>
                    </a:solidFill>
                    <a:latin typeface="Calibri" panose="020F0502020204030204"/>
                    <a:ea typeface="Verdana" panose="020B0604030504040204" pitchFamily="34" charset="0"/>
                    <a:cs typeface="Verdana" panose="020B0604030504040204" pitchFamily="34" charset="0"/>
                  </a:rPr>
                  <a:t>Methodological Domain</a:t>
                </a:r>
              </a:p>
              <a:p>
                <a:pPr algn="ctr" defTabSz="342900">
                  <a:defRPr/>
                </a:pPr>
                <a:r>
                  <a:rPr lang="en-US" altLang="en-US" sz="375" i="1" kern="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Transcends Conceptual &amp; Systemic Domains</a:t>
                </a: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6136586-0F2D-C325-4790-46CBAA771533}"/>
              </a:ext>
            </a:extLst>
          </p:cNvPr>
          <p:cNvSpPr txBox="1"/>
          <p:nvPr/>
        </p:nvSpPr>
        <p:spPr>
          <a:xfrm>
            <a:off x="1092294" y="1198296"/>
            <a:ext cx="222169" cy="196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75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2D4E19-E8EF-CC0B-962E-3734F80E33DE}"/>
              </a:ext>
            </a:extLst>
          </p:cNvPr>
          <p:cNvSpPr txBox="1"/>
          <p:nvPr/>
        </p:nvSpPr>
        <p:spPr>
          <a:xfrm>
            <a:off x="1906420" y="1202260"/>
            <a:ext cx="222169" cy="196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75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5C722F-0590-F9FD-4C15-58986DF823E0}"/>
              </a:ext>
            </a:extLst>
          </p:cNvPr>
          <p:cNvSpPr txBox="1"/>
          <p:nvPr/>
        </p:nvSpPr>
        <p:spPr>
          <a:xfrm>
            <a:off x="2661660" y="1205054"/>
            <a:ext cx="222169" cy="196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75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57E1B7F7-DCA9-EC36-F488-43ECF014D3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16"/>
          <a:stretch/>
        </p:blipFill>
        <p:spPr bwMode="auto">
          <a:xfrm>
            <a:off x="2770016" y="2578047"/>
            <a:ext cx="140877" cy="13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2F8C71-C920-AFEF-269E-44DA86D76968}"/>
              </a:ext>
            </a:extLst>
          </p:cNvPr>
          <p:cNvCxnSpPr>
            <a:cxnSpLocks/>
          </p:cNvCxnSpPr>
          <p:nvPr/>
        </p:nvCxnSpPr>
        <p:spPr>
          <a:xfrm>
            <a:off x="2661660" y="3016531"/>
            <a:ext cx="78325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22C4BA-DEED-BDC4-02F9-F38D66510189}"/>
              </a:ext>
            </a:extLst>
          </p:cNvPr>
          <p:cNvCxnSpPr>
            <a:cxnSpLocks/>
          </p:cNvCxnSpPr>
          <p:nvPr/>
        </p:nvCxnSpPr>
        <p:spPr>
          <a:xfrm flipH="1">
            <a:off x="1141005" y="3016531"/>
            <a:ext cx="85377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004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566912-B33E-69E3-A413-5AD30D116C48}"/>
              </a:ext>
            </a:extLst>
          </p:cNvPr>
          <p:cNvGrpSpPr/>
          <p:nvPr/>
        </p:nvGrpSpPr>
        <p:grpSpPr>
          <a:xfrm>
            <a:off x="462663" y="1689337"/>
            <a:ext cx="3827427" cy="1193325"/>
            <a:chOff x="462663" y="1689337"/>
            <a:chExt cx="3827427" cy="11933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07B2400-BA0F-C135-24DA-FC90E015AF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6876" b="12014"/>
            <a:stretch/>
          </p:blipFill>
          <p:spPr>
            <a:xfrm>
              <a:off x="462663" y="1999045"/>
              <a:ext cx="3827427" cy="76949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3C9C6D6-D41F-5927-C629-D34BB3DC63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9447" b="83557"/>
            <a:stretch/>
          </p:blipFill>
          <p:spPr>
            <a:xfrm>
              <a:off x="462663" y="1742621"/>
              <a:ext cx="786663" cy="3077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B6DFDA7-EB0F-D91C-7080-BC38A835BE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306" t="90426" r="69165" b="-1463"/>
            <a:stretch/>
          </p:blipFill>
          <p:spPr>
            <a:xfrm>
              <a:off x="1439658" y="1999045"/>
              <a:ext cx="824023" cy="206587"/>
            </a:xfrm>
            <a:prstGeom prst="rect">
              <a:avLst/>
            </a:prstGeom>
            <a:ln>
              <a:noFill/>
            </a:ln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F54255-C612-AEA4-8EA0-8F002FDD0FD0}"/>
                </a:ext>
              </a:extLst>
            </p:cNvPr>
            <p:cNvSpPr/>
            <p:nvPr/>
          </p:nvSpPr>
          <p:spPr>
            <a:xfrm>
              <a:off x="496597" y="1689337"/>
              <a:ext cx="3759558" cy="119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54289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BD28DA6-DF1A-2EE6-9076-F1BEA661877B}"/>
              </a:ext>
            </a:extLst>
          </p:cNvPr>
          <p:cNvGrpSpPr/>
          <p:nvPr/>
        </p:nvGrpSpPr>
        <p:grpSpPr>
          <a:xfrm>
            <a:off x="473295" y="1649411"/>
            <a:ext cx="3827427" cy="1193325"/>
            <a:chOff x="473295" y="1649411"/>
            <a:chExt cx="3827427" cy="119332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E32DFD0-58E1-F8A1-ADB2-683D18F2D1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6876" b="12014"/>
            <a:stretch/>
          </p:blipFill>
          <p:spPr>
            <a:xfrm>
              <a:off x="473295" y="1959119"/>
              <a:ext cx="3827427" cy="76949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D0FF9EA-F8A0-32DD-ECFD-11931E2907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79447" b="83557"/>
            <a:stretch/>
          </p:blipFill>
          <p:spPr>
            <a:xfrm>
              <a:off x="473295" y="1702695"/>
              <a:ext cx="786663" cy="3077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36E3AEF-5C4B-CA13-3219-23B43FEE8E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306" t="90426" r="69165" b="-1463"/>
            <a:stretch/>
          </p:blipFill>
          <p:spPr>
            <a:xfrm>
              <a:off x="1450290" y="1959119"/>
              <a:ext cx="824023" cy="206587"/>
            </a:xfrm>
            <a:prstGeom prst="rect">
              <a:avLst/>
            </a:prstGeom>
            <a:ln>
              <a:noFill/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BE69AB-1775-1F0D-7FFE-1A838587285D}"/>
                </a:ext>
              </a:extLst>
            </p:cNvPr>
            <p:cNvSpPr/>
            <p:nvPr/>
          </p:nvSpPr>
          <p:spPr>
            <a:xfrm>
              <a:off x="507229" y="1649411"/>
              <a:ext cx="3759558" cy="119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152608-2ECD-20F2-EDDA-049774816B95}"/>
                </a:ext>
              </a:extLst>
            </p:cNvPr>
            <p:cNvSpPr txBox="1"/>
            <p:nvPr/>
          </p:nvSpPr>
          <p:spPr>
            <a:xfrm>
              <a:off x="1416355" y="2275936"/>
              <a:ext cx="285043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1" dirty="0">
                  <a:solidFill>
                    <a:srgbClr val="C00000"/>
                  </a:solidFill>
                  <a:latin typeface="Palatino" pitchFamily="2" charset="77"/>
                  <a:ea typeface="Palatino" pitchFamily="2" charset="77"/>
                </a:rPr>
                <a:t>in a North American Grassland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307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A52D652-F0B8-4C27-B145-071691FDBE3D}"/>
              </a:ext>
            </a:extLst>
          </p:cNvPr>
          <p:cNvGrpSpPr/>
          <p:nvPr/>
        </p:nvGrpSpPr>
        <p:grpSpPr>
          <a:xfrm>
            <a:off x="406221" y="1541722"/>
            <a:ext cx="3759558" cy="1193325"/>
            <a:chOff x="406221" y="829340"/>
            <a:chExt cx="3759558" cy="11933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8E59E52-B28A-D7D4-BE1E-3C443FF34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63" t="43377" b="20164"/>
            <a:stretch/>
          </p:blipFill>
          <p:spPr>
            <a:xfrm>
              <a:off x="483781" y="1196163"/>
              <a:ext cx="3681998" cy="70175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018548-B18B-1C58-5874-975DEB552A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363" r="77951" b="83875"/>
            <a:stretch/>
          </p:blipFill>
          <p:spPr>
            <a:xfrm>
              <a:off x="483781" y="885789"/>
              <a:ext cx="627321" cy="31037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70D77CF-FA5D-C4BA-57DD-4FC49BF52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387" t="92765" r="26361" b="835"/>
            <a:stretch/>
          </p:blipFill>
          <p:spPr>
            <a:xfrm>
              <a:off x="1111102" y="1011735"/>
              <a:ext cx="2360429" cy="1222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F3DF20-29EF-485C-47A7-F81C3FAB03E1}"/>
                </a:ext>
              </a:extLst>
            </p:cNvPr>
            <p:cNvSpPr/>
            <p:nvPr/>
          </p:nvSpPr>
          <p:spPr>
            <a:xfrm>
              <a:off x="406221" y="829340"/>
              <a:ext cx="3759558" cy="119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48C789-589D-6907-EEAF-72591BEEE79B}"/>
                </a:ext>
              </a:extLst>
            </p:cNvPr>
            <p:cNvSpPr/>
            <p:nvPr/>
          </p:nvSpPr>
          <p:spPr>
            <a:xfrm>
              <a:off x="3949996" y="1696074"/>
              <a:ext cx="212650" cy="264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5173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82EF399-718A-259B-89EE-589CD3AE70DF}"/>
              </a:ext>
            </a:extLst>
          </p:cNvPr>
          <p:cNvGrpSpPr/>
          <p:nvPr/>
        </p:nvGrpSpPr>
        <p:grpSpPr>
          <a:xfrm>
            <a:off x="406221" y="1689337"/>
            <a:ext cx="3759558" cy="1193325"/>
            <a:chOff x="406221" y="1689337"/>
            <a:chExt cx="3759558" cy="119332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2439FF6-1144-D353-B62A-4F2A4E47D3AA}"/>
                </a:ext>
              </a:extLst>
            </p:cNvPr>
            <p:cNvGrpSpPr/>
            <p:nvPr/>
          </p:nvGrpSpPr>
          <p:grpSpPr>
            <a:xfrm>
              <a:off x="406221" y="1689337"/>
              <a:ext cx="3759558" cy="1193325"/>
              <a:chOff x="406221" y="829340"/>
              <a:chExt cx="3759558" cy="1193325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D6EA16A-04A4-40C5-5A04-DCD60742B5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063" t="43377" b="20164"/>
              <a:stretch/>
            </p:blipFill>
            <p:spPr>
              <a:xfrm>
                <a:off x="483781" y="1196163"/>
                <a:ext cx="3681998" cy="70175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99419D4F-0FCB-EBCA-0EC9-CBB57C38A5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363" r="77951" b="83875"/>
              <a:stretch/>
            </p:blipFill>
            <p:spPr>
              <a:xfrm>
                <a:off x="483781" y="885789"/>
                <a:ext cx="627321" cy="310373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A01DEDF5-1602-72C9-7CCD-5392EDA6D2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0387" t="92765" r="26361" b="835"/>
              <a:stretch/>
            </p:blipFill>
            <p:spPr>
              <a:xfrm>
                <a:off x="1111102" y="1011735"/>
                <a:ext cx="2360429" cy="1222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79AFEC6-AE27-E0C5-35B2-19A5A20C257B}"/>
                  </a:ext>
                </a:extLst>
              </p:cNvPr>
              <p:cNvSpPr/>
              <p:nvPr/>
            </p:nvSpPr>
            <p:spPr>
              <a:xfrm>
                <a:off x="406221" y="829340"/>
                <a:ext cx="3759558" cy="1193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96B8795-78FD-8E57-F4F2-E931B75C0261}"/>
                  </a:ext>
                </a:extLst>
              </p:cNvPr>
              <p:cNvSpPr/>
              <p:nvPr/>
            </p:nvSpPr>
            <p:spPr>
              <a:xfrm>
                <a:off x="3949996" y="1696074"/>
                <a:ext cx="212650" cy="2642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C8B8A5-5B40-0183-1E6E-1A57D9951AA4}"/>
                </a:ext>
              </a:extLst>
            </p:cNvPr>
            <p:cNvSpPr/>
            <p:nvPr/>
          </p:nvSpPr>
          <p:spPr>
            <a:xfrm>
              <a:off x="1096100" y="2290875"/>
              <a:ext cx="1822535" cy="264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355A9F-A6BD-3E35-6E0E-EA6897C890A8}"/>
                </a:ext>
              </a:extLst>
            </p:cNvPr>
            <p:cNvSpPr txBox="1"/>
            <p:nvPr/>
          </p:nvSpPr>
          <p:spPr>
            <a:xfrm>
              <a:off x="954982" y="2245429"/>
              <a:ext cx="232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4766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6FBB79-C09C-449E-0FD7-C40BD69FB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5" y="1444795"/>
            <a:ext cx="4157259" cy="16824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35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F1A19E-FBCD-A828-EEB2-BC7BB6FA9E2B}"/>
              </a:ext>
            </a:extLst>
          </p:cNvPr>
          <p:cNvGrpSpPr/>
          <p:nvPr/>
        </p:nvGrpSpPr>
        <p:grpSpPr>
          <a:xfrm>
            <a:off x="249901" y="1444795"/>
            <a:ext cx="4157259" cy="1682410"/>
            <a:chOff x="249901" y="1444795"/>
            <a:chExt cx="4157259" cy="16824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111CBB-AAD2-ED38-8E3D-B80F25DB9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901" y="1444795"/>
              <a:ext cx="4157259" cy="16824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36145E-7ECE-1F2B-2DFE-153376917E4A}"/>
                </a:ext>
              </a:extLst>
            </p:cNvPr>
            <p:cNvSpPr txBox="1"/>
            <p:nvPr/>
          </p:nvSpPr>
          <p:spPr>
            <a:xfrm>
              <a:off x="502944" y="2055167"/>
              <a:ext cx="365117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endParaRPr lang="en-US" sz="800" b="1" dirty="0">
                <a:solidFill>
                  <a:srgbClr val="C00000"/>
                </a:solidFill>
                <a:latin typeface="Palatino" pitchFamily="2" charset="77"/>
                <a:ea typeface="Palatino" pitchFamily="2" charset="77"/>
              </a:endParaRPr>
            </a:p>
            <a:p>
              <a:pPr algn="ctr"/>
              <a:r>
                <a:rPr lang="en-US" sz="800" b="1" dirty="0">
                  <a:latin typeface="Palatino" pitchFamily="2" charset="77"/>
                  <a:ea typeface="Palatino" pitchFamily="2" charset="77"/>
                </a:rPr>
                <a:t>THE LATITUDINAL GRADIENT IN GEOGRAPHICAL RANGE: </a:t>
              </a:r>
            </a:p>
            <a:p>
              <a:pPr algn="ctr"/>
              <a:r>
                <a:rPr lang="en-US" sz="800" b="1" dirty="0">
                  <a:latin typeface="Palatino" pitchFamily="2" charset="77"/>
                  <a:ea typeface="Palatino" pitchFamily="2" charset="77"/>
                </a:rPr>
                <a:t>WHY SO </a:t>
              </a:r>
              <a:r>
                <a:rPr lang="en-US" sz="800" b="1" dirty="0">
                  <a:solidFill>
                    <a:srgbClr val="C00000"/>
                  </a:solidFill>
                  <a:latin typeface="Palatino" pitchFamily="2" charset="77"/>
                  <a:ea typeface="Palatino" pitchFamily="2" charset="77"/>
                </a:rPr>
                <a:t>FEW </a:t>
              </a:r>
              <a:r>
                <a:rPr lang="en-US" sz="800" b="1" dirty="0">
                  <a:latin typeface="Palatino" pitchFamily="2" charset="77"/>
                  <a:ea typeface="Palatino" pitchFamily="2" charset="77"/>
                </a:rPr>
                <a:t>SPECIES IN THE </a:t>
              </a:r>
              <a:r>
                <a:rPr lang="en-US" sz="800" b="1" dirty="0">
                  <a:solidFill>
                    <a:srgbClr val="C00000"/>
                  </a:solidFill>
                  <a:latin typeface="Palatino" pitchFamily="2" charset="77"/>
                  <a:ea typeface="Palatino" pitchFamily="2" charset="77"/>
                </a:rPr>
                <a:t>TEMPERATE ZONE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0840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47B1A0-E2F8-826F-CDAF-042F759BAAEF}"/>
              </a:ext>
            </a:extLst>
          </p:cNvPr>
          <p:cNvGrpSpPr/>
          <p:nvPr/>
        </p:nvGrpSpPr>
        <p:grpSpPr>
          <a:xfrm>
            <a:off x="139182" y="1653079"/>
            <a:ext cx="4355328" cy="1265841"/>
            <a:chOff x="139182" y="1653079"/>
            <a:chExt cx="4355328" cy="12658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9A3579F-B62E-47AB-EF59-8C520E9361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8357" r="-2020" b="50764"/>
            <a:stretch/>
          </p:blipFill>
          <p:spPr>
            <a:xfrm>
              <a:off x="272257" y="1653079"/>
              <a:ext cx="4222253" cy="40614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44377F6-4FEE-232D-C6F6-38C1CC71DF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5119"/>
            <a:stretch/>
          </p:blipFill>
          <p:spPr>
            <a:xfrm>
              <a:off x="139182" y="2034160"/>
              <a:ext cx="4138656" cy="87301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645837-70A6-3EE8-1686-9AD00A5E299C}"/>
                </a:ext>
              </a:extLst>
            </p:cNvPr>
            <p:cNvSpPr/>
            <p:nvPr/>
          </p:nvSpPr>
          <p:spPr>
            <a:xfrm>
              <a:off x="216672" y="1653080"/>
              <a:ext cx="4138656" cy="1265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10881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CB14AE2-97FE-1D71-73B2-FEBA867987F6}"/>
              </a:ext>
            </a:extLst>
          </p:cNvPr>
          <p:cNvGrpSpPr/>
          <p:nvPr/>
        </p:nvGrpSpPr>
        <p:grpSpPr>
          <a:xfrm>
            <a:off x="139182" y="1648968"/>
            <a:ext cx="4299743" cy="1193325"/>
            <a:chOff x="139182" y="1648968"/>
            <a:chExt cx="4299743" cy="119332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6A4BFD5-2C84-BF22-D3FB-4CFF7EF3F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8357" r="-2020" b="50764"/>
            <a:stretch/>
          </p:blipFill>
          <p:spPr>
            <a:xfrm>
              <a:off x="216672" y="1648969"/>
              <a:ext cx="4222253" cy="40614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DD3EA9C-F8A7-04FF-425E-85B25D4ED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5119"/>
            <a:stretch/>
          </p:blipFill>
          <p:spPr>
            <a:xfrm>
              <a:off x="139182" y="1969283"/>
              <a:ext cx="4138656" cy="87301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A73937-2ABF-1368-13CA-F73BE41F7B00}"/>
                </a:ext>
              </a:extLst>
            </p:cNvPr>
            <p:cNvSpPr txBox="1"/>
            <p:nvPr/>
          </p:nvSpPr>
          <p:spPr>
            <a:xfrm>
              <a:off x="272257" y="2055109"/>
              <a:ext cx="40338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C00000"/>
                  </a:solidFill>
                  <a:latin typeface="Palatino" pitchFamily="2" charset="77"/>
                  <a:ea typeface="Palatino" pitchFamily="2" charset="77"/>
                </a:rPr>
                <a:t>EFFECT OF PREDATORY STARFISH ON</a:t>
              </a:r>
              <a:r>
                <a:rPr lang="en-US" sz="900" b="1" dirty="0">
                  <a:latin typeface="Palatino" pitchFamily="2" charset="77"/>
                  <a:ea typeface="Palatino" pitchFamily="2" charset="77"/>
                </a:rPr>
                <a:t> FOOD WEBS AND SPECIES DIVERSITY</a:t>
              </a:r>
              <a:r>
                <a:rPr lang="en-US" sz="900" b="1" dirty="0">
                  <a:solidFill>
                    <a:srgbClr val="C00000"/>
                  </a:solidFill>
                  <a:latin typeface="Palatino" pitchFamily="2" charset="77"/>
                  <a:ea typeface="Palatino" pitchFamily="2" charset="77"/>
                </a:rPr>
                <a:t> IN NORTH AMERICAN TIDE-POOLS.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55D9B97-BCFF-468B-35CB-184A40EDBA78}"/>
                </a:ext>
              </a:extLst>
            </p:cNvPr>
            <p:cNvSpPr/>
            <p:nvPr/>
          </p:nvSpPr>
          <p:spPr>
            <a:xfrm>
              <a:off x="216672" y="1648968"/>
              <a:ext cx="4138656" cy="1193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56371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E0C18-2EBD-A03E-0DF7-BE9FD0904455}"/>
              </a:ext>
            </a:extLst>
          </p:cNvPr>
          <p:cNvGrpSpPr>
            <a:grpSpLocks noChangeAspect="1"/>
          </p:cNvGrpSpPr>
          <p:nvPr/>
        </p:nvGrpSpPr>
        <p:grpSpPr>
          <a:xfrm>
            <a:off x="85060" y="1121803"/>
            <a:ext cx="4439093" cy="1691059"/>
            <a:chOff x="4962104" y="3840067"/>
            <a:chExt cx="6568360" cy="280809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35F9AFD-9BA8-41DB-A624-C3FF73E7DEF5}"/>
                </a:ext>
              </a:extLst>
            </p:cNvPr>
            <p:cNvGrpSpPr/>
            <p:nvPr/>
          </p:nvGrpSpPr>
          <p:grpSpPr>
            <a:xfrm>
              <a:off x="4962104" y="3840067"/>
              <a:ext cx="4600877" cy="2566129"/>
              <a:chOff x="4962104" y="3840067"/>
              <a:chExt cx="4600877" cy="256612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38F3D08-01F3-4E4F-9641-842E913C8C68}"/>
                  </a:ext>
                </a:extLst>
              </p:cNvPr>
              <p:cNvGrpSpPr/>
              <p:nvPr/>
            </p:nvGrpSpPr>
            <p:grpSpPr>
              <a:xfrm>
                <a:off x="4962104" y="3840067"/>
                <a:ext cx="2182886" cy="2566129"/>
                <a:chOff x="8354233" y="483379"/>
                <a:chExt cx="2182886" cy="2566129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3FA5EE76-B709-FEE0-01ED-7DCF31D4F795}"/>
                    </a:ext>
                  </a:extLst>
                </p:cNvPr>
                <p:cNvGrpSpPr/>
                <p:nvPr/>
              </p:nvGrpSpPr>
              <p:grpSpPr>
                <a:xfrm>
                  <a:off x="8354233" y="483379"/>
                  <a:ext cx="2182886" cy="2566129"/>
                  <a:chOff x="8354233" y="483379"/>
                  <a:chExt cx="2182886" cy="2566129"/>
                </a:xfrm>
              </p:grpSpPr>
              <p:pic>
                <p:nvPicPr>
                  <p:cNvPr id="25" name="Picture 4" descr="Set pine tree branch fir tree christmas wreath Vector Image">
                    <a:extLst>
                      <a:ext uri="{FF2B5EF4-FFF2-40B4-BE49-F238E27FC236}">
                        <a16:creationId xmlns:a16="http://schemas.microsoft.com/office/drawing/2014/main" id="{1B908EBA-8B3B-FB7B-EFC0-1DF8E03A29A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45298" b="81414" l="47217" r="94135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352" t="40783" b="14071"/>
                  <a:stretch/>
                </p:blipFill>
                <p:spPr bwMode="auto">
                  <a:xfrm rot="18844286" flipH="1">
                    <a:off x="8170237" y="1446455"/>
                    <a:ext cx="1787049" cy="141905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6" name="Picture 4" descr="Set pine tree branch fir tree christmas wreath Vector Image">
                    <a:extLst>
                      <a:ext uri="{FF2B5EF4-FFF2-40B4-BE49-F238E27FC236}">
                        <a16:creationId xmlns:a16="http://schemas.microsoft.com/office/drawing/2014/main" id="{331EF114-9759-1AC0-79A3-0C7BF622EFE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45298" b="81414" l="47217" r="94135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1352" t="40783" b="14071"/>
                  <a:stretch/>
                </p:blipFill>
                <p:spPr bwMode="auto">
                  <a:xfrm rot="18844286" flipV="1">
                    <a:off x="8934066" y="667375"/>
                    <a:ext cx="1787049" cy="141905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24" name="Picture 2" descr="Pinecone Icon Vector Illustration Design Christmas Stock Vector (Royalty  Free) 750245266 | Shutterstock">
                  <a:extLst>
                    <a:ext uri="{FF2B5EF4-FFF2-40B4-BE49-F238E27FC236}">
                      <a16:creationId xmlns:a16="http://schemas.microsoft.com/office/drawing/2014/main" id="{9163913C-DF10-708D-3BED-E00A04B2E5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3260780" flipH="1" flipV="1">
                  <a:off x="9063180" y="1137885"/>
                  <a:ext cx="836468" cy="131739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AF7D1E-964D-4CB4-DF94-C97B01C9D951}"/>
                  </a:ext>
                </a:extLst>
              </p:cNvPr>
              <p:cNvSpPr/>
              <p:nvPr/>
            </p:nvSpPr>
            <p:spPr>
              <a:xfrm>
                <a:off x="6587613" y="5512671"/>
                <a:ext cx="2305664" cy="3564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3F7A85-FA1E-8F8C-DC9B-C16AC9F173E7}"/>
                  </a:ext>
                </a:extLst>
              </p:cNvPr>
              <p:cNvSpPr txBox="1"/>
              <p:nvPr/>
            </p:nvSpPr>
            <p:spPr>
              <a:xfrm>
                <a:off x="5917905" y="5332797"/>
                <a:ext cx="3645076" cy="689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b="1" dirty="0">
                    <a:solidFill>
                      <a:srgbClr val="554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TEMPERATE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00593E-6255-1682-3396-D35C8B348C00}"/>
                </a:ext>
              </a:extLst>
            </p:cNvPr>
            <p:cNvGrpSpPr/>
            <p:nvPr/>
          </p:nvGrpSpPr>
          <p:grpSpPr>
            <a:xfrm>
              <a:off x="6441358" y="4812760"/>
              <a:ext cx="5089106" cy="1835402"/>
              <a:chOff x="7064476" y="1147824"/>
              <a:chExt cx="5089106" cy="1835402"/>
            </a:xfrm>
          </p:grpSpPr>
          <p:pic>
            <p:nvPicPr>
              <p:cNvPr id="12" name="Picture 11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4405E7B4-1B3E-12B2-E34C-E61438AD4E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l="22705" t="67581" b="17684"/>
              <a:stretch/>
            </p:blipFill>
            <p:spPr>
              <a:xfrm>
                <a:off x="7064477" y="2315497"/>
                <a:ext cx="4903839" cy="667729"/>
              </a:xfrm>
              <a:prstGeom prst="rect">
                <a:avLst/>
              </a:prstGeom>
            </p:spPr>
          </p:pic>
          <p:pic>
            <p:nvPicPr>
              <p:cNvPr id="17" name="Picture 16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6B9DF6D9-8BE2-2663-202E-97B3DC0357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l="22705" t="45540" b="42050"/>
              <a:stretch/>
            </p:blipFill>
            <p:spPr>
              <a:xfrm>
                <a:off x="7064476" y="1147824"/>
                <a:ext cx="4903839" cy="562358"/>
              </a:xfrm>
              <a:prstGeom prst="rect">
                <a:avLst/>
              </a:prstGeom>
            </p:spPr>
          </p:pic>
          <p:pic>
            <p:nvPicPr>
              <p:cNvPr id="19" name="Picture 18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22602EB3-E394-8923-AE9E-160D81451F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l="61352" t="56906" b="32310"/>
              <a:stretch/>
            </p:blipFill>
            <p:spPr>
              <a:xfrm>
                <a:off x="9701662" y="1751908"/>
                <a:ext cx="2451920" cy="48871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91255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FDBC32-6FCE-EB8F-0DD6-9DDBB0ECFA1E}"/>
              </a:ext>
            </a:extLst>
          </p:cNvPr>
          <p:cNvSpPr>
            <a:spLocks noChangeAspect="1"/>
          </p:cNvSpPr>
          <p:nvPr/>
        </p:nvSpPr>
        <p:spPr>
          <a:xfrm>
            <a:off x="2555160" y="2671149"/>
            <a:ext cx="3925158" cy="3925158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3EB97D3-3005-2E42-E023-495CD4D29B79}"/>
              </a:ext>
            </a:extLst>
          </p:cNvPr>
          <p:cNvSpPr>
            <a:spLocks noChangeAspect="1"/>
          </p:cNvSpPr>
          <p:nvPr/>
        </p:nvSpPr>
        <p:spPr>
          <a:xfrm>
            <a:off x="6477739" y="1314778"/>
            <a:ext cx="1297493" cy="1297493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2039A3-CE67-40EF-5506-B1A27C71046C}"/>
              </a:ext>
            </a:extLst>
          </p:cNvPr>
          <p:cNvSpPr/>
          <p:nvPr/>
        </p:nvSpPr>
        <p:spPr>
          <a:xfrm>
            <a:off x="3660773" y="4159213"/>
            <a:ext cx="17139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Biology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76DBB4-1F2B-9840-B86C-EE3C0CD1C1F4}"/>
              </a:ext>
            </a:extLst>
          </p:cNvPr>
          <p:cNvSpPr/>
          <p:nvPr/>
        </p:nvSpPr>
        <p:spPr>
          <a:xfrm>
            <a:off x="6387609" y="1548025"/>
            <a:ext cx="1477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Tropical</a:t>
            </a:r>
          </a:p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Biology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227A0-E5D8-DB01-A967-37AB6CF5D784}"/>
              </a:ext>
            </a:extLst>
          </p:cNvPr>
          <p:cNvSpPr/>
          <p:nvPr/>
        </p:nvSpPr>
        <p:spPr>
          <a:xfrm>
            <a:off x="189640" y="202515"/>
            <a:ext cx="1046727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Biology of the Tropics is “unique”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9403E54-2F46-E56B-10B1-A8414C8724C3}"/>
              </a:ext>
            </a:extLst>
          </p:cNvPr>
          <p:cNvSpPr/>
          <p:nvPr/>
        </p:nvSpPr>
        <p:spPr>
          <a:xfrm rot="2436683">
            <a:off x="6146267" y="2398312"/>
            <a:ext cx="380224" cy="894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4C8448F-592E-AB77-A02A-EEE5DEA12098}"/>
              </a:ext>
            </a:extLst>
          </p:cNvPr>
          <p:cNvSpPr/>
          <p:nvPr/>
        </p:nvSpPr>
        <p:spPr>
          <a:xfrm>
            <a:off x="7967820" y="3419664"/>
            <a:ext cx="870838" cy="3172056"/>
          </a:xfrm>
          <a:prstGeom prst="rightBrac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0DE98A-9ACC-15DD-5961-96D3F6E77D48}"/>
              </a:ext>
            </a:extLst>
          </p:cNvPr>
          <p:cNvSpPr/>
          <p:nvPr/>
        </p:nvSpPr>
        <p:spPr>
          <a:xfrm>
            <a:off x="8880000" y="4651749"/>
            <a:ext cx="25614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Foundation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D524A7F-03B8-419D-2CDF-6E04C1A5B7B7}"/>
              </a:ext>
            </a:extLst>
          </p:cNvPr>
          <p:cNvSpPr/>
          <p:nvPr/>
        </p:nvSpPr>
        <p:spPr>
          <a:xfrm>
            <a:off x="7967820" y="1150354"/>
            <a:ext cx="870838" cy="1586028"/>
          </a:xfrm>
          <a:prstGeom prst="rightBrace">
            <a:avLst/>
          </a:prstGeom>
          <a:ln w="476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026523-63B6-A259-CF89-0787BFBC407A}"/>
              </a:ext>
            </a:extLst>
          </p:cNvPr>
          <p:cNvSpPr/>
          <p:nvPr/>
        </p:nvSpPr>
        <p:spPr>
          <a:xfrm>
            <a:off x="8941117" y="1589425"/>
            <a:ext cx="25571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Fine-tuning</a:t>
            </a:r>
          </a:p>
        </p:txBody>
      </p:sp>
    </p:spTree>
    <p:extLst>
      <p:ext uri="{BB962C8B-B14F-4D97-AF65-F5344CB8AC3E}">
        <p14:creationId xmlns:p14="http://schemas.microsoft.com/office/powerpoint/2010/main" val="258794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76C5D31-084F-103A-7B8C-D9FD99BE772A}"/>
              </a:ext>
            </a:extLst>
          </p:cNvPr>
          <p:cNvGrpSpPr/>
          <p:nvPr/>
        </p:nvGrpSpPr>
        <p:grpSpPr>
          <a:xfrm>
            <a:off x="1737333" y="1090358"/>
            <a:ext cx="946552" cy="1942214"/>
            <a:chOff x="4674147" y="1169941"/>
            <a:chExt cx="2414653" cy="50541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5510BD-FE6E-D01B-1A2A-2CD735656726}"/>
                </a:ext>
              </a:extLst>
            </p:cNvPr>
            <p:cNvSpPr/>
            <p:nvPr/>
          </p:nvSpPr>
          <p:spPr>
            <a:xfrm>
              <a:off x="4691476" y="1169941"/>
              <a:ext cx="2397324" cy="1641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en-US" sz="1000" b="1" kern="0" dirty="0">
                  <a:solidFill>
                    <a:srgbClr val="002060"/>
                  </a:solidFill>
                  <a:latin typeface="Calibri" panose="020F0502020204030204"/>
                  <a:ea typeface="Verdana" panose="020B0604030504040204" pitchFamily="34" charset="0"/>
                  <a:cs typeface="Verdana" panose="020B0604030504040204" pitchFamily="34" charset="0"/>
                </a:rPr>
                <a:t>Systemic Domain</a:t>
              </a:r>
            </a:p>
            <a:p>
              <a:pPr algn="ctr">
                <a:defRPr/>
              </a:pPr>
              <a:r>
                <a:rPr lang="en-US" altLang="en-US" sz="500" i="1" kern="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Conceptual &amp; Methodological Domains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1A4119-864D-F532-5039-D45C4AE6AC68}"/>
                </a:ext>
              </a:extLst>
            </p:cNvPr>
            <p:cNvSpPr/>
            <p:nvPr/>
          </p:nvSpPr>
          <p:spPr>
            <a:xfrm>
              <a:off x="4674147" y="1173458"/>
              <a:ext cx="2386621" cy="5050602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pic>
          <p:nvPicPr>
            <p:cNvPr id="13" name="Picture 4" descr="Home - American Ornithological Society">
              <a:extLst>
                <a:ext uri="{FF2B5EF4-FFF2-40B4-BE49-F238E27FC236}">
                  <a16:creationId xmlns:a16="http://schemas.microsoft.com/office/drawing/2014/main" id="{DD9F4661-F1F9-B5C8-0119-117A05EB9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584" y="5563386"/>
              <a:ext cx="1157514" cy="555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4D8BFC2-BC6A-E577-BA0C-C54A5F57D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3287" y="4950980"/>
              <a:ext cx="1632868" cy="489300"/>
            </a:xfrm>
            <a:prstGeom prst="rect">
              <a:avLst/>
            </a:prstGeom>
          </p:spPr>
        </p:pic>
        <p:pic>
          <p:nvPicPr>
            <p:cNvPr id="15" name="Picture 6" descr="SBMZ – Sociedade Brasileira de Mastozoologia">
              <a:extLst>
                <a:ext uri="{FF2B5EF4-FFF2-40B4-BE49-F238E27FC236}">
                  <a16:creationId xmlns:a16="http://schemas.microsoft.com/office/drawing/2014/main" id="{F553C0D1-9472-DD56-D73C-BA5A66DF34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970" y="4192181"/>
              <a:ext cx="1620384" cy="623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4" descr="37 Congress of International Society of Limnology">
              <a:extLst>
                <a:ext uri="{FF2B5EF4-FFF2-40B4-BE49-F238E27FC236}">
                  <a16:creationId xmlns:a16="http://schemas.microsoft.com/office/drawing/2014/main" id="{770EB64E-69B6-7DC1-4675-9947379A7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8694" y="2739071"/>
              <a:ext cx="1402887" cy="507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Royal Entomological Society - Wikipedia">
              <a:extLst>
                <a:ext uri="{FF2B5EF4-FFF2-40B4-BE49-F238E27FC236}">
                  <a16:creationId xmlns:a16="http://schemas.microsoft.com/office/drawing/2014/main" id="{812473C7-EE13-32D7-2DD7-0E96435276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4705" y="3485029"/>
              <a:ext cx="1565272" cy="612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4E4ABD-0CE3-A259-B3B4-99CB8CD59435}"/>
              </a:ext>
            </a:extLst>
          </p:cNvPr>
          <p:cNvGrpSpPr/>
          <p:nvPr/>
        </p:nvGrpSpPr>
        <p:grpSpPr>
          <a:xfrm>
            <a:off x="529931" y="724856"/>
            <a:ext cx="1058401" cy="1942158"/>
            <a:chOff x="124051" y="1126007"/>
            <a:chExt cx="2699978" cy="50539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35BE4E-B3A7-F932-4E26-38A0097EB655}"/>
                </a:ext>
              </a:extLst>
            </p:cNvPr>
            <p:cNvSpPr/>
            <p:nvPr/>
          </p:nvSpPr>
          <p:spPr>
            <a:xfrm>
              <a:off x="231456" y="1153025"/>
              <a:ext cx="2542917" cy="5026951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pic>
          <p:nvPicPr>
            <p:cNvPr id="6" name="Picture 8" descr="SSB2020 - Home">
              <a:extLst>
                <a:ext uri="{FF2B5EF4-FFF2-40B4-BE49-F238E27FC236}">
                  <a16:creationId xmlns:a16="http://schemas.microsoft.com/office/drawing/2014/main" id="{1E56BA25-8103-C226-9168-E1E7FAB85D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439"/>
            <a:stretch/>
          </p:blipFill>
          <p:spPr bwMode="auto">
            <a:xfrm>
              <a:off x="762213" y="4681765"/>
              <a:ext cx="1649444" cy="355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Asociación Colombiana de Biología Evolutiva - Home | Facebook">
              <a:extLst>
                <a:ext uri="{FF2B5EF4-FFF2-40B4-BE49-F238E27FC236}">
                  <a16:creationId xmlns:a16="http://schemas.microsoft.com/office/drawing/2014/main" id="{47413CDF-EAFC-9873-422D-E536701D9F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4" t="6652" r="7828" b="7798"/>
            <a:stretch/>
          </p:blipFill>
          <p:spPr bwMode="auto">
            <a:xfrm>
              <a:off x="499975" y="2598228"/>
              <a:ext cx="2030541" cy="937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Society for Conservation Biology - Wikipedia">
              <a:extLst>
                <a:ext uri="{FF2B5EF4-FFF2-40B4-BE49-F238E27FC236}">
                  <a16:creationId xmlns:a16="http://schemas.microsoft.com/office/drawing/2014/main" id="{F4CCA479-EBA6-76DC-0ABB-EE9FA40C55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28" t="9371" r="6724" b="9356"/>
            <a:stretch/>
          </p:blipFill>
          <p:spPr bwMode="auto">
            <a:xfrm>
              <a:off x="892715" y="5309592"/>
              <a:ext cx="1418859" cy="76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Ecological Society (@ESA_org) / X">
              <a:extLst>
                <a:ext uri="{FF2B5EF4-FFF2-40B4-BE49-F238E27FC236}">
                  <a16:creationId xmlns:a16="http://schemas.microsoft.com/office/drawing/2014/main" id="{094AADF1-94C0-9BA7-D277-1A6717C627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4" t="26312" r="4925" b="25687"/>
            <a:stretch/>
          </p:blipFill>
          <p:spPr bwMode="auto">
            <a:xfrm>
              <a:off x="754951" y="3620467"/>
              <a:ext cx="1694388" cy="892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986E68-672C-9AB0-8E01-9BD4B2B7FEFC}"/>
                </a:ext>
              </a:extLst>
            </p:cNvPr>
            <p:cNvSpPr/>
            <p:nvPr/>
          </p:nvSpPr>
          <p:spPr>
            <a:xfrm>
              <a:off x="124051" y="1126007"/>
              <a:ext cx="2699978" cy="1641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en-US" sz="1000" b="1" kern="0" dirty="0">
                  <a:solidFill>
                    <a:srgbClr val="002060"/>
                  </a:solidFill>
                  <a:latin typeface="Calibri" panose="020F0502020204030204"/>
                  <a:ea typeface="Verdana" panose="020B0604030504040204" pitchFamily="34" charset="0"/>
                  <a:cs typeface="Verdana" panose="020B0604030504040204" pitchFamily="34" charset="0"/>
                </a:rPr>
                <a:t>Conceptual </a:t>
              </a:r>
            </a:p>
            <a:p>
              <a:pPr algn="ctr">
                <a:defRPr/>
              </a:pPr>
              <a:r>
                <a:rPr lang="en-US" altLang="en-US" sz="1000" b="1" kern="0" dirty="0">
                  <a:solidFill>
                    <a:srgbClr val="002060"/>
                  </a:solidFill>
                  <a:latin typeface="Calibri" panose="020F0502020204030204"/>
                  <a:ea typeface="Verdana" panose="020B0604030504040204" pitchFamily="34" charset="0"/>
                  <a:cs typeface="Verdana" panose="020B0604030504040204" pitchFamily="34" charset="0"/>
                </a:rPr>
                <a:t>Domain</a:t>
              </a:r>
            </a:p>
            <a:p>
              <a:pPr algn="ctr">
                <a:defRPr/>
              </a:pPr>
              <a:r>
                <a:rPr lang="en-US" altLang="en-US" sz="500" i="1" kern="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Transcends Methodological &amp; </a:t>
              </a:r>
            </a:p>
            <a:p>
              <a:pPr algn="ctr">
                <a:defRPr/>
              </a:pPr>
              <a:r>
                <a:rPr lang="en-US" altLang="en-US" sz="500" i="1" kern="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Systemic Domains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9D36F0-81FB-C2DD-D874-7B74C1EAB4DC}"/>
              </a:ext>
            </a:extLst>
          </p:cNvPr>
          <p:cNvGrpSpPr/>
          <p:nvPr/>
        </p:nvGrpSpPr>
        <p:grpSpPr>
          <a:xfrm>
            <a:off x="2826071" y="1290607"/>
            <a:ext cx="964207" cy="1962391"/>
            <a:chOff x="2634324" y="4568662"/>
            <a:chExt cx="2459690" cy="5106623"/>
          </a:xfrm>
        </p:grpSpPr>
        <p:pic>
          <p:nvPicPr>
            <p:cNvPr id="24" name="Picture 20" descr="Society for Molecular Biology and Evolution">
              <a:extLst>
                <a:ext uri="{FF2B5EF4-FFF2-40B4-BE49-F238E27FC236}">
                  <a16:creationId xmlns:a16="http://schemas.microsoft.com/office/drawing/2014/main" id="{F4FA6960-66A5-A13B-E793-F44179AB0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253" y="8047001"/>
              <a:ext cx="2017766" cy="616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89D65EE-A15B-AFA0-A7EA-1EFD6181D05B}"/>
                </a:ext>
              </a:extLst>
            </p:cNvPr>
            <p:cNvGrpSpPr/>
            <p:nvPr/>
          </p:nvGrpSpPr>
          <p:grpSpPr>
            <a:xfrm>
              <a:off x="2634324" y="4568662"/>
              <a:ext cx="2459690" cy="5106623"/>
              <a:chOff x="2292728" y="3681346"/>
              <a:chExt cx="2459690" cy="510662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C3569B-B1A3-2F6F-1809-2AC6692590FC}"/>
                  </a:ext>
                </a:extLst>
              </p:cNvPr>
              <p:cNvSpPr/>
              <p:nvPr/>
            </p:nvSpPr>
            <p:spPr>
              <a:xfrm>
                <a:off x="2343417" y="3719824"/>
                <a:ext cx="2293570" cy="501709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pic>
            <p:nvPicPr>
              <p:cNvPr id="26" name="Picture 4" descr="From Tree To Bar - Partners &amp; Funders">
                <a:extLst>
                  <a:ext uri="{FF2B5EF4-FFF2-40B4-BE49-F238E27FC236}">
                    <a16:creationId xmlns:a16="http://schemas.microsoft.com/office/drawing/2014/main" id="{D2DAD66D-0026-6772-89B1-4BD5F8A71A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5910" y="6103559"/>
                <a:ext cx="1748286" cy="7239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18" descr="SMB Digest Volume 20 Issue 1 – Society for Mathematical Biology">
                <a:extLst>
                  <a:ext uri="{FF2B5EF4-FFF2-40B4-BE49-F238E27FC236}">
                    <a16:creationId xmlns:a16="http://schemas.microsoft.com/office/drawing/2014/main" id="{DC65D9F4-4574-C6EA-B7F5-044F93B0F8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0253" y="5431385"/>
                <a:ext cx="1539601" cy="471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6B595D-B45E-B43F-39A3-AE793B2A4260}"/>
                  </a:ext>
                </a:extLst>
              </p:cNvPr>
              <p:cNvSpPr txBox="1"/>
              <p:nvPr/>
            </p:nvSpPr>
            <p:spPr>
              <a:xfrm>
                <a:off x="2775545" y="7906968"/>
                <a:ext cx="1976873" cy="881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" dirty="0">
                    <a:latin typeface="Palatino" pitchFamily="2" charset="77"/>
                    <a:ea typeface="Palatino" pitchFamily="2" charset="77"/>
                  </a:rPr>
                  <a:t>African Society for Bioinformatics </a:t>
                </a:r>
              </a:p>
              <a:p>
                <a:pPr algn="ctr"/>
                <a:r>
                  <a:rPr lang="en-US" sz="400" dirty="0">
                    <a:latin typeface="Palatino" pitchFamily="2" charset="77"/>
                    <a:ea typeface="Palatino" pitchFamily="2" charset="77"/>
                  </a:rPr>
                  <a:t>and Computational Biology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45F4C0B-10D1-63F6-BE69-8208C82BFCCF}"/>
                  </a:ext>
                </a:extLst>
              </p:cNvPr>
              <p:cNvSpPr/>
              <p:nvPr/>
            </p:nvSpPr>
            <p:spPr>
              <a:xfrm>
                <a:off x="2292728" y="3681346"/>
                <a:ext cx="2397323" cy="14416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en-US" sz="1000" b="1" kern="0" dirty="0">
                    <a:solidFill>
                      <a:srgbClr val="002060"/>
                    </a:solidFill>
                    <a:latin typeface="Calibri" panose="020F0502020204030204"/>
                    <a:ea typeface="Verdana" panose="020B0604030504040204" pitchFamily="34" charset="0"/>
                    <a:cs typeface="Verdana" panose="020B0604030504040204" pitchFamily="34" charset="0"/>
                  </a:rPr>
                  <a:t>Methodological Domain</a:t>
                </a:r>
              </a:p>
              <a:p>
                <a:pPr algn="ctr">
                  <a:defRPr/>
                </a:pPr>
                <a:r>
                  <a:rPr lang="en-US" altLang="en-US" sz="500" i="1" kern="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Transcends Conceptual &amp; Systemic Domains</a:t>
                </a: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6136586-0F2D-C325-4790-46CBAA771533}"/>
              </a:ext>
            </a:extLst>
          </p:cNvPr>
          <p:cNvSpPr txBox="1"/>
          <p:nvPr/>
        </p:nvSpPr>
        <p:spPr>
          <a:xfrm>
            <a:off x="464983" y="544612"/>
            <a:ext cx="2962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2D4E19-E8EF-CC0B-962E-3734F80E33DE}"/>
              </a:ext>
            </a:extLst>
          </p:cNvPr>
          <p:cNvSpPr txBox="1"/>
          <p:nvPr/>
        </p:nvSpPr>
        <p:spPr>
          <a:xfrm>
            <a:off x="1626313" y="910418"/>
            <a:ext cx="2962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5C722F-0590-F9FD-4C15-58986DF823E0}"/>
              </a:ext>
            </a:extLst>
          </p:cNvPr>
          <p:cNvSpPr txBox="1"/>
          <p:nvPr/>
        </p:nvSpPr>
        <p:spPr>
          <a:xfrm>
            <a:off x="2742295" y="1090358"/>
            <a:ext cx="2962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57E1B7F7-DCA9-EC36-F488-43ECF014D3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16"/>
          <a:stretch/>
        </p:blipFill>
        <p:spPr bwMode="auto">
          <a:xfrm>
            <a:off x="2890408" y="2945609"/>
            <a:ext cx="187836" cy="17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DD3059B-1463-71F2-5F22-1CC7583A1B06}"/>
              </a:ext>
            </a:extLst>
          </p:cNvPr>
          <p:cNvGrpSpPr/>
          <p:nvPr/>
        </p:nvGrpSpPr>
        <p:grpSpPr>
          <a:xfrm>
            <a:off x="3903535" y="652985"/>
            <a:ext cx="304176" cy="853726"/>
            <a:chOff x="4345573" y="1530208"/>
            <a:chExt cx="608351" cy="1707451"/>
          </a:xfrm>
        </p:grpSpPr>
        <p:sp>
          <p:nvSpPr>
            <p:cNvPr id="19" name="Left-Up Arrow 18">
              <a:extLst>
                <a:ext uri="{FF2B5EF4-FFF2-40B4-BE49-F238E27FC236}">
                  <a16:creationId xmlns:a16="http://schemas.microsoft.com/office/drawing/2014/main" id="{A6C2AF47-B3AD-8F2B-1343-27A874DC422D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345573" y="1530208"/>
              <a:ext cx="608351" cy="608351"/>
            </a:xfrm>
            <a:prstGeom prst="leftUpArrow">
              <a:avLst>
                <a:gd name="adj1" fmla="val 9956"/>
                <a:gd name="adj2" fmla="val 10620"/>
                <a:gd name="adj3" fmla="val 2544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Down Arrow 19">
              <a:extLst>
                <a:ext uri="{FF2B5EF4-FFF2-40B4-BE49-F238E27FC236}">
                  <a16:creationId xmlns:a16="http://schemas.microsoft.com/office/drawing/2014/main" id="{6A99754A-4210-6556-13B6-EC2936338564}"/>
                </a:ext>
              </a:extLst>
            </p:cNvPr>
            <p:cNvSpPr/>
            <p:nvPr/>
          </p:nvSpPr>
          <p:spPr>
            <a:xfrm>
              <a:off x="4591024" y="2849520"/>
              <a:ext cx="115653" cy="388139"/>
            </a:xfrm>
            <a:prstGeom prst="downArrow">
              <a:avLst>
                <a:gd name="adj1" fmla="val 50000"/>
                <a:gd name="adj2" fmla="val 12719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</p:grpSp>
      <p:pic>
        <p:nvPicPr>
          <p:cNvPr id="28" name="Picture 18" descr="ATBC | Biotropica - YouTube">
            <a:extLst>
              <a:ext uri="{FF2B5EF4-FFF2-40B4-BE49-F238E27FC236}">
                <a16:creationId xmlns:a16="http://schemas.microsoft.com/office/drawing/2014/main" id="{E5EFD3C3-0471-57D9-6033-E7C6BC633A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3" b="30876"/>
          <a:stretch/>
        </p:blipFill>
        <p:spPr bwMode="auto">
          <a:xfrm>
            <a:off x="720424" y="2945609"/>
            <a:ext cx="671316" cy="255708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649BAF-FABB-D331-741B-6FF1B6FA3B66}"/>
              </a:ext>
            </a:extLst>
          </p:cNvPr>
          <p:cNvCxnSpPr>
            <a:cxnSpLocks/>
          </p:cNvCxnSpPr>
          <p:nvPr/>
        </p:nvCxnSpPr>
        <p:spPr>
          <a:xfrm>
            <a:off x="1491130" y="3164582"/>
            <a:ext cx="1309562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D5611A-A91A-1002-E3F1-223F621995A9}"/>
              </a:ext>
            </a:extLst>
          </p:cNvPr>
          <p:cNvCxnSpPr>
            <a:cxnSpLocks/>
          </p:cNvCxnSpPr>
          <p:nvPr/>
        </p:nvCxnSpPr>
        <p:spPr>
          <a:xfrm flipV="1">
            <a:off x="1491130" y="3044544"/>
            <a:ext cx="207042" cy="12003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6FF01E-3519-3786-4EC5-7624AAB4A8CF}"/>
              </a:ext>
            </a:extLst>
          </p:cNvPr>
          <p:cNvCxnSpPr>
            <a:cxnSpLocks/>
          </p:cNvCxnSpPr>
          <p:nvPr/>
        </p:nvCxnSpPr>
        <p:spPr>
          <a:xfrm flipV="1">
            <a:off x="1501416" y="2676836"/>
            <a:ext cx="0" cy="47521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494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009E4D-1C61-420B-1E43-77F576504F03}"/>
              </a:ext>
            </a:extLst>
          </p:cNvPr>
          <p:cNvSpPr>
            <a:spLocks noChangeAspect="1"/>
          </p:cNvSpPr>
          <p:nvPr/>
        </p:nvSpPr>
        <p:spPr>
          <a:xfrm>
            <a:off x="2555160" y="2671149"/>
            <a:ext cx="3925158" cy="3925158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9719B9-1E81-F5D6-5ADE-C61A5453BDB7}"/>
              </a:ext>
            </a:extLst>
          </p:cNvPr>
          <p:cNvSpPr>
            <a:spLocks noChangeAspect="1"/>
          </p:cNvSpPr>
          <p:nvPr/>
        </p:nvSpPr>
        <p:spPr>
          <a:xfrm>
            <a:off x="6477739" y="1314778"/>
            <a:ext cx="1297493" cy="1297493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13EAF-2A1A-1C91-FE5F-347A0B85C2F0}"/>
              </a:ext>
            </a:extLst>
          </p:cNvPr>
          <p:cNvSpPr/>
          <p:nvPr/>
        </p:nvSpPr>
        <p:spPr>
          <a:xfrm>
            <a:off x="3660773" y="4279785"/>
            <a:ext cx="17139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/>
              <a:t>Biology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87E08F-4635-C424-B078-4F17DD4A02FE}"/>
              </a:ext>
            </a:extLst>
          </p:cNvPr>
          <p:cNvSpPr/>
          <p:nvPr/>
        </p:nvSpPr>
        <p:spPr>
          <a:xfrm>
            <a:off x="6387609" y="1548025"/>
            <a:ext cx="1477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Tropical</a:t>
            </a:r>
          </a:p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Biology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958BBD-B0CB-7B49-BEDB-0E5BCDC91C3D}"/>
              </a:ext>
            </a:extLst>
          </p:cNvPr>
          <p:cNvSpPr/>
          <p:nvPr/>
        </p:nvSpPr>
        <p:spPr>
          <a:xfrm>
            <a:off x="189640" y="202515"/>
            <a:ext cx="1046727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5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Biology of the Tropics </a:t>
            </a:r>
            <a:r>
              <a:rPr lang="en-US" altLang="en-US" sz="35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</a:t>
            </a:r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‘unique’</a:t>
            </a:r>
          </a:p>
        </p:txBody>
      </p:sp>
    </p:spTree>
    <p:extLst>
      <p:ext uri="{BB962C8B-B14F-4D97-AF65-F5344CB8AC3E}">
        <p14:creationId xmlns:p14="http://schemas.microsoft.com/office/powerpoint/2010/main" val="36545532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E27F081-C6AE-6BC4-BE7B-83CE51DFE500}"/>
              </a:ext>
            </a:extLst>
          </p:cNvPr>
          <p:cNvSpPr>
            <a:spLocks noChangeAspect="1"/>
          </p:cNvSpPr>
          <p:nvPr/>
        </p:nvSpPr>
        <p:spPr>
          <a:xfrm>
            <a:off x="2555160" y="2671153"/>
            <a:ext cx="3925158" cy="3925158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419CDA4-A057-3128-17CE-A922075EE838}"/>
              </a:ext>
            </a:extLst>
          </p:cNvPr>
          <p:cNvSpPr>
            <a:spLocks noChangeAspect="1"/>
          </p:cNvSpPr>
          <p:nvPr/>
        </p:nvSpPr>
        <p:spPr>
          <a:xfrm>
            <a:off x="6477739" y="1314782"/>
            <a:ext cx="1297493" cy="1297493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6E4A1F-D016-94DA-527A-833C6B863E3E}"/>
              </a:ext>
            </a:extLst>
          </p:cNvPr>
          <p:cNvSpPr/>
          <p:nvPr/>
        </p:nvSpPr>
        <p:spPr>
          <a:xfrm>
            <a:off x="6387609" y="1548029"/>
            <a:ext cx="1477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Tropical</a:t>
            </a:r>
          </a:p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Zone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A61551-D722-BAC6-A280-27D2E574DD35}"/>
              </a:ext>
            </a:extLst>
          </p:cNvPr>
          <p:cNvSpPr/>
          <p:nvPr/>
        </p:nvSpPr>
        <p:spPr>
          <a:xfrm>
            <a:off x="189640" y="202515"/>
            <a:ext cx="926384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5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Tropics</a:t>
            </a:r>
            <a:r>
              <a:rPr lang="en-US" altLang="en-US" sz="35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are ‘</a:t>
            </a:r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other’ </a:t>
            </a:r>
            <a:r>
              <a:rPr lang="en-US" altLang="en-US" sz="35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</a:t>
            </a:r>
            <a:r>
              <a:rPr lang="en-US" altLang="en-US" sz="35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‘unique’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DC2F4-09BF-CB16-AA03-8AEF8C775DF2}"/>
              </a:ext>
            </a:extLst>
          </p:cNvPr>
          <p:cNvSpPr/>
          <p:nvPr/>
        </p:nvSpPr>
        <p:spPr>
          <a:xfrm>
            <a:off x="3313242" y="3907572"/>
            <a:ext cx="24089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/>
              <a:t>Temperate</a:t>
            </a:r>
          </a:p>
          <a:p>
            <a:pPr algn="ctr"/>
            <a:r>
              <a:rPr lang="en-US" sz="4000" dirty="0"/>
              <a:t>Zone</a:t>
            </a:r>
          </a:p>
        </p:txBody>
      </p:sp>
    </p:spTree>
    <p:extLst>
      <p:ext uri="{BB962C8B-B14F-4D97-AF65-F5344CB8AC3E}">
        <p14:creationId xmlns:p14="http://schemas.microsoft.com/office/powerpoint/2010/main" val="101437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76C5D31-084F-103A-7B8C-D9FD99BE772A}"/>
              </a:ext>
            </a:extLst>
          </p:cNvPr>
          <p:cNvGrpSpPr/>
          <p:nvPr/>
        </p:nvGrpSpPr>
        <p:grpSpPr>
          <a:xfrm>
            <a:off x="1890913" y="1020953"/>
            <a:ext cx="946552" cy="1942214"/>
            <a:chOff x="4674147" y="1169941"/>
            <a:chExt cx="2414653" cy="505411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5510BD-FE6E-D01B-1A2A-2CD735656726}"/>
                </a:ext>
              </a:extLst>
            </p:cNvPr>
            <p:cNvSpPr/>
            <p:nvPr/>
          </p:nvSpPr>
          <p:spPr>
            <a:xfrm>
              <a:off x="4691476" y="1169941"/>
              <a:ext cx="2397324" cy="1641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en-US" sz="1000" b="1" kern="0" dirty="0">
                  <a:solidFill>
                    <a:srgbClr val="002060"/>
                  </a:solidFill>
                  <a:latin typeface="Calibri" panose="020F0502020204030204"/>
                  <a:ea typeface="Verdana" panose="020B0604030504040204" pitchFamily="34" charset="0"/>
                  <a:cs typeface="Verdana" panose="020B0604030504040204" pitchFamily="34" charset="0"/>
                </a:rPr>
                <a:t>Systemic Domain</a:t>
              </a:r>
            </a:p>
            <a:p>
              <a:pPr algn="ctr">
                <a:defRPr/>
              </a:pPr>
              <a:r>
                <a:rPr lang="en-US" altLang="en-US" sz="500" i="1" kern="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Transcends Conceptual &amp; Methodological Domains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1A4119-864D-F532-5039-D45C4AE6AC68}"/>
                </a:ext>
              </a:extLst>
            </p:cNvPr>
            <p:cNvSpPr/>
            <p:nvPr/>
          </p:nvSpPr>
          <p:spPr>
            <a:xfrm>
              <a:off x="4674147" y="1173458"/>
              <a:ext cx="2386621" cy="5050602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pic>
          <p:nvPicPr>
            <p:cNvPr id="13" name="Picture 4" descr="Home - American Ornithological Society">
              <a:extLst>
                <a:ext uri="{FF2B5EF4-FFF2-40B4-BE49-F238E27FC236}">
                  <a16:creationId xmlns:a16="http://schemas.microsoft.com/office/drawing/2014/main" id="{DD9F4661-F1F9-B5C8-0119-117A05EB9D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584" y="5563386"/>
              <a:ext cx="1157514" cy="555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4D8BFC2-BC6A-E577-BA0C-C54A5F57D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3287" y="4950980"/>
              <a:ext cx="1632868" cy="489300"/>
            </a:xfrm>
            <a:prstGeom prst="rect">
              <a:avLst/>
            </a:prstGeom>
          </p:spPr>
        </p:pic>
        <p:pic>
          <p:nvPicPr>
            <p:cNvPr id="15" name="Picture 6" descr="SBMZ – Sociedade Brasileira de Mastozoologia">
              <a:extLst>
                <a:ext uri="{FF2B5EF4-FFF2-40B4-BE49-F238E27FC236}">
                  <a16:creationId xmlns:a16="http://schemas.microsoft.com/office/drawing/2014/main" id="{F553C0D1-9472-DD56-D73C-BA5A66DF34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970" y="4192181"/>
              <a:ext cx="1620384" cy="623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4" descr="37 Congress of International Society of Limnology">
              <a:extLst>
                <a:ext uri="{FF2B5EF4-FFF2-40B4-BE49-F238E27FC236}">
                  <a16:creationId xmlns:a16="http://schemas.microsoft.com/office/drawing/2014/main" id="{770EB64E-69B6-7DC1-4675-9947379A7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8694" y="2739071"/>
              <a:ext cx="1402887" cy="507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Royal Entomological Society - Wikipedia">
              <a:extLst>
                <a:ext uri="{FF2B5EF4-FFF2-40B4-BE49-F238E27FC236}">
                  <a16:creationId xmlns:a16="http://schemas.microsoft.com/office/drawing/2014/main" id="{812473C7-EE13-32D7-2DD7-0E96435276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4705" y="3485029"/>
              <a:ext cx="1565272" cy="612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4E4ABD-0CE3-A259-B3B4-99CB8CD59435}"/>
              </a:ext>
            </a:extLst>
          </p:cNvPr>
          <p:cNvGrpSpPr/>
          <p:nvPr/>
        </p:nvGrpSpPr>
        <p:grpSpPr>
          <a:xfrm>
            <a:off x="759340" y="1015972"/>
            <a:ext cx="1058401" cy="1942158"/>
            <a:chOff x="124051" y="1126007"/>
            <a:chExt cx="2699978" cy="505396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35BE4E-B3A7-F932-4E26-38A0097EB655}"/>
                </a:ext>
              </a:extLst>
            </p:cNvPr>
            <p:cNvSpPr/>
            <p:nvPr/>
          </p:nvSpPr>
          <p:spPr>
            <a:xfrm>
              <a:off x="231456" y="1153025"/>
              <a:ext cx="2542917" cy="5026951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pic>
          <p:nvPicPr>
            <p:cNvPr id="6" name="Picture 8" descr="SSB2020 - Home">
              <a:extLst>
                <a:ext uri="{FF2B5EF4-FFF2-40B4-BE49-F238E27FC236}">
                  <a16:creationId xmlns:a16="http://schemas.microsoft.com/office/drawing/2014/main" id="{1E56BA25-8103-C226-9168-E1E7FAB85D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439"/>
            <a:stretch/>
          </p:blipFill>
          <p:spPr bwMode="auto">
            <a:xfrm>
              <a:off x="762213" y="4681765"/>
              <a:ext cx="1649444" cy="355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Asociación Colombiana de Biología Evolutiva - Home | Facebook">
              <a:extLst>
                <a:ext uri="{FF2B5EF4-FFF2-40B4-BE49-F238E27FC236}">
                  <a16:creationId xmlns:a16="http://schemas.microsoft.com/office/drawing/2014/main" id="{47413CDF-EAFC-9873-422D-E536701D9F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4" t="6652" r="7828" b="7798"/>
            <a:stretch/>
          </p:blipFill>
          <p:spPr bwMode="auto">
            <a:xfrm>
              <a:off x="499975" y="2598228"/>
              <a:ext cx="2030541" cy="937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Society for Conservation Biology - Wikipedia">
              <a:extLst>
                <a:ext uri="{FF2B5EF4-FFF2-40B4-BE49-F238E27FC236}">
                  <a16:creationId xmlns:a16="http://schemas.microsoft.com/office/drawing/2014/main" id="{F4CCA479-EBA6-76DC-0ABB-EE9FA40C55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28" t="9371" r="6724" b="9356"/>
            <a:stretch/>
          </p:blipFill>
          <p:spPr bwMode="auto">
            <a:xfrm>
              <a:off x="892715" y="5309592"/>
              <a:ext cx="1418859" cy="76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Ecological Society (@ESA_org) / X">
              <a:extLst>
                <a:ext uri="{FF2B5EF4-FFF2-40B4-BE49-F238E27FC236}">
                  <a16:creationId xmlns:a16="http://schemas.microsoft.com/office/drawing/2014/main" id="{094AADF1-94C0-9BA7-D277-1A6717C627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74" t="26312" r="4925" b="25687"/>
            <a:stretch/>
          </p:blipFill>
          <p:spPr bwMode="auto">
            <a:xfrm>
              <a:off x="754951" y="3620467"/>
              <a:ext cx="1694388" cy="892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986E68-672C-9AB0-8E01-9BD4B2B7FEFC}"/>
                </a:ext>
              </a:extLst>
            </p:cNvPr>
            <p:cNvSpPr/>
            <p:nvPr/>
          </p:nvSpPr>
          <p:spPr>
            <a:xfrm>
              <a:off x="124051" y="1126007"/>
              <a:ext cx="2699978" cy="16418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en-US" sz="1000" b="1" kern="0" dirty="0">
                  <a:solidFill>
                    <a:srgbClr val="002060"/>
                  </a:solidFill>
                  <a:latin typeface="Calibri" panose="020F0502020204030204"/>
                  <a:ea typeface="Verdana" panose="020B0604030504040204" pitchFamily="34" charset="0"/>
                  <a:cs typeface="Verdana" panose="020B0604030504040204" pitchFamily="34" charset="0"/>
                </a:rPr>
                <a:t>Conceptual </a:t>
              </a:r>
            </a:p>
            <a:p>
              <a:pPr algn="ctr">
                <a:defRPr/>
              </a:pPr>
              <a:r>
                <a:rPr lang="en-US" altLang="en-US" sz="1000" b="1" kern="0" dirty="0">
                  <a:solidFill>
                    <a:srgbClr val="002060"/>
                  </a:solidFill>
                  <a:latin typeface="Calibri" panose="020F0502020204030204"/>
                  <a:ea typeface="Verdana" panose="020B0604030504040204" pitchFamily="34" charset="0"/>
                  <a:cs typeface="Verdana" panose="020B0604030504040204" pitchFamily="34" charset="0"/>
                </a:rPr>
                <a:t>Domain</a:t>
              </a:r>
            </a:p>
            <a:p>
              <a:pPr algn="ctr">
                <a:defRPr/>
              </a:pPr>
              <a:r>
                <a:rPr lang="en-US" altLang="en-US" sz="500" i="1" kern="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 Transcends Methodological &amp; </a:t>
              </a:r>
            </a:p>
            <a:p>
              <a:pPr algn="ctr">
                <a:defRPr/>
              </a:pPr>
              <a:r>
                <a:rPr lang="en-US" altLang="en-US" sz="500" i="1" kern="0" dirty="0">
                  <a:solidFill>
                    <a:srgbClr val="00206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Systemic Domains</a:t>
              </a:r>
            </a:p>
          </p:txBody>
        </p:sp>
      </p:grpSp>
      <p:pic>
        <p:nvPicPr>
          <p:cNvPr id="21" name="Picture 18" descr="ATBC | Biotropica - YouTube">
            <a:extLst>
              <a:ext uri="{FF2B5EF4-FFF2-40B4-BE49-F238E27FC236}">
                <a16:creationId xmlns:a16="http://schemas.microsoft.com/office/drawing/2014/main" id="{34B5602B-B7A4-5F37-1584-D34879D44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33" b="30876"/>
          <a:stretch/>
        </p:blipFill>
        <p:spPr bwMode="auto">
          <a:xfrm>
            <a:off x="1866706" y="3184644"/>
            <a:ext cx="718445" cy="273660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A9D36F0-81FB-C2DD-D874-7B74C1EAB4DC}"/>
              </a:ext>
            </a:extLst>
          </p:cNvPr>
          <p:cNvGrpSpPr/>
          <p:nvPr/>
        </p:nvGrpSpPr>
        <p:grpSpPr>
          <a:xfrm>
            <a:off x="2867018" y="1020394"/>
            <a:ext cx="964207" cy="1962391"/>
            <a:chOff x="2634324" y="4568662"/>
            <a:chExt cx="2459690" cy="5106623"/>
          </a:xfrm>
        </p:grpSpPr>
        <p:pic>
          <p:nvPicPr>
            <p:cNvPr id="24" name="Picture 20" descr="Society for Molecular Biology and Evolution">
              <a:extLst>
                <a:ext uri="{FF2B5EF4-FFF2-40B4-BE49-F238E27FC236}">
                  <a16:creationId xmlns:a16="http://schemas.microsoft.com/office/drawing/2014/main" id="{F4FA6960-66A5-A13B-E793-F44179AB05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253" y="8047001"/>
              <a:ext cx="2017766" cy="616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89D65EE-A15B-AFA0-A7EA-1EFD6181D05B}"/>
                </a:ext>
              </a:extLst>
            </p:cNvPr>
            <p:cNvGrpSpPr/>
            <p:nvPr/>
          </p:nvGrpSpPr>
          <p:grpSpPr>
            <a:xfrm>
              <a:off x="2634324" y="4568662"/>
              <a:ext cx="2459690" cy="5106623"/>
              <a:chOff x="2292728" y="3681346"/>
              <a:chExt cx="2459690" cy="510662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C3569B-B1A3-2F6F-1809-2AC6692590FC}"/>
                  </a:ext>
                </a:extLst>
              </p:cNvPr>
              <p:cNvSpPr/>
              <p:nvPr/>
            </p:nvSpPr>
            <p:spPr>
              <a:xfrm>
                <a:off x="2343417" y="3719824"/>
                <a:ext cx="2293570" cy="501709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pic>
            <p:nvPicPr>
              <p:cNvPr id="26" name="Picture 4" descr="From Tree To Bar - Partners &amp; Funders">
                <a:extLst>
                  <a:ext uri="{FF2B5EF4-FFF2-40B4-BE49-F238E27FC236}">
                    <a16:creationId xmlns:a16="http://schemas.microsoft.com/office/drawing/2014/main" id="{D2DAD66D-0026-6772-89B1-4BD5F8A71A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5910" y="6103559"/>
                <a:ext cx="1748286" cy="7239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18" descr="SMB Digest Volume 20 Issue 1 – Society for Mathematical Biology">
                <a:extLst>
                  <a:ext uri="{FF2B5EF4-FFF2-40B4-BE49-F238E27FC236}">
                    <a16:creationId xmlns:a16="http://schemas.microsoft.com/office/drawing/2014/main" id="{DC65D9F4-4574-C6EA-B7F5-044F93B0F8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0253" y="5431385"/>
                <a:ext cx="1539601" cy="471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6B595D-B45E-B43F-39A3-AE793B2A4260}"/>
                  </a:ext>
                </a:extLst>
              </p:cNvPr>
              <p:cNvSpPr txBox="1"/>
              <p:nvPr/>
            </p:nvSpPr>
            <p:spPr>
              <a:xfrm>
                <a:off x="2775545" y="7906968"/>
                <a:ext cx="1976873" cy="8810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00" dirty="0">
                    <a:latin typeface="Palatino" pitchFamily="2" charset="77"/>
                    <a:ea typeface="Palatino" pitchFamily="2" charset="77"/>
                  </a:rPr>
                  <a:t>African Society for Bioinformatics </a:t>
                </a:r>
              </a:p>
              <a:p>
                <a:pPr algn="ctr"/>
                <a:r>
                  <a:rPr lang="en-US" sz="400" dirty="0">
                    <a:latin typeface="Palatino" pitchFamily="2" charset="77"/>
                    <a:ea typeface="Palatino" pitchFamily="2" charset="77"/>
                  </a:rPr>
                  <a:t>and Computational Biology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45F4C0B-10D1-63F6-BE69-8208C82BFCCF}"/>
                  </a:ext>
                </a:extLst>
              </p:cNvPr>
              <p:cNvSpPr/>
              <p:nvPr/>
            </p:nvSpPr>
            <p:spPr>
              <a:xfrm>
                <a:off x="2292728" y="3681346"/>
                <a:ext cx="2397323" cy="14416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en-US" sz="1000" b="1" kern="0" dirty="0">
                    <a:solidFill>
                      <a:srgbClr val="002060"/>
                    </a:solidFill>
                    <a:latin typeface="Calibri" panose="020F0502020204030204"/>
                    <a:ea typeface="Verdana" panose="020B0604030504040204" pitchFamily="34" charset="0"/>
                    <a:cs typeface="Verdana" panose="020B0604030504040204" pitchFamily="34" charset="0"/>
                  </a:rPr>
                  <a:t>Methodological Domain</a:t>
                </a:r>
              </a:p>
              <a:p>
                <a:pPr algn="ctr">
                  <a:defRPr/>
                </a:pPr>
                <a:r>
                  <a:rPr lang="en-US" altLang="en-US" sz="500" i="1" kern="0" dirty="0">
                    <a:solidFill>
                      <a:srgbClr val="002060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Transcends Conceptual &amp; Systemic Domains</a:t>
                </a: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6136586-0F2D-C325-4790-46CBAA771533}"/>
              </a:ext>
            </a:extLst>
          </p:cNvPr>
          <p:cNvSpPr txBox="1"/>
          <p:nvPr/>
        </p:nvSpPr>
        <p:spPr>
          <a:xfrm>
            <a:off x="694392" y="835728"/>
            <a:ext cx="2962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2D4E19-E8EF-CC0B-962E-3734F80E33DE}"/>
              </a:ext>
            </a:extLst>
          </p:cNvPr>
          <p:cNvSpPr txBox="1"/>
          <p:nvPr/>
        </p:nvSpPr>
        <p:spPr>
          <a:xfrm>
            <a:off x="1779893" y="841013"/>
            <a:ext cx="2962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5C722F-0590-F9FD-4C15-58986DF823E0}"/>
              </a:ext>
            </a:extLst>
          </p:cNvPr>
          <p:cNvSpPr txBox="1"/>
          <p:nvPr/>
        </p:nvSpPr>
        <p:spPr>
          <a:xfrm>
            <a:off x="2786880" y="844739"/>
            <a:ext cx="2962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A01272A-35F8-F97D-0DCC-980F26F4BEE2}"/>
              </a:ext>
            </a:extLst>
          </p:cNvPr>
          <p:cNvSpPr/>
          <p:nvPr/>
        </p:nvSpPr>
        <p:spPr>
          <a:xfrm rot="5400000">
            <a:off x="2161530" y="1470939"/>
            <a:ext cx="273660" cy="3135782"/>
          </a:xfrm>
          <a:prstGeom prst="rightBrace">
            <a:avLst>
              <a:gd name="adj1" fmla="val 8333"/>
              <a:gd name="adj2" fmla="val 48852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57E1B7F7-DCA9-EC36-F488-43ECF014D3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16"/>
          <a:stretch/>
        </p:blipFill>
        <p:spPr bwMode="auto">
          <a:xfrm>
            <a:off x="2931355" y="2675396"/>
            <a:ext cx="187836" cy="17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72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8BE14-9700-2AC0-58ED-3ED1A23EB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997F7A-6D42-C369-7721-46C329811199}"/>
              </a:ext>
            </a:extLst>
          </p:cNvPr>
          <p:cNvGrpSpPr>
            <a:grpSpLocks noChangeAspect="1"/>
          </p:cNvGrpSpPr>
          <p:nvPr/>
        </p:nvGrpSpPr>
        <p:grpSpPr>
          <a:xfrm>
            <a:off x="1617427" y="1866755"/>
            <a:ext cx="1332401" cy="1371600"/>
            <a:chOff x="612932" y="432602"/>
            <a:chExt cx="3600854" cy="37067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1FC1AAE-653E-A5AA-44C7-992ACF5EE62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2932" y="432602"/>
              <a:ext cx="3600656" cy="3706796"/>
              <a:chOff x="582977" y="1575602"/>
              <a:chExt cx="3600656" cy="370679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EBF54C2-5E94-C072-428C-1C2E1D4A40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4627" y="1575602"/>
                <a:ext cx="3599006" cy="3706796"/>
              </a:xfrm>
              <a:prstGeom prst="ellipse">
                <a:avLst/>
              </a:prstGeom>
              <a:noFill/>
              <a:ln w="539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D88B75D-A8F1-D5F8-6BC6-9258B941F4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3647" y="3452782"/>
                <a:ext cx="1238772" cy="1275872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97BBE2-3E7B-6149-0CD0-5AC1E25FCE97}"/>
                  </a:ext>
                </a:extLst>
              </p:cNvPr>
              <p:cNvSpPr/>
              <p:nvPr/>
            </p:nvSpPr>
            <p:spPr>
              <a:xfrm>
                <a:off x="582977" y="2165292"/>
                <a:ext cx="3572142" cy="998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Nature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13CC9A-D9FB-07FF-4EBD-EFA26754AA69}"/>
                </a:ext>
              </a:extLst>
            </p:cNvPr>
            <p:cNvSpPr txBox="1"/>
            <p:nvPr/>
          </p:nvSpPr>
          <p:spPr>
            <a:xfrm>
              <a:off x="641644" y="1628322"/>
              <a:ext cx="3572142" cy="6654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050EF4-2087-1D3A-C4A8-F7D2AF3A71DD}"/>
                </a:ext>
              </a:extLst>
            </p:cNvPr>
            <p:cNvSpPr/>
            <p:nvPr/>
          </p:nvSpPr>
          <p:spPr>
            <a:xfrm>
              <a:off x="2323463" y="2354028"/>
              <a:ext cx="1799047" cy="1247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" i="1" dirty="0">
                  <a:solidFill>
                    <a:schemeClr val="accent6">
                      <a:lumMod val="75000"/>
                    </a:schemeClr>
                  </a:solidFill>
                </a:rPr>
                <a:t>Unique</a:t>
              </a:r>
            </a:p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Tropical Species &amp; Habitats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F4AEAB5-FE1F-6C34-768D-4913015A5CEF}"/>
              </a:ext>
            </a:extLst>
          </p:cNvPr>
          <p:cNvGrpSpPr>
            <a:grpSpLocks noChangeAspect="1"/>
          </p:cNvGrpSpPr>
          <p:nvPr/>
        </p:nvGrpSpPr>
        <p:grpSpPr>
          <a:xfrm>
            <a:off x="3044544" y="1866755"/>
            <a:ext cx="1426359" cy="1371600"/>
            <a:chOff x="328457" y="1575602"/>
            <a:chExt cx="3860675" cy="371246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955C27-57D3-6FEF-8631-8E327E2EF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625" y="1575602"/>
              <a:ext cx="3604507" cy="3712461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9EB679-AF7F-E953-97EA-EB16C7D6BBF5}"/>
                </a:ext>
              </a:extLst>
            </p:cNvPr>
            <p:cNvSpPr/>
            <p:nvPr/>
          </p:nvSpPr>
          <p:spPr>
            <a:xfrm>
              <a:off x="2347463" y="3715846"/>
              <a:ext cx="1691132" cy="7497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" i="1" dirty="0">
                  <a:solidFill>
                    <a:schemeClr val="accent6">
                      <a:lumMod val="75000"/>
                    </a:schemeClr>
                  </a:solidFill>
                </a:rPr>
                <a:t>Tropical </a:t>
              </a:r>
            </a:p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Biology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5B46140-BC7A-B9CF-B42F-B94B3740A3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3646" y="3452782"/>
              <a:ext cx="1238773" cy="1275873"/>
            </a:xfrm>
            <a:prstGeom prst="ellipse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258B20-6C2F-AEE9-8C80-02B19F9A0FDA}"/>
                </a:ext>
              </a:extLst>
            </p:cNvPr>
            <p:cNvSpPr/>
            <p:nvPr/>
          </p:nvSpPr>
          <p:spPr>
            <a:xfrm>
              <a:off x="328457" y="2165130"/>
              <a:ext cx="3572147" cy="9996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Biology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B9633E-5CB3-7E99-B8A2-1A03D33DE44A}"/>
              </a:ext>
            </a:extLst>
          </p:cNvPr>
          <p:cNvGrpSpPr>
            <a:grpSpLocks noChangeAspect="1"/>
          </p:cNvGrpSpPr>
          <p:nvPr/>
        </p:nvGrpSpPr>
        <p:grpSpPr>
          <a:xfrm>
            <a:off x="-129598" y="1899368"/>
            <a:ext cx="1790667" cy="1371600"/>
            <a:chOff x="-31271" y="432602"/>
            <a:chExt cx="4839333" cy="370679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0EB6D5E-B366-7BE9-DBEC-A07CD45887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31271" y="432602"/>
              <a:ext cx="4839333" cy="3706796"/>
              <a:chOff x="-61226" y="1575602"/>
              <a:chExt cx="4839333" cy="3706796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27BBAFF-DA99-1172-4236-72C7C393A7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4627" y="1575602"/>
                <a:ext cx="3599006" cy="3706796"/>
              </a:xfrm>
              <a:prstGeom prst="ellipse">
                <a:avLst/>
              </a:prstGeom>
              <a:noFill/>
              <a:ln w="539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CEEC2C9-E8F3-6C29-4818-07A8995F67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3647" y="3452782"/>
                <a:ext cx="1238772" cy="1275872"/>
              </a:xfrm>
              <a:prstGeom prst="ellipse">
                <a:avLst/>
              </a:prstGeom>
              <a:noFill/>
              <a:ln w="12700">
                <a:solidFill>
                  <a:schemeClr val="accent6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A0CE90-F62D-7B3F-796D-F5D781BC9BE7}"/>
                  </a:ext>
                </a:extLst>
              </p:cNvPr>
              <p:cNvSpPr/>
              <p:nvPr/>
            </p:nvSpPr>
            <p:spPr>
              <a:xfrm>
                <a:off x="-61226" y="2151942"/>
                <a:ext cx="4839333" cy="998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Europe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752A47-539A-5067-3CCA-8CA7D43A21E1}"/>
                </a:ext>
              </a:extLst>
            </p:cNvPr>
            <p:cNvSpPr txBox="1"/>
            <p:nvPr/>
          </p:nvSpPr>
          <p:spPr>
            <a:xfrm>
              <a:off x="631038" y="1628322"/>
              <a:ext cx="3572143" cy="6654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sz="10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C042E7-2ECB-95B4-F9E8-340AD0A82AAC}"/>
                </a:ext>
              </a:extLst>
            </p:cNvPr>
            <p:cNvSpPr/>
            <p:nvPr/>
          </p:nvSpPr>
          <p:spPr>
            <a:xfrm>
              <a:off x="2388394" y="2318363"/>
              <a:ext cx="1665913" cy="1247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" i="1" dirty="0">
                  <a:solidFill>
                    <a:schemeClr val="accent6">
                      <a:lumMod val="75000"/>
                    </a:schemeClr>
                  </a:solidFill>
                </a:rPr>
                <a:t>New &amp; Mysterious</a:t>
              </a:r>
            </a:p>
            <a:p>
              <a:pPr algn="ctr"/>
              <a:r>
                <a:rPr lang="en-US" sz="600" dirty="0">
                  <a:solidFill>
                    <a:schemeClr val="accent6">
                      <a:lumMod val="75000"/>
                    </a:schemeClr>
                  </a:solidFill>
                </a:rPr>
                <a:t>Tropical Regions</a:t>
              </a:r>
              <a:endParaRPr lang="en-US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9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21F7C-7663-4F8B-A2B8-80566ABCC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983CCF8B-A131-678D-21E5-E569ECBC21F8}"/>
              </a:ext>
            </a:extLst>
          </p:cNvPr>
          <p:cNvGrpSpPr/>
          <p:nvPr/>
        </p:nvGrpSpPr>
        <p:grpSpPr>
          <a:xfrm>
            <a:off x="472221" y="432602"/>
            <a:ext cx="3741367" cy="3706796"/>
            <a:chOff x="442266" y="1575602"/>
            <a:chExt cx="3741367" cy="370679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2F11E6B-C048-256A-18F7-A92C899E30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627" y="1575602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C5B85F-394A-015C-1963-B6668A51F3A6}"/>
                </a:ext>
              </a:extLst>
            </p:cNvPr>
            <p:cNvSpPr/>
            <p:nvPr/>
          </p:nvSpPr>
          <p:spPr>
            <a:xfrm>
              <a:off x="2462511" y="3606097"/>
              <a:ext cx="1464952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Tropical </a:t>
              </a:r>
            </a:p>
            <a:p>
              <a:pPr algn="ctr"/>
              <a:r>
                <a:rPr lang="en-US" sz="1600" dirty="0">
                  <a:solidFill>
                    <a:schemeClr val="accent6">
                      <a:lumMod val="75000"/>
                    </a:schemeClr>
                  </a:solidFill>
                </a:rPr>
                <a:t>World is </a:t>
              </a:r>
            </a:p>
            <a:p>
              <a:pPr algn="ctr"/>
              <a:r>
                <a:rPr lang="en-US" sz="1600" i="1" dirty="0">
                  <a:solidFill>
                    <a:schemeClr val="accent6">
                      <a:lumMod val="75000"/>
                    </a:schemeClr>
                  </a:solidFill>
                </a:rPr>
                <a:t>Radically Different</a:t>
              </a:r>
              <a:endParaRPr lang="en-US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FDA38D3-8624-F092-F56E-51535C7CFE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3647" y="3452782"/>
              <a:ext cx="1238772" cy="1275873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7D3D53A-6EC6-A2A1-6AFA-0990F34633D5}"/>
                </a:ext>
              </a:extLst>
            </p:cNvPr>
            <p:cNvSpPr/>
            <p:nvPr/>
          </p:nvSpPr>
          <p:spPr>
            <a:xfrm>
              <a:off x="442266" y="2237319"/>
              <a:ext cx="357214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002060"/>
                  </a:solidFill>
                </a:rPr>
                <a:t>Renaissance Europe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306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1F416-DE03-D847-A2CD-3213DE786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ED7EBA4-3260-5F17-A8FF-1CDEE2B76A12}"/>
              </a:ext>
            </a:extLst>
          </p:cNvPr>
          <p:cNvGrpSpPr/>
          <p:nvPr/>
        </p:nvGrpSpPr>
        <p:grpSpPr>
          <a:xfrm>
            <a:off x="358412" y="432602"/>
            <a:ext cx="3855176" cy="3706796"/>
            <a:chOff x="328457" y="1575602"/>
            <a:chExt cx="3855176" cy="370679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002EC58-4BB4-54AA-D391-E20851BF2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627" y="1575602"/>
              <a:ext cx="3599006" cy="3706796"/>
            </a:xfrm>
            <a:prstGeom prst="ellipse">
              <a:avLst/>
            </a:prstGeom>
            <a:noFill/>
            <a:ln w="539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D2A8273-C7EF-3944-C2F4-A1242E5F1340}"/>
                </a:ext>
              </a:extLst>
            </p:cNvPr>
            <p:cNvSpPr/>
            <p:nvPr/>
          </p:nvSpPr>
          <p:spPr>
            <a:xfrm>
              <a:off x="2474454" y="3607462"/>
              <a:ext cx="143715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Species &amp; Ecosystems in the Tropics Are </a:t>
              </a:r>
              <a:r>
                <a:rPr lang="en-US" sz="1400" i="1" dirty="0">
                  <a:solidFill>
                    <a:schemeClr val="accent6">
                      <a:lumMod val="75000"/>
                    </a:schemeClr>
                  </a:solidFill>
                </a:rPr>
                <a:t>Unique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7D0F4DF-3224-1AB7-F303-5AA47034CE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3647" y="3452782"/>
              <a:ext cx="1238772" cy="1275873"/>
            </a:xfrm>
            <a:prstGeom prst="ellips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A36E974-08B5-FA3F-B54A-0DEE59645010}"/>
                </a:ext>
              </a:extLst>
            </p:cNvPr>
            <p:cNvSpPr/>
            <p:nvPr/>
          </p:nvSpPr>
          <p:spPr>
            <a:xfrm>
              <a:off x="328457" y="2052003"/>
              <a:ext cx="357214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dirty="0">
                  <a:solidFill>
                    <a:srgbClr val="002060"/>
                  </a:solidFill>
                </a:rPr>
                <a:t>Natural </a:t>
              </a:r>
            </a:p>
            <a:p>
              <a:pPr algn="ctr"/>
              <a:r>
                <a:rPr lang="en-US" sz="4000" dirty="0">
                  <a:solidFill>
                    <a:srgbClr val="002060"/>
                  </a:solidFill>
                </a:rPr>
                <a:t>History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17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627</TotalTime>
  <Words>871</Words>
  <Application>Microsoft Macintosh PowerPoint</Application>
  <PresentationFormat>Custom</PresentationFormat>
  <Paragraphs>401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Brush Script MT</vt:lpstr>
      <vt:lpstr>Arial</vt:lpstr>
      <vt:lpstr>Calibri</vt:lpstr>
      <vt:lpstr>Calibri Light</vt:lpstr>
      <vt:lpstr>Palatino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Bruna, Emilio M.</dc:creator>
  <cp:lastModifiedBy>Microsoft Office User</cp:lastModifiedBy>
  <cp:revision>16</cp:revision>
  <dcterms:created xsi:type="dcterms:W3CDTF">2022-07-20T21:09:28Z</dcterms:created>
  <dcterms:modified xsi:type="dcterms:W3CDTF">2024-05-08T18:54:56Z</dcterms:modified>
</cp:coreProperties>
</file>