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  <p:sldMasterId id="2147483725" r:id="rId2"/>
    <p:sldMasterId id="2147483696" r:id="rId3"/>
  </p:sldMasterIdLst>
  <p:notesMasterIdLst>
    <p:notesMasterId r:id="rId10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6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81" r:id="rId28"/>
    <p:sldId id="280" r:id="rId29"/>
    <p:sldId id="359" r:id="rId30"/>
    <p:sldId id="279" r:id="rId31"/>
    <p:sldId id="278" r:id="rId32"/>
    <p:sldId id="283" r:id="rId33"/>
    <p:sldId id="284" r:id="rId34"/>
    <p:sldId id="285" r:id="rId35"/>
    <p:sldId id="286" r:id="rId36"/>
    <p:sldId id="287" r:id="rId37"/>
    <p:sldId id="288" r:id="rId38"/>
    <p:sldId id="351" r:id="rId39"/>
    <p:sldId id="353" r:id="rId40"/>
    <p:sldId id="289" r:id="rId41"/>
    <p:sldId id="290" r:id="rId42"/>
    <p:sldId id="354" r:id="rId43"/>
    <p:sldId id="291" r:id="rId44"/>
    <p:sldId id="292" r:id="rId45"/>
    <p:sldId id="355" r:id="rId46"/>
    <p:sldId id="293" r:id="rId47"/>
    <p:sldId id="356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66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62" r:id="rId91"/>
    <p:sldId id="337" r:id="rId92"/>
    <p:sldId id="338" r:id="rId93"/>
    <p:sldId id="363" r:id="rId94"/>
    <p:sldId id="340" r:id="rId95"/>
    <p:sldId id="364" r:id="rId96"/>
    <p:sldId id="342" r:id="rId97"/>
    <p:sldId id="365" r:id="rId98"/>
    <p:sldId id="343" r:id="rId99"/>
    <p:sldId id="344" r:id="rId100"/>
    <p:sldId id="345" r:id="rId101"/>
    <p:sldId id="346" r:id="rId102"/>
    <p:sldId id="347" r:id="rId103"/>
    <p:sldId id="348" r:id="rId104"/>
    <p:sldId id="357" r:id="rId105"/>
    <p:sldId id="358" r:id="rId106"/>
    <p:sldId id="349" r:id="rId107"/>
    <p:sldId id="350" r:id="rId108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10"/>
      <p:bold r:id="rId111"/>
      <p:italic r:id="rId112"/>
      <p:boldItalic r:id="rId1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9B6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7822" autoAdjust="0"/>
  </p:normalViewPr>
  <p:slideViewPr>
    <p:cSldViewPr>
      <p:cViewPr varScale="1">
        <p:scale>
          <a:sx n="97" d="100"/>
          <a:sy n="97" d="100"/>
        </p:scale>
        <p:origin x="18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font" Target="fonts/font3.fntdata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font" Target="fonts/font1.fntdata"/><Relationship Id="rId115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2F30F-3B11-4372-89B9-F8AB5406D210}" type="datetimeFigureOut">
              <a:rPr lang="pt-BR" smtClean="0"/>
              <a:pPr/>
              <a:t>01/06/2016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43D88-D6A8-46D8-9093-CF118BD12A7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1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71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2067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5123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0145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98075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05708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5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6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9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1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7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2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7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7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30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81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5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00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78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0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029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5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37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64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10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0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12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09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Leonhard Euler </a:t>
            </a:r>
            <a:r>
              <a:rPr lang="en-US" dirty="0" err="1"/>
              <a:t>em</a:t>
            </a:r>
            <a:r>
              <a:rPr lang="en-US" dirty="0"/>
              <a:t> 1736, </a:t>
            </a:r>
            <a:r>
              <a:rPr lang="en-US" dirty="0" err="1"/>
              <a:t>sete</a:t>
            </a:r>
            <a:r>
              <a:rPr lang="en-US" dirty="0"/>
              <a:t> pontes de </a:t>
            </a:r>
            <a:r>
              <a:rPr lang="en-US" dirty="0" err="1"/>
              <a:t>Königsberg</a:t>
            </a:r>
            <a:r>
              <a:rPr lang="en-US" dirty="0"/>
              <a:t> (</a:t>
            </a:r>
            <a:r>
              <a:rPr lang="en-US" dirty="0" err="1"/>
              <a:t>Rússia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17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421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13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bytes</a:t>
            </a:r>
            <a:r>
              <a:rPr lang="pt-BR" sz="1200" b="0" i="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 caracteres do </a:t>
            </a:r>
            <a:r>
              <a:rPr lang="pt-BR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</a:t>
            </a:r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uma quebra de linha)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55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708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40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94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93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7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VCS (</a:t>
            </a:r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System - Sistema de Controle de Versão) ou SCM (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Management - Gestão de Código Fonte)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293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925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777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19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46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630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58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55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40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72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3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5242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24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9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022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59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875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018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887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66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6573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5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RCS</a:t>
            </a:r>
            <a:r>
              <a:rPr lang="en-US" baseline="0" dirty="0"/>
              <a:t> (</a:t>
            </a:r>
            <a:r>
              <a:rPr lang="en-US" dirty="0"/>
              <a:t>Revision Control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846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493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989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318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531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09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249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31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4662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558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51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SVN (Apache Subversion)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233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74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654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840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804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382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5306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526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5816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376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5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, Mercurial, </a:t>
            </a:r>
            <a:r>
              <a:rPr lang="pt-BR" dirty="0" err="1"/>
              <a:t>Bazaar</a:t>
            </a:r>
            <a:r>
              <a:rPr lang="pt-BR" dirty="0"/>
              <a:t>,</a:t>
            </a:r>
            <a:r>
              <a:rPr lang="pt-BR" baseline="0" dirty="0"/>
              <a:t> </a:t>
            </a:r>
            <a:r>
              <a:rPr lang="pt-BR" baseline="0" dirty="0" err="1"/>
              <a:t>Darcs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088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343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329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945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377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1492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t-BR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772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499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/>
              <a:t>Alterar</a:t>
            </a:r>
            <a:r>
              <a:rPr lang="pt-BR" baseline="0" dirty="0"/>
              <a:t> alguma coisa</a:t>
            </a:r>
            <a:endParaRPr lang="pt-BR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rebase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r>
              <a:rPr lang="pt-BR" baseline="0" dirty="0"/>
              <a:t>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endParaRPr lang="pt-BR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rebase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r>
              <a:rPr lang="pt-BR" baseline="0" dirty="0"/>
              <a:t>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log --</a:t>
            </a:r>
            <a:r>
              <a:rPr lang="pt-BR" baseline="0" dirty="0" err="1"/>
              <a:t>oneline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merge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log --</a:t>
            </a:r>
            <a:r>
              <a:rPr lang="pt-BR" baseline="0" dirty="0" err="1"/>
              <a:t>oneline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rebase</a:t>
            </a:r>
            <a:r>
              <a:rPr lang="pt-BR" baseline="0" dirty="0"/>
              <a:t> -i </a:t>
            </a:r>
            <a:r>
              <a:rPr lang="pt-BR" i="1" baseline="0" dirty="0" err="1"/>
              <a:t>commit</a:t>
            </a:r>
            <a:r>
              <a:rPr lang="pt-BR" i="1" baseline="0" dirty="0"/>
              <a:t> </a:t>
            </a:r>
            <a:r>
              <a:rPr lang="pt-BR" i="0" baseline="0" dirty="0"/>
              <a:t>ou </a:t>
            </a:r>
            <a:r>
              <a:rPr lang="pt-BR" i="0" baseline="0" dirty="0" err="1"/>
              <a:t>git</a:t>
            </a:r>
            <a:r>
              <a:rPr lang="pt-BR" i="0" baseline="0" dirty="0"/>
              <a:t> </a:t>
            </a:r>
            <a:r>
              <a:rPr lang="pt-BR" i="0" baseline="0" dirty="0" err="1"/>
              <a:t>rebase</a:t>
            </a:r>
            <a:r>
              <a:rPr lang="pt-BR" i="0" baseline="0" dirty="0"/>
              <a:t> -i HEAD~4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rm</a:t>
            </a:r>
            <a:r>
              <a:rPr lang="pt-BR" baseline="0" dirty="0"/>
              <a:t> </a:t>
            </a:r>
            <a:r>
              <a:rPr lang="pt-BR" baseline="0" dirty="0" err="1"/>
              <a:t>Interactive-Rebase</a:t>
            </a:r>
            <a:r>
              <a:rPr lang="pt-BR" baseline="0" dirty="0"/>
              <a:t>/File2.txt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--amend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1“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 File 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*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2"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--continue</a:t>
            </a:r>
          </a:p>
          <a:p>
            <a:pPr marL="228600" indent="-228600">
              <a:buFont typeface="+mj-lt"/>
              <a:buAutoNum type="arabicPeriod"/>
            </a:pPr>
            <a:endParaRPr lang="pt-BR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r>
              <a:rPr lang="pt-BR" baseline="0" dirty="0"/>
              <a:t> pop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336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1030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69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883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rm</a:t>
            </a:r>
            <a:r>
              <a:rPr lang="pt-BR" baseline="0" dirty="0"/>
              <a:t> </a:t>
            </a:r>
            <a:r>
              <a:rPr lang="pt-BR" baseline="0" dirty="0" err="1"/>
              <a:t>Interactive-Rebase</a:t>
            </a:r>
            <a:r>
              <a:rPr lang="pt-BR" baseline="0" dirty="0"/>
              <a:t>/File2.txt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--amend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1“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 File 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*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2"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--continue</a:t>
            </a:r>
          </a:p>
          <a:p>
            <a:pPr marL="228600" indent="-228600">
              <a:buFont typeface="+mj-lt"/>
              <a:buAutoNum type="arabicPeriod"/>
            </a:pPr>
            <a:endParaRPr lang="pt-BR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r>
              <a:rPr lang="pt-BR" baseline="0" dirty="0"/>
              <a:t> pop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57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267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42637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0461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728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060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5329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0643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44025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anim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178384"/>
            <a:ext cx="2520280" cy="252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26" y="2777480"/>
            <a:ext cx="4000498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86 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5" y="4406900"/>
            <a:ext cx="69945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165" y="2906713"/>
            <a:ext cx="699454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52" y="3284984"/>
            <a:ext cx="1584176" cy="158417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19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71744"/>
            <a:ext cx="4040188" cy="35544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319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44"/>
            <a:ext cx="4041775" cy="35544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Figur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kg_DAR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643314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20" y="1428736"/>
            <a:ext cx="1257280" cy="469742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1513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9519" y="-20770"/>
            <a:ext cx="1462959" cy="14629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animado (inglê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90" y="2771780"/>
            <a:ext cx="4000498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178384"/>
            <a:ext cx="2520280" cy="25202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86 0.0046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estát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2743200"/>
            <a:ext cx="4000498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estático (inglê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2771780"/>
            <a:ext cx="4000498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50" y="3357562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57488" y="3714753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50" y="4429132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57488" y="4786323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6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2470133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85786" y="2827324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6" y="2470134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2" y="2827325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42910" y="3470264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85786" y="3827455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714876" y="3470265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4857752" y="3827456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42910" y="4398958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786" y="4756149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714876" y="4398959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57752" y="4756150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9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85800" y="103028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7158" y="2928935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5" y="3214686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200389" y="2928936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43266" y="3214687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7158" y="3714753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00035" y="4000506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00389" y="3714754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43266" y="4000507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057909" y="2928934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200786" y="3214685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057909" y="3714752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200786" y="4000505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6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357158" y="4429131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500035" y="4714884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3200389" y="4429132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343266" y="4714885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057909" y="4429130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200786" y="4714883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594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572140"/>
            <a:ext cx="3375413" cy="11572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(inglê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594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572140"/>
            <a:ext cx="3375413" cy="11572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k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04" y="500050"/>
            <a:ext cx="7043758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B925-230C-4274-A989-6EC919350A0D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lang="pt-BR" sz="4000" kern="1200" dirty="0">
          <a:solidFill>
            <a:srgbClr val="8082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4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4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k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0121" y="500050"/>
            <a:ext cx="7043758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B925-230C-4274-A989-6EC919350A0D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572140"/>
            <a:ext cx="3375413" cy="1157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9" r:id="rId2"/>
    <p:sldLayoutId id="2147483730" r:id="rId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lang="pt-BR" sz="4000" kern="1200" dirty="0">
          <a:solidFill>
            <a:srgbClr val="8082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4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4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kg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04" y="500050"/>
            <a:ext cx="7043758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B925-230C-4274-A989-6EC919350A0D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699" r:id="rId3"/>
    <p:sldLayoutId id="2147483698" r:id="rId4"/>
    <p:sldLayoutId id="2147483700" r:id="rId5"/>
    <p:sldLayoutId id="2147483701" r:id="rId6"/>
    <p:sldLayoutId id="2147483702" r:id="rId7"/>
    <p:sldLayoutId id="2147483709" r:id="rId8"/>
    <p:sldLayoutId id="2147483704" r:id="rId9"/>
    <p:sldLayoutId id="2147483705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lang="pt-BR" sz="4000" kern="1200" dirty="0">
          <a:solidFill>
            <a:srgbClr val="8082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4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4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9.jpeg"/><Relationship Id="rId5" Type="http://schemas.openxmlformats.org/officeDocument/2006/relationships/image" Target="../media/image78.jpeg"/><Relationship Id="rId4" Type="http://schemas.openxmlformats.org/officeDocument/2006/relationships/image" Target="../media/image77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JP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6.png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3424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pt-BR" dirty="0"/>
              <a:t>--global </a:t>
            </a:r>
            <a:r>
              <a:rPr lang="en-US" dirty="0"/>
              <a:t>user.name “Nome </a:t>
            </a:r>
            <a:r>
              <a:rPr lang="en-US" dirty="0" err="1"/>
              <a:t>Sobrenome</a:t>
            </a:r>
            <a:r>
              <a:rPr lang="en-US" dirty="0"/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pt-BR" dirty="0"/>
              <a:t>--global </a:t>
            </a:r>
            <a:r>
              <a:rPr lang="en-US" dirty="0" err="1"/>
              <a:t>user.email</a:t>
            </a:r>
            <a:r>
              <a:rPr lang="en-US" dirty="0"/>
              <a:t> email@gmail.com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pt-BR" dirty="0"/>
              <a:t>--global </a:t>
            </a:r>
            <a:r>
              <a:rPr lang="en-US" dirty="0" err="1"/>
              <a:t>core.editor</a:t>
            </a:r>
            <a:r>
              <a:rPr lang="en-US" dirty="0"/>
              <a:t> “notepad"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827192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1" y="2892488"/>
            <a:ext cx="3290546" cy="298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51" y="2799307"/>
            <a:ext cx="4176464" cy="476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95300" y="3037662"/>
            <a:ext cx="11990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94" y="2532080"/>
            <a:ext cx="1277540" cy="400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3" y="3845663"/>
            <a:ext cx="2376381" cy="5132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1" y="5013176"/>
            <a:ext cx="5136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request-pull</a:t>
            </a:r>
            <a:r>
              <a:rPr lang="pt-BR" sz="2800" dirty="0"/>
              <a:t> destino origem</a:t>
            </a:r>
          </a:p>
        </p:txBody>
      </p:sp>
    </p:spTree>
    <p:extLst>
      <p:ext uri="{BB962C8B-B14F-4D97-AF65-F5344CB8AC3E}">
        <p14:creationId xmlns:p14="http://schemas.microsoft.com/office/powerpoint/2010/main" val="1851993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63141"/>
            <a:ext cx="8562166" cy="2046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68819"/>
            <a:ext cx="8562165" cy="2036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157192"/>
            <a:ext cx="844624" cy="844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80" y="2986941"/>
            <a:ext cx="673660" cy="6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4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9" y="2000250"/>
            <a:ext cx="8113481" cy="4125913"/>
          </a:xfrm>
        </p:spPr>
      </p:pic>
    </p:spTree>
    <p:extLst>
      <p:ext uri="{BB962C8B-B14F-4D97-AF65-F5344CB8AC3E}">
        <p14:creationId xmlns:p14="http://schemas.microsoft.com/office/powerpoint/2010/main" val="2871909800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Issues</a:t>
            </a:r>
            <a:r>
              <a:rPr lang="pt-BR" dirty="0"/>
              <a:t> - </a:t>
            </a:r>
            <a:r>
              <a:rPr lang="pt-BR" dirty="0" err="1"/>
              <a:t>Commit</a:t>
            </a:r>
            <a:r>
              <a:rPr lang="pt-BR" dirty="0"/>
              <a:t> </a:t>
            </a:r>
            <a:r>
              <a:rPr lang="pt-BR" dirty="0" err="1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251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Resolved</a:t>
            </a:r>
          </a:p>
        </p:txBody>
      </p:sp>
    </p:spTree>
    <p:extLst>
      <p:ext uri="{BB962C8B-B14F-4D97-AF65-F5344CB8AC3E}">
        <p14:creationId xmlns:p14="http://schemas.microsoft.com/office/powerpoint/2010/main" val="2091560598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marL="0" indent="0"/>
            <a:r>
              <a:rPr lang="pt-BR" sz="3500" dirty="0"/>
              <a:t>https://github.com/ltiaunesp/Git-Minicurso</a:t>
            </a:r>
          </a:p>
        </p:txBody>
      </p:sp>
    </p:spTree>
    <p:extLst>
      <p:ext uri="{BB962C8B-B14F-4D97-AF65-F5344CB8AC3E}">
        <p14:creationId xmlns:p14="http://schemas.microsoft.com/office/powerpoint/2010/main" val="900955444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685800" y="1943031"/>
            <a:ext cx="7772400" cy="1470025"/>
          </a:xfrm>
        </p:spPr>
        <p:txBody>
          <a:bodyPr/>
          <a:lstStyle/>
          <a:p>
            <a:r>
              <a:rPr lang="en-US" dirty="0"/>
              <a:t>Obrigado!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11492" y="3573016"/>
            <a:ext cx="3921016" cy="517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Marcelo Augusto Cordeiro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138680" y="4160777"/>
            <a:ext cx="2866640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marcelo.augusto.cordeiro@gmail.com</a:t>
            </a:r>
          </a:p>
        </p:txBody>
      </p:sp>
    </p:spTree>
    <p:extLst>
      <p:ext uri="{BB962C8B-B14F-4D97-AF65-F5344CB8AC3E}">
        <p14:creationId xmlns:p14="http://schemas.microsoft.com/office/powerpoint/2010/main" val="3573576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clone https://github.com/user/Project.git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7580" y="1844824"/>
            <a:ext cx="3384376" cy="2376264"/>
          </a:xfrm>
        </p:spPr>
        <p:txBody>
          <a:bodyPr>
            <a:normAutofit/>
          </a:bodyPr>
          <a:lstStyle/>
          <a:p>
            <a:r>
              <a:rPr lang="pt-BR" sz="5000" dirty="0"/>
              <a:t>Comandos</a:t>
            </a:r>
            <a:br>
              <a:rPr lang="pt-BR" sz="5000" dirty="0"/>
            </a:br>
            <a:r>
              <a:rPr lang="pt-BR" sz="5000" dirty="0"/>
              <a:t>Básicos</a:t>
            </a:r>
            <a:endParaRPr lang="en-US" sz="5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Add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, </a:t>
            </a:r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Commit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, Status, Log</a:t>
            </a:r>
          </a:p>
        </p:txBody>
      </p:sp>
    </p:spTree>
    <p:extLst>
      <p:ext uri="{BB962C8B-B14F-4D97-AF65-F5344CB8AC3E}">
        <p14:creationId xmlns:p14="http://schemas.microsoft.com/office/powerpoint/2010/main" val="17421463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1000000" cy="1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2276872"/>
            <a:ext cx="475809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Crie</a:t>
            </a:r>
            <a:r>
              <a:rPr lang="en-US" sz="3000" dirty="0"/>
              <a:t> um </a:t>
            </a:r>
            <a:r>
              <a:rPr lang="en-US" sz="3000" dirty="0" err="1"/>
              <a:t>arquivo</a:t>
            </a:r>
            <a:r>
              <a:rPr lang="en-US" sz="3000" dirty="0"/>
              <a:t> </a:t>
            </a:r>
            <a:r>
              <a:rPr lang="en-US" sz="3000" dirty="0" err="1"/>
              <a:t>qualquer</a:t>
            </a:r>
            <a:r>
              <a:rPr lang="en-US" sz="3000" dirty="0"/>
              <a:t> 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59" y="2276872"/>
            <a:ext cx="24009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File.txt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58" y="2276872"/>
            <a:ext cx="333328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Crie</a:t>
            </a:r>
            <a:r>
              <a:rPr lang="en-US" sz="3000" dirty="0"/>
              <a:t> um </a:t>
            </a:r>
            <a:r>
              <a:rPr lang="en-US" sz="3000" dirty="0" err="1"/>
              <a:t>diretório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437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5906"/>
            <a:ext cx="1000000" cy="119047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59" y="2276872"/>
            <a:ext cx="24009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File.txt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3450"/>
            <a:ext cx="10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7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0.33108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6" y="4038724"/>
            <a:ext cx="1000000" cy="1190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302" y="2276872"/>
            <a:ext cx="540949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–m “Adicionei File.txt”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10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4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2327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302" y="2276872"/>
            <a:ext cx="367113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/>
              <a:t>Edite o arquivo File.txt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B32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4941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B32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302" y="2276872"/>
            <a:ext cx="153599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*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0508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0.33646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302" y="2276872"/>
            <a:ext cx="39695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/>
              <a:t>Edite novamente File.txt</a:t>
            </a:r>
            <a:endParaRPr lang="en-US" sz="3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3629560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512150" y="4231948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301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789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3629560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/>
          <p:cNvSpPr/>
          <p:nvPr/>
        </p:nvSpPr>
        <p:spPr>
          <a:xfrm>
            <a:off x="512150" y="4231948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19957" y="4238777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301" y="2276872"/>
            <a:ext cx="204985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*.</a:t>
            </a:r>
            <a:r>
              <a:rPr lang="pt-BR" sz="3000" dirty="0" err="1"/>
              <a:t>txt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300" y="2276871"/>
            <a:ext cx="492102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-m “Alterei File.txt”</a:t>
            </a:r>
            <a:endParaRPr lang="en-US" sz="3000" dirty="0"/>
          </a:p>
        </p:txBody>
      </p:sp>
      <p:sp>
        <p:nvSpPr>
          <p:cNvPr id="15" name="7-Point Star 14"/>
          <p:cNvSpPr/>
          <p:nvPr/>
        </p:nvSpPr>
        <p:spPr>
          <a:xfrm>
            <a:off x="3635667" y="4238777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5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3906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32031 -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69368" y="1988840"/>
            <a:ext cx="7200800" cy="1470025"/>
          </a:xfrm>
        </p:spPr>
        <p:txBody>
          <a:bodyPr>
            <a:normAutofit/>
          </a:bodyPr>
          <a:lstStyle/>
          <a:p>
            <a:r>
              <a:rPr lang="pt-BR" dirty="0"/>
              <a:t>Controle de Versão usando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608144" y="4005064"/>
            <a:ext cx="39232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Marcelo Augusto Cordeiro</a:t>
            </a:r>
          </a:p>
          <a:p>
            <a:endParaRPr lang="pt-BR" sz="500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5332" y="4653136"/>
            <a:ext cx="2868872" cy="4021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marcelo.augusto.cordeiro@gmail.com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2938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300" y="2276871"/>
            <a:ext cx="492102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-m “Alterei File.txt”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0" y="2276871"/>
            <a:ext cx="114165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log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88634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300" y="2276871"/>
            <a:ext cx="390395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/>
              <a:t>Delete o arquivo File.txt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008" y="2276871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199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008" y="2276871"/>
            <a:ext cx="24009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File.txt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0" y="4041775"/>
            <a:ext cx="1000000" cy="11904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3398" y="2276871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0" y="4038724"/>
            <a:ext cx="10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34062 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008" y="2276871"/>
            <a:ext cx="502688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-m “Deletei File.txt”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0" y="4041775"/>
            <a:ext cx="1000000" cy="11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008" y="2276871"/>
            <a:ext cx="225504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rm</a:t>
            </a:r>
            <a:r>
              <a:rPr lang="pt-BR" sz="3000" dirty="0"/>
              <a:t> File.txt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3755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2327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arquivo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290947" cy="3420015"/>
          </a:xfrm>
        </p:spPr>
      </p:pic>
      <p:cxnSp>
        <p:nvCxnSpPr>
          <p:cNvPr id="5" name="Straight Connector 4"/>
          <p:cNvCxnSpPr/>
          <p:nvPr/>
        </p:nvCxnSpPr>
        <p:spPr>
          <a:xfrm>
            <a:off x="2525632" y="2158989"/>
            <a:ext cx="38919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25632" y="215898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14064" y="215898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1392" y="1811014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146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3546"/>
            <a:ext cx="8229600" cy="3299321"/>
          </a:xfrm>
        </p:spPr>
      </p:pic>
      <p:cxnSp>
        <p:nvCxnSpPr>
          <p:cNvPr id="5" name="Straight Connector 4"/>
          <p:cNvCxnSpPr/>
          <p:nvPr/>
        </p:nvCxnSpPr>
        <p:spPr>
          <a:xfrm>
            <a:off x="395536" y="227687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536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44208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21326" y="2276872"/>
            <a:ext cx="1883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21326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04448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7307" y="192889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4332" y="192889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354888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Clone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61220" y="414908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Fetch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1962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Alias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alias.cm 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alias.unstage</a:t>
            </a:r>
            <a:r>
              <a:rPr lang="en-US" dirty="0"/>
              <a:t> 'reset HEAD --'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alias.last</a:t>
            </a:r>
            <a:r>
              <a:rPr lang="en-US" dirty="0"/>
              <a:t> 'log -1 HEAD'</a:t>
            </a:r>
          </a:p>
        </p:txBody>
      </p:sp>
    </p:spTree>
    <p:extLst>
      <p:ext uri="{BB962C8B-B14F-4D97-AF65-F5344CB8AC3E}">
        <p14:creationId xmlns:p14="http://schemas.microsoft.com/office/powerpoint/2010/main" val="2917314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Stash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971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</a:t>
            </a:r>
            <a:r>
              <a:rPr lang="pt-BR" dirty="0" err="1"/>
              <a:t>save</a:t>
            </a:r>
            <a:r>
              <a:rPr lang="pt-BR" dirty="0"/>
              <a:t> “Mensagem”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show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pop</a:t>
            </a:r>
          </a:p>
        </p:txBody>
      </p:sp>
    </p:spTree>
    <p:extLst>
      <p:ext uri="{BB962C8B-B14F-4D97-AF65-F5344CB8AC3E}">
        <p14:creationId xmlns:p14="http://schemas.microsoft.com/office/powerpoint/2010/main" val="12400939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Comandos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“Também adiciona as mudanças”</a:t>
            </a:r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commit --amend -m “Altera o </a:t>
            </a:r>
            <a:r>
              <a:rPr lang="en-US" dirty="0" err="1"/>
              <a:t>último</a:t>
            </a:r>
            <a:r>
              <a:rPr lang="en-US" dirty="0"/>
              <a:t> commit”</a:t>
            </a:r>
          </a:p>
          <a:p>
            <a:pPr marL="0" indent="0"/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i="1" dirty="0"/>
              <a:t>comando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8164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Ignore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Arquivo .</a:t>
            </a:r>
            <a:r>
              <a:rPr lang="pt-BR" dirty="0" err="1"/>
              <a:t>gitignore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https://www.gitignore.io/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https://github.com/</a:t>
            </a:r>
            <a:br>
              <a:rPr lang="pt-BR" dirty="0"/>
            </a:br>
            <a:r>
              <a:rPr lang="pt-BR" dirty="0" err="1"/>
              <a:t>github</a:t>
            </a:r>
            <a:r>
              <a:rPr lang="pt-BR" dirty="0"/>
              <a:t>/</a:t>
            </a:r>
            <a:r>
              <a:rPr lang="pt-BR" dirty="0" err="1"/>
              <a:t>gitignore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83" y="116632"/>
            <a:ext cx="3744415" cy="65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0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971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que é e por que usar Controle de Versão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Por que usar o </a:t>
            </a:r>
            <a:r>
              <a:rPr lang="pt-BR" dirty="0" err="1"/>
              <a:t>Git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Configurações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Comandos Básicos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Branching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Remote </a:t>
            </a:r>
            <a:r>
              <a:rPr lang="pt-BR" dirty="0" err="1"/>
              <a:t>Branches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Desfazendo Mudanças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Reescrevendo a História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Projetos Open </a:t>
            </a:r>
            <a:r>
              <a:rPr lang="pt-BR" dirty="0" err="1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48632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pt-BR" sz="5000" dirty="0" err="1"/>
              <a:t>Branching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15359563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251696" cy="3819536"/>
          </a:xfrm>
        </p:spPr>
      </p:pic>
    </p:spTree>
    <p:extLst>
      <p:ext uri="{BB962C8B-B14F-4D97-AF65-F5344CB8AC3E}">
        <p14:creationId xmlns:p14="http://schemas.microsoft.com/office/powerpoint/2010/main" val="32174595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10" y="2636912"/>
            <a:ext cx="3168352" cy="255580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995936" y="3914814"/>
            <a:ext cx="11887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0941"/>
            <a:ext cx="6905371" cy="5248082"/>
          </a:xfrm>
          <a:prstGeom prst="rect">
            <a:avLst/>
          </a:prstGeom>
        </p:spPr>
      </p:pic>
      <p:pic>
        <p:nvPicPr>
          <p:cNvPr id="7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44741"/>
            <a:ext cx="3816424" cy="2900483"/>
          </a:xfrm>
        </p:spPr>
      </p:pic>
    </p:spTree>
    <p:extLst>
      <p:ext uri="{BB962C8B-B14F-4D97-AF65-F5344CB8AC3E}">
        <p14:creationId xmlns:p14="http://schemas.microsoft.com/office/powerpoint/2010/main" val="137068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515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8718" y="5840287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pt-BR" dirty="0"/>
              <a:t>Direcionado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920" y="5840287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Direcionado</a:t>
            </a:r>
            <a:endParaRPr lang="en-US" dirty="0"/>
          </a:p>
        </p:txBody>
      </p:sp>
      <p:pic>
        <p:nvPicPr>
          <p:cNvPr id="6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00" y="1714488"/>
            <a:ext cx="2050029" cy="4018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1720627"/>
            <a:ext cx="2050030" cy="4018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508104" y="2132856"/>
            <a:ext cx="504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804248" y="2132856"/>
            <a:ext cx="504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90080" y="1844824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Início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3133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278 0.03218 L 0.00851 0.04167 L 0.01615 0.04884 L 0.02865 0.05764 L -0.00191 0.16551 L -0.02187 0.16296 L -0.0401 0.17037 L -0.04861 0.1787 L -0.05625 0.1919 L -0.05903 0.21505 L -0.05903 0.22037 " pathEditMode="relative" rAng="0" ptsTypes="AAAAAAA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22038 L -0.05729 0.2419 L -0.05243 0.2544 L -0.04583 0.26968 L -0.03056 0.28126 L -0.02014 0.2838 L 0.00087 0.28241 L 0.03142 0.39792 L 0.01997 0.40672 L 0.00851 0.42061 L 0.00278 0.43982 L 0.00174 0.45255 " pathEditMode="relative" ptsTypes="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fontScale="92500" lnSpcReduction="10000"/>
          </a:bodyPr>
          <a:lstStyle/>
          <a:p>
            <a:pPr marL="0" indent="0" algn="just"/>
            <a:r>
              <a:rPr lang="pt-BR" dirty="0"/>
              <a:t>Criar um </a:t>
            </a:r>
            <a:r>
              <a:rPr lang="pt-BR" i="1" dirty="0" err="1"/>
              <a:t>branch</a:t>
            </a:r>
            <a:r>
              <a:rPr lang="pt-BR" dirty="0"/>
              <a:t> significa dizer que você vai divergir da linha principal de desenvolvimento e continuar a trabalhar sem bagunçar essa linha principal. </a:t>
            </a:r>
          </a:p>
          <a:p>
            <a:pPr marL="0" indent="0" algn="just"/>
            <a:r>
              <a:rPr lang="pt-BR" dirty="0"/>
              <a:t>A forma como o </a:t>
            </a:r>
            <a:r>
              <a:rPr lang="pt-BR" dirty="0" err="1"/>
              <a:t>Git</a:t>
            </a:r>
            <a:r>
              <a:rPr lang="pt-BR" dirty="0"/>
              <a:t> cria </a:t>
            </a:r>
            <a:r>
              <a:rPr lang="pt-BR" i="1" dirty="0" err="1"/>
              <a:t>branches</a:t>
            </a:r>
            <a:r>
              <a:rPr lang="pt-BR" dirty="0"/>
              <a:t> é inacreditavelmente leve, fazendo com que as operações sejam praticamente instantâneas e a alternância entre os </a:t>
            </a:r>
            <a:r>
              <a:rPr lang="pt-BR" i="1" dirty="0" err="1"/>
              <a:t>branches</a:t>
            </a:r>
            <a:r>
              <a:rPr lang="pt-BR" dirty="0"/>
              <a:t> seja tão rápida quanto. </a:t>
            </a:r>
          </a:p>
          <a:p>
            <a:pPr marL="0" indent="0" algn="just"/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incentiva um fluxo de trabalho no qual se fazem </a:t>
            </a:r>
            <a:r>
              <a:rPr lang="pt-BR" i="1" dirty="0" err="1"/>
              <a:t>branches</a:t>
            </a:r>
            <a:r>
              <a:rPr lang="pt-BR" dirty="0"/>
              <a:t> e </a:t>
            </a:r>
            <a:r>
              <a:rPr lang="pt-BR" i="1" dirty="0"/>
              <a:t>merges</a:t>
            </a:r>
            <a:r>
              <a:rPr lang="pt-BR" dirty="0"/>
              <a:t> com frequência, até mesmo várias vezes ao dia. 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760618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1916832"/>
            <a:ext cx="8089611" cy="4348166"/>
          </a:xfrm>
        </p:spPr>
      </p:pic>
    </p:spTree>
    <p:extLst>
      <p:ext uri="{BB962C8B-B14F-4D97-AF65-F5344CB8AC3E}">
        <p14:creationId xmlns:p14="http://schemas.microsoft.com/office/powerpoint/2010/main" val="364222036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9"/>
            <a:ext cx="7846318" cy="3246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289508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242184307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" y="1412776"/>
            <a:ext cx="7866708" cy="459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289508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76840614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" y="1714488"/>
            <a:ext cx="7861188" cy="4520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32282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testing</a:t>
            </a:r>
          </a:p>
        </p:txBody>
      </p:sp>
    </p:spTree>
    <p:extLst>
      <p:ext uri="{BB962C8B-B14F-4D97-AF65-F5344CB8AC3E}">
        <p14:creationId xmlns:p14="http://schemas.microsoft.com/office/powerpoint/2010/main" val="95301649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2760562"/>
            <a:ext cx="8155070" cy="3404742"/>
          </a:xfrm>
        </p:spPr>
      </p:pic>
    </p:spTree>
    <p:extLst>
      <p:ext uri="{BB962C8B-B14F-4D97-AF65-F5344CB8AC3E}">
        <p14:creationId xmlns:p14="http://schemas.microsoft.com/office/powerpoint/2010/main" val="18990479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Controle de Versão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2492896"/>
            <a:ext cx="8229600" cy="2220847"/>
          </a:xfrm>
        </p:spPr>
        <p:txBody>
          <a:bodyPr>
            <a:normAutofit/>
          </a:bodyPr>
          <a:lstStyle/>
          <a:p>
            <a:pPr marL="0" indent="0" algn="just"/>
            <a:r>
              <a:rPr lang="pt-BR" dirty="0"/>
              <a:t>O controle de versão é um sistema que registra as mudanças feitas em um arquivo ou em um conjunto de arquivos ao longo do tempo de forma que você possa recuperar versões específicas.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6255989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1465"/>
            <a:ext cx="32555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master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805586"/>
            <a:ext cx="8147818" cy="34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190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900099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3575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21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1465"/>
            <a:ext cx="28127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testing</a:t>
            </a:r>
          </a:p>
        </p:txBody>
      </p:sp>
    </p:spTree>
    <p:extLst>
      <p:ext uri="{BB962C8B-B14F-4D97-AF65-F5344CB8AC3E}">
        <p14:creationId xmlns:p14="http://schemas.microsoft.com/office/powerpoint/2010/main" val="311201430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2061465"/>
            <a:ext cx="3300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branch -d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844824"/>
            <a:ext cx="9144000" cy="3821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90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9000999" cy="576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28127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testing</a:t>
            </a:r>
          </a:p>
        </p:txBody>
      </p:sp>
    </p:spTree>
    <p:extLst>
      <p:ext uri="{BB962C8B-B14F-4D97-AF65-F5344CB8AC3E}">
        <p14:creationId xmlns:p14="http://schemas.microsoft.com/office/powerpoint/2010/main" val="21867579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9000999" cy="576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28127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90778"/>
            <a:ext cx="6741668" cy="951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15" y="4311276"/>
            <a:ext cx="6535290" cy="4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9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3" y="2132856"/>
            <a:ext cx="8100392" cy="161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3" y="4207983"/>
            <a:ext cx="8070309" cy="15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739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7" y="2636912"/>
            <a:ext cx="8070309" cy="23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85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3" y="3111901"/>
            <a:ext cx="8100392" cy="16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02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7" y="2571828"/>
            <a:ext cx="7200800" cy="423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7932"/>
            <a:ext cx="7200800" cy="605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23160"/>
            <a:ext cx="6264696" cy="3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5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usar Controle de Versão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Compartilhamento e versionamento de qualquer arquivo;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Trabalho em paralelo com fácil controle das modificações;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Possibilidade de trabalhar em “equipes” enormes.</a:t>
            </a:r>
          </a:p>
        </p:txBody>
      </p:sp>
    </p:spTree>
    <p:extLst>
      <p:ext uri="{BB962C8B-B14F-4D97-AF65-F5344CB8AC3E}">
        <p14:creationId xmlns:p14="http://schemas.microsoft.com/office/powerpoint/2010/main" val="130196645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550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v1.0 -m “Versão 1.0”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v2.0 -m 98ca9 “Versão 2.0”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push --tags</a:t>
            </a:r>
          </a:p>
        </p:txBody>
      </p:sp>
    </p:spTree>
    <p:extLst>
      <p:ext uri="{BB962C8B-B14F-4D97-AF65-F5344CB8AC3E}">
        <p14:creationId xmlns:p14="http://schemas.microsoft.com/office/powerpoint/2010/main" val="126366131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5762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 err="1"/>
              <a:t>Suponha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trabalhando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site. </a:t>
            </a:r>
            <a:r>
              <a:rPr lang="en-US" dirty="0" err="1"/>
              <a:t>Inicialize</a:t>
            </a:r>
            <a:r>
              <a:rPr lang="en-US" dirty="0"/>
              <a:t> e configure o </a:t>
            </a:r>
            <a:r>
              <a:rPr lang="en-US" dirty="0" err="1"/>
              <a:t>diretório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e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commits com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entre </a:t>
            </a:r>
            <a:r>
              <a:rPr lang="en-US" dirty="0" err="1"/>
              <a:t>cada</a:t>
            </a:r>
            <a:r>
              <a:rPr lang="en-US" dirty="0"/>
              <a:t> commit.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501008"/>
            <a:ext cx="762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664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/>
              <a:t>Agora </a:t>
            </a:r>
            <a:r>
              <a:rPr lang="en-US" dirty="0" err="1"/>
              <a:t>você</a:t>
            </a:r>
            <a:r>
              <a:rPr lang="en-US" dirty="0"/>
              <a:t> decide resolver o Issue #53,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crie</a:t>
            </a:r>
            <a:r>
              <a:rPr lang="en-US" dirty="0"/>
              <a:t> um branch para </a:t>
            </a:r>
            <a:r>
              <a:rPr lang="en-US" dirty="0" err="1"/>
              <a:t>ele</a:t>
            </a:r>
            <a:r>
              <a:rPr lang="en-US" dirty="0"/>
              <a:t> (</a:t>
            </a:r>
            <a:r>
              <a:rPr lang="en-US" i="1" dirty="0"/>
              <a:t>iss53</a:t>
            </a:r>
            <a:r>
              <a:rPr lang="en-US" dirty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24944"/>
            <a:ext cx="7620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318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pt-BR" dirty="0"/>
              <a:t>Dentro do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i="1" dirty="0"/>
              <a:t>iss53</a:t>
            </a:r>
            <a:r>
              <a:rPr lang="pt-BR" dirty="0"/>
              <a:t>, altera algo no arquivo já criado e consolide as mudanças em um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3" y="2993198"/>
            <a:ext cx="8587653" cy="30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166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2160240"/>
          </a:xfrm>
        </p:spPr>
        <p:txBody>
          <a:bodyPr>
            <a:normAutofit/>
          </a:bodyPr>
          <a:lstStyle/>
          <a:p>
            <a:pPr marL="0" indent="1588" algn="just"/>
            <a:r>
              <a:rPr lang="en-US" sz="2500" dirty="0" err="1"/>
              <a:t>Encontraram</a:t>
            </a:r>
            <a:r>
              <a:rPr lang="en-US" sz="2500" dirty="0"/>
              <a:t> um </a:t>
            </a:r>
            <a:r>
              <a:rPr lang="en-US" sz="2500" dirty="0" err="1"/>
              <a:t>problema</a:t>
            </a:r>
            <a:r>
              <a:rPr lang="en-US" sz="2500" dirty="0"/>
              <a:t> </a:t>
            </a:r>
            <a:r>
              <a:rPr lang="en-US" sz="2500" dirty="0" err="1"/>
              <a:t>urgente</a:t>
            </a:r>
            <a:r>
              <a:rPr lang="en-US" sz="2500" dirty="0"/>
              <a:t> no site que </a:t>
            </a:r>
            <a:r>
              <a:rPr lang="en-US" sz="2500" dirty="0" err="1"/>
              <a:t>precisa</a:t>
            </a:r>
            <a:r>
              <a:rPr lang="en-US" sz="2500" dirty="0"/>
              <a:t> </a:t>
            </a:r>
            <a:r>
              <a:rPr lang="en-US" sz="2500" dirty="0" err="1"/>
              <a:t>ser</a:t>
            </a:r>
            <a:r>
              <a:rPr lang="en-US" sz="2500" dirty="0"/>
              <a:t> </a:t>
            </a:r>
            <a:r>
              <a:rPr lang="en-US" sz="2500" dirty="0" err="1"/>
              <a:t>resolvido</a:t>
            </a:r>
            <a:r>
              <a:rPr lang="en-US" sz="2500" dirty="0"/>
              <a:t> antes de </a:t>
            </a:r>
            <a:r>
              <a:rPr lang="en-US" sz="2500" dirty="0" err="1"/>
              <a:t>qualquer</a:t>
            </a:r>
            <a:r>
              <a:rPr lang="en-US" sz="2500" dirty="0"/>
              <a:t> </a:t>
            </a:r>
            <a:r>
              <a:rPr lang="en-US" sz="2500" dirty="0" err="1"/>
              <a:t>outra</a:t>
            </a:r>
            <a:r>
              <a:rPr lang="en-US" sz="2500" dirty="0"/>
              <a:t> </a:t>
            </a:r>
            <a:r>
              <a:rPr lang="en-US" sz="2500" dirty="0" err="1"/>
              <a:t>coisa</a:t>
            </a:r>
            <a:r>
              <a:rPr lang="en-US" sz="2500" dirty="0"/>
              <a:t>.</a:t>
            </a:r>
          </a:p>
          <a:p>
            <a:pPr marL="0" indent="1588" algn="just"/>
            <a:r>
              <a:rPr lang="en-US" sz="2500" dirty="0" err="1"/>
              <a:t>Crie</a:t>
            </a:r>
            <a:r>
              <a:rPr lang="en-US" sz="2500" dirty="0"/>
              <a:t> um novo branch para resolver o </a:t>
            </a:r>
            <a:r>
              <a:rPr lang="en-US" sz="2500" dirty="0" err="1"/>
              <a:t>problema</a:t>
            </a:r>
            <a:r>
              <a:rPr lang="en-US" sz="2500" dirty="0"/>
              <a:t> (</a:t>
            </a:r>
            <a:r>
              <a:rPr lang="en-US" sz="2500" i="1" dirty="0"/>
              <a:t>hotfix</a:t>
            </a:r>
            <a:r>
              <a:rPr lang="en-US" sz="2500" dirty="0"/>
              <a:t>), </a:t>
            </a:r>
            <a:r>
              <a:rPr lang="en-US" sz="2500" dirty="0" err="1"/>
              <a:t>crie</a:t>
            </a:r>
            <a:r>
              <a:rPr lang="en-US" sz="2500" dirty="0"/>
              <a:t> um novo </a:t>
            </a:r>
            <a:r>
              <a:rPr lang="en-US" sz="2500" dirty="0" err="1"/>
              <a:t>arquivo</a:t>
            </a:r>
            <a:r>
              <a:rPr lang="en-US" sz="2500" dirty="0"/>
              <a:t> e </a:t>
            </a:r>
            <a:r>
              <a:rPr lang="en-US" sz="2500" dirty="0" err="1"/>
              <a:t>adicione</a:t>
            </a:r>
            <a:r>
              <a:rPr lang="en-US" sz="2500" dirty="0"/>
              <a:t>-o </a:t>
            </a:r>
            <a:r>
              <a:rPr lang="en-US" sz="2500" dirty="0" err="1"/>
              <a:t>em</a:t>
            </a:r>
            <a:r>
              <a:rPr lang="en-US" sz="2500" dirty="0"/>
              <a:t> um commit para </a:t>
            </a:r>
            <a:r>
              <a:rPr lang="en-US" sz="2500" dirty="0" err="1"/>
              <a:t>esse</a:t>
            </a:r>
            <a:r>
              <a:rPr lang="en-US" sz="2500" dirty="0"/>
              <a:t> novo branch.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7196215" cy="34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684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714488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urgente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resolvido</a:t>
            </a:r>
            <a:r>
              <a:rPr lang="en-US" dirty="0"/>
              <a:t>! </a:t>
            </a:r>
            <a:r>
              <a:rPr lang="en-US" dirty="0" err="1"/>
              <a:t>Incorpore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(merge) de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branch </a:t>
            </a:r>
            <a:r>
              <a:rPr lang="en-US" i="1" dirty="0"/>
              <a:t>master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483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 err="1"/>
              <a:t>Exclua</a:t>
            </a:r>
            <a:r>
              <a:rPr lang="en-US" dirty="0"/>
              <a:t> o branch </a:t>
            </a:r>
            <a:r>
              <a:rPr lang="en-US" i="1" dirty="0"/>
              <a:t>hotfix</a:t>
            </a:r>
            <a:r>
              <a:rPr lang="en-US" dirty="0"/>
              <a:t> e volte a </a:t>
            </a:r>
            <a:r>
              <a:rPr lang="en-US" dirty="0" err="1"/>
              <a:t>trabalhar</a:t>
            </a:r>
            <a:r>
              <a:rPr lang="en-US" dirty="0"/>
              <a:t> no Issue #53. </a:t>
            </a: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e </a:t>
            </a:r>
            <a:r>
              <a:rPr lang="en-US" dirty="0" err="1"/>
              <a:t>faça</a:t>
            </a:r>
            <a:r>
              <a:rPr lang="en-US" dirty="0"/>
              <a:t> um commit.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132856"/>
            <a:ext cx="8445624" cy="40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996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/>
              <a:t>O Issue #53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resolvido</a:t>
            </a:r>
            <a:r>
              <a:rPr lang="en-US" dirty="0"/>
              <a:t>! </a:t>
            </a:r>
            <a:r>
              <a:rPr lang="en-US" dirty="0" err="1"/>
              <a:t>Incorpore</a:t>
            </a:r>
            <a:r>
              <a:rPr lang="en-US" dirty="0"/>
              <a:t> as </a:t>
            </a:r>
            <a:r>
              <a:rPr lang="en-US" dirty="0" err="1"/>
              <a:t>mudanças</a:t>
            </a:r>
            <a:r>
              <a:rPr lang="en-US" dirty="0"/>
              <a:t> de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branch </a:t>
            </a:r>
            <a:r>
              <a:rPr lang="en-US" i="1" dirty="0"/>
              <a:t>master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8732066" cy="3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649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 err="1"/>
              <a:t>Exclua</a:t>
            </a:r>
            <a:r>
              <a:rPr lang="en-US" dirty="0"/>
              <a:t> o branch </a:t>
            </a:r>
            <a:r>
              <a:rPr lang="en-US" i="1" dirty="0"/>
              <a:t>iss53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43"/>
          <a:stretch/>
        </p:blipFill>
        <p:spPr>
          <a:xfrm>
            <a:off x="179512" y="2420888"/>
            <a:ext cx="873206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307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 Local</a:t>
            </a:r>
            <a:endParaRPr lang="en-US" dirty="0"/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587731" cy="4770525"/>
          </a:xfrm>
        </p:spPr>
      </p:pic>
    </p:spTree>
    <p:extLst>
      <p:ext uri="{BB962C8B-B14F-4D97-AF65-F5344CB8AC3E}">
        <p14:creationId xmlns:p14="http://schemas.microsoft.com/office/powerpoint/2010/main" val="418751642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Workflow</a:t>
            </a:r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1" y="2432917"/>
            <a:ext cx="8017818" cy="3260579"/>
          </a:xfrm>
        </p:spPr>
      </p:pic>
    </p:spTree>
    <p:extLst>
      <p:ext uri="{BB962C8B-B14F-4D97-AF65-F5344CB8AC3E}">
        <p14:creationId xmlns:p14="http://schemas.microsoft.com/office/powerpoint/2010/main" val="415567777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Workflow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81" y="2000250"/>
            <a:ext cx="7345838" cy="4125913"/>
          </a:xfrm>
        </p:spPr>
      </p:pic>
    </p:spTree>
    <p:extLst>
      <p:ext uri="{BB962C8B-B14F-4D97-AF65-F5344CB8AC3E}">
        <p14:creationId xmlns:p14="http://schemas.microsoft.com/office/powerpoint/2010/main" val="128990420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Workflow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03" y="2000250"/>
            <a:ext cx="6429994" cy="4125913"/>
          </a:xfrm>
        </p:spPr>
      </p:pic>
    </p:spTree>
    <p:extLst>
      <p:ext uri="{BB962C8B-B14F-4D97-AF65-F5344CB8AC3E}">
        <p14:creationId xmlns:p14="http://schemas.microsoft.com/office/powerpoint/2010/main" val="203089702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Workflow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35" y="2000250"/>
            <a:ext cx="5743730" cy="4125913"/>
          </a:xfrm>
        </p:spPr>
      </p:pic>
    </p:spTree>
    <p:extLst>
      <p:ext uri="{BB962C8B-B14F-4D97-AF65-F5344CB8AC3E}">
        <p14:creationId xmlns:p14="http://schemas.microsoft.com/office/powerpoint/2010/main" val="149758955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pt-BR" sz="5000" dirty="0"/>
              <a:t>Remote </a:t>
            </a:r>
            <a:r>
              <a:rPr lang="pt-BR" sz="5000" dirty="0" err="1"/>
              <a:t>Branches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05745519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- HTTPS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credential.helper</a:t>
            </a:r>
            <a:r>
              <a:rPr lang="en-US" dirty="0"/>
              <a:t> store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credential.helper</a:t>
            </a:r>
            <a:r>
              <a:rPr lang="en-US" dirty="0"/>
              <a:t> </a:t>
            </a:r>
            <a:r>
              <a:rPr lang="en-US" dirty="0" err="1"/>
              <a:t>wincred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75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- SSH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Checar se já existe uma SSH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pPr marL="857250" lvl="1" indent="-457200"/>
            <a:r>
              <a:rPr lang="pt-BR" dirty="0"/>
              <a:t>Criar uma SSH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pPr marL="857250" lvl="1" indent="-457200"/>
            <a:endParaRPr lang="pt-BR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Adicionar</a:t>
            </a:r>
            <a:r>
              <a:rPr lang="en-US" dirty="0"/>
              <a:t> a SSH key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-agent;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Adicionar</a:t>
            </a:r>
            <a:r>
              <a:rPr lang="en-US" dirty="0"/>
              <a:t> a SSH key </a:t>
            </a:r>
            <a:r>
              <a:rPr lang="en-US" dirty="0" err="1"/>
              <a:t>ao</a:t>
            </a:r>
            <a:r>
              <a:rPr lang="en-US" dirty="0"/>
              <a:t> GitHub;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https://help.github.com/articles/generating-an-ssh-key/</a:t>
            </a:r>
          </a:p>
        </p:txBody>
      </p:sp>
    </p:spTree>
    <p:extLst>
      <p:ext uri="{BB962C8B-B14F-4D97-AF65-F5344CB8AC3E}">
        <p14:creationId xmlns:p14="http://schemas.microsoft.com/office/powerpoint/2010/main" val="157882695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14488"/>
            <a:ext cx="6640831" cy="4789699"/>
          </a:xfrm>
        </p:spPr>
      </p:pic>
    </p:spTree>
    <p:extLst>
      <p:ext uri="{BB962C8B-B14F-4D97-AF65-F5344CB8AC3E}">
        <p14:creationId xmlns:p14="http://schemas.microsoft.com/office/powerpoint/2010/main" val="43365819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11898"/>
            <a:ext cx="7705444" cy="4738848"/>
          </a:xfrm>
        </p:spPr>
      </p:pic>
    </p:spTree>
    <p:extLst>
      <p:ext uri="{BB962C8B-B14F-4D97-AF65-F5344CB8AC3E}">
        <p14:creationId xmlns:p14="http://schemas.microsoft.com/office/powerpoint/2010/main" val="338559452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14488"/>
            <a:ext cx="6579911" cy="4836235"/>
          </a:xfrm>
        </p:spPr>
      </p:pic>
    </p:spTree>
    <p:extLst>
      <p:ext uri="{BB962C8B-B14F-4D97-AF65-F5344CB8AC3E}">
        <p14:creationId xmlns:p14="http://schemas.microsoft.com/office/powerpoint/2010/main" val="7044058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Controle de Versão Centralizado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619811" cy="4600769"/>
          </a:xfrm>
        </p:spPr>
      </p:pic>
    </p:spTree>
    <p:extLst>
      <p:ext uri="{BB962C8B-B14F-4D97-AF65-F5344CB8AC3E}">
        <p14:creationId xmlns:p14="http://schemas.microsoft.com/office/powerpoint/2010/main" val="2459017247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14488"/>
            <a:ext cx="6869840" cy="4954872"/>
          </a:xfrm>
        </p:spPr>
      </p:pic>
    </p:spTree>
    <p:extLst>
      <p:ext uri="{BB962C8B-B14F-4D97-AF65-F5344CB8AC3E}">
        <p14:creationId xmlns:p14="http://schemas.microsoft.com/office/powerpoint/2010/main" val="552792465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14488"/>
            <a:ext cx="6856855" cy="4945507"/>
          </a:xfrm>
        </p:spPr>
      </p:pic>
    </p:spTree>
    <p:extLst>
      <p:ext uri="{BB962C8B-B14F-4D97-AF65-F5344CB8AC3E}">
        <p14:creationId xmlns:p14="http://schemas.microsoft.com/office/powerpoint/2010/main" val="2672907917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337520" y="1844824"/>
            <a:ext cx="4464496" cy="2376264"/>
          </a:xfrm>
        </p:spPr>
        <p:txBody>
          <a:bodyPr>
            <a:normAutofit/>
          </a:bodyPr>
          <a:lstStyle/>
          <a:p>
            <a:r>
              <a:rPr lang="pt-BR" sz="5000" dirty="0"/>
              <a:t>Desfazendo </a:t>
            </a:r>
            <a:br>
              <a:rPr lang="pt-BR" sz="5000" dirty="0"/>
            </a:br>
            <a:r>
              <a:rPr lang="pt-BR" sz="5000" dirty="0"/>
              <a:t>Mudanças</a:t>
            </a:r>
            <a:endParaRPr lang="en-US" sz="5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Checkout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, Reset, Clean, </a:t>
            </a:r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Revert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Qlassik Medium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68409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3397"/>
            <a:ext cx="8229600" cy="3837891"/>
          </a:xfrm>
        </p:spPr>
        <p:txBody>
          <a:bodyPr/>
          <a:lstStyle/>
          <a:p>
            <a:r>
              <a:rPr lang="en-US" sz="3500" dirty="0"/>
              <a:t>https://github.com/ltiaunesp/Git-Minicurso</a:t>
            </a:r>
          </a:p>
          <a:p>
            <a:endParaRPr lang="pt-BR" dirty="0"/>
          </a:p>
          <a:p>
            <a:pPr marL="0" indent="11113"/>
            <a:r>
              <a:rPr lang="pt-BR" dirty="0"/>
              <a:t>Clone o diretório em seu computador. </a:t>
            </a:r>
          </a:p>
          <a:p>
            <a:pPr marL="0" indent="11113"/>
            <a:endParaRPr lang="pt-BR" dirty="0"/>
          </a:p>
          <a:p>
            <a:pPr marL="0" indent="11113" algn="ctr"/>
            <a:r>
              <a:rPr lang="pt-BR" b="1" dirty="0"/>
              <a:t>Faça 4 cópias da pasta!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1640072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Checkout </a:t>
            </a:r>
            <a:r>
              <a:rPr lang="en-US" dirty="0" err="1"/>
              <a:t>arquivos</a:t>
            </a:r>
            <a:r>
              <a:rPr lang="en-US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Checkout commits;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Checkout branches.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8646" y="3076601"/>
            <a:ext cx="15335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Read-Only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16032" y="3315128"/>
            <a:ext cx="142158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98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- </a:t>
            </a:r>
            <a:r>
              <a:rPr lang="en-US" dirty="0" err="1"/>
              <a:t>arquivo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1465"/>
            <a:ext cx="37120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C1 File.txt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501008"/>
            <a:ext cx="7620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90744"/>
            <a:ext cx="1800200" cy="1258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2810569"/>
            <a:ext cx="26276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log --</a:t>
            </a:r>
            <a:r>
              <a:rPr lang="en-US" sz="3000" dirty="0" err="1"/>
              <a:t>oneline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769088" y="3559673"/>
            <a:ext cx="419525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HEAD File.txt</a:t>
            </a:r>
          </a:p>
        </p:txBody>
      </p:sp>
    </p:spTree>
    <p:extLst>
      <p:ext uri="{BB962C8B-B14F-4D97-AF65-F5344CB8AC3E}">
        <p14:creationId xmlns:p14="http://schemas.microsoft.com/office/powerpoint/2010/main" val="2123396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-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061465"/>
            <a:ext cx="265476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C1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501008"/>
            <a:ext cx="7620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09776"/>
            <a:ext cx="1800200" cy="1258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2824752"/>
            <a:ext cx="32555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master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13084"/>
            <a:ext cx="1800200" cy="1258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90" y="3763139"/>
            <a:ext cx="1800200" cy="12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14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14966 -0.00417 C -0.21719 -0.00417 -0.29931 0.05138 -0.29931 0.09675 L -0.29931 0.197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14966 -0.00417 C -0.21719 -0.00417 -0.29931 0.05139 -0.29931 0.09676 L -0.29931 0.19792 " pathEditMode="relative" rAng="0" ptsTypes="AAAA">
                                      <p:cBhvr>
                                        <p:cTn id="2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100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- </a:t>
            </a:r>
            <a:r>
              <a:rPr lang="en-US" dirty="0" err="1"/>
              <a:t>arquivo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51448"/>
            <a:ext cx="7620000" cy="2209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56" y="2308688"/>
            <a:ext cx="1842064" cy="1288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2061465"/>
            <a:ext cx="260058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File.txt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802994"/>
            <a:ext cx="308789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C1 File.txt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5" y="3544523"/>
            <a:ext cx="412619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--hard C1 File.txt</a:t>
            </a:r>
          </a:p>
        </p:txBody>
      </p:sp>
    </p:spTree>
    <p:extLst>
      <p:ext uri="{BB962C8B-B14F-4D97-AF65-F5344CB8AC3E}">
        <p14:creationId xmlns:p14="http://schemas.microsoft.com/office/powerpoint/2010/main" val="3945346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-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061465"/>
            <a:ext cx="145674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35143"/>
            <a:ext cx="7643218" cy="7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24991"/>
            <a:ext cx="1842064" cy="132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56030"/>
            <a:ext cx="1842064" cy="1288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24" y="2770817"/>
            <a:ext cx="24950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--hard</a:t>
            </a:r>
          </a:p>
        </p:txBody>
      </p:sp>
    </p:spTree>
    <p:extLst>
      <p:ext uri="{BB962C8B-B14F-4D97-AF65-F5344CB8AC3E}">
        <p14:creationId xmlns:p14="http://schemas.microsoft.com/office/powerpoint/2010/main" val="975716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-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1465"/>
            <a:ext cx="19440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C1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35143"/>
            <a:ext cx="7643218" cy="7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24991"/>
            <a:ext cx="1842064" cy="132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56030"/>
            <a:ext cx="1842064" cy="1288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2770817"/>
            <a:ext cx="298235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--hard C1</a:t>
            </a:r>
          </a:p>
        </p:txBody>
      </p:sp>
    </p:spTree>
    <p:extLst>
      <p:ext uri="{BB962C8B-B14F-4D97-AF65-F5344CB8AC3E}">
        <p14:creationId xmlns:p14="http://schemas.microsoft.com/office/powerpoint/2010/main" val="211347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30556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30556 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Controle de Versão Distribuído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4336377" cy="5193266"/>
          </a:xfrm>
        </p:spPr>
      </p:pic>
    </p:spTree>
    <p:extLst>
      <p:ext uri="{BB962C8B-B14F-4D97-AF65-F5344CB8AC3E}">
        <p14:creationId xmlns:p14="http://schemas.microsoft.com/office/powerpoint/2010/main" val="3608898214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1465"/>
            <a:ext cx="181652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clean -f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35143"/>
            <a:ext cx="7643218" cy="7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24991"/>
            <a:ext cx="1842064" cy="132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56030"/>
            <a:ext cx="1842064" cy="1288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2770817"/>
            <a:ext cx="201850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clean -</a:t>
            </a:r>
            <a:r>
              <a:rPr lang="en-US" sz="3000" dirty="0" err="1"/>
              <a:t>df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5149934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2" y="4446091"/>
            <a:ext cx="6446134" cy="612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209756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revert C1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76" y="4462070"/>
            <a:ext cx="2297262" cy="5964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55776" y="4221088"/>
            <a:ext cx="18002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27549" y="4221088"/>
            <a:ext cx="18002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27649" y="5048426"/>
            <a:ext cx="13010" cy="11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7649" y="6227264"/>
            <a:ext cx="467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100392" y="5058474"/>
            <a:ext cx="0" cy="116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96" y="3361502"/>
            <a:ext cx="1499848" cy="1081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96" y="2338464"/>
            <a:ext cx="1499848" cy="10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0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0.25573 0.0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5573 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3456384"/>
          </a:xfrm>
        </p:spPr>
        <p:txBody>
          <a:bodyPr>
            <a:normAutofit/>
          </a:bodyPr>
          <a:lstStyle/>
          <a:p>
            <a:r>
              <a:rPr lang="pt-BR" sz="5000" dirty="0"/>
              <a:t>Reescrevendo </a:t>
            </a:r>
            <a:br>
              <a:rPr lang="pt-BR" sz="5000" dirty="0"/>
            </a:br>
            <a:r>
              <a:rPr lang="pt-BR" sz="5000" dirty="0"/>
              <a:t>a História</a:t>
            </a:r>
            <a:endParaRPr lang="en-US" sz="50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Interactive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 </a:t>
            </a:r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Rebase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Qlassik Medium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46946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9169"/>
            <a:ext cx="7620000" cy="3648075"/>
          </a:xfrm>
        </p:spPr>
      </p:pic>
    </p:spTree>
    <p:extLst>
      <p:ext uri="{BB962C8B-B14F-4D97-AF65-F5344CB8AC3E}">
        <p14:creationId xmlns:p14="http://schemas.microsoft.com/office/powerpoint/2010/main" val="3559123839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381838" cy="3185098"/>
          </a:xfr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354430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experiment</a:t>
            </a:r>
          </a:p>
        </p:txBody>
      </p:sp>
    </p:spTree>
    <p:extLst>
      <p:ext uri="{BB962C8B-B14F-4D97-AF65-F5344CB8AC3E}">
        <p14:creationId xmlns:p14="http://schemas.microsoft.com/office/powerpoint/2010/main" val="94559658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2" y="2963068"/>
            <a:ext cx="8346830" cy="2410147"/>
          </a:xfr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39598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experiment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5" y="2780928"/>
            <a:ext cx="289149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1282193825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6353"/>
            <a:ext cx="7438792" cy="1645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4869160"/>
            <a:ext cx="327499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rebase -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i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052196080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21831"/>
            <a:ext cx="6408712" cy="48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6141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1721831"/>
            <a:ext cx="6396604" cy="48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13035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3" y="2780928"/>
            <a:ext cx="8055708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7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o </a:t>
            </a:r>
            <a:r>
              <a:rPr lang="pt-BR" dirty="0" err="1"/>
              <a:t>Git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Implementação de </a:t>
            </a:r>
            <a:r>
              <a:rPr lang="pt-BR" dirty="0" err="1"/>
              <a:t>Branches</a:t>
            </a:r>
            <a:r>
              <a:rPr lang="pt-BR" dirty="0"/>
              <a:t> extremamente leve e rápida;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Comunidade </a:t>
            </a:r>
            <a:r>
              <a:rPr lang="pt-BR" dirty="0" err="1"/>
              <a:t>OpenSource</a:t>
            </a:r>
            <a:r>
              <a:rPr lang="pt-BR" dirty="0"/>
              <a:t> do GitHub;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“Portfólio” para computação.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9860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94923"/>
            <a:ext cx="8615362" cy="25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3441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424936" cy="40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509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73" y="1556792"/>
            <a:ext cx="6804152" cy="5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7119" y="1727111"/>
            <a:ext cx="340926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3723161440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570056" cy="37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7758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572679" cy="34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3865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70590"/>
            <a:ext cx="8572679" cy="16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76107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3456384"/>
          </a:xfrm>
        </p:spPr>
        <p:txBody>
          <a:bodyPr>
            <a:normAutofit/>
          </a:bodyPr>
          <a:lstStyle/>
          <a:p>
            <a:r>
              <a:rPr lang="pt-BR" sz="5000" dirty="0"/>
              <a:t>Projetos </a:t>
            </a:r>
            <a:br>
              <a:rPr lang="pt-BR" sz="5000" dirty="0"/>
            </a:br>
            <a:r>
              <a:rPr lang="pt-BR" sz="5000" dirty="0"/>
              <a:t>Open </a:t>
            </a:r>
            <a:r>
              <a:rPr lang="pt-BR" sz="5000" dirty="0" err="1"/>
              <a:t>Source</a:t>
            </a:r>
            <a:endParaRPr lang="en-US" sz="5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200760163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819918"/>
            <a:ext cx="2199812" cy="574701"/>
          </a:xfrm>
        </p:spPr>
      </p:pic>
      <p:sp>
        <p:nvSpPr>
          <p:cNvPr id="5" name="Espaço Reservado para Conteúdo 9"/>
          <p:cNvSpPr txBox="1">
            <a:spLocks/>
          </p:cNvSpPr>
          <p:nvPr/>
        </p:nvSpPr>
        <p:spPr>
          <a:xfrm>
            <a:off x="457200" y="1988840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Fundado em 2008;</a:t>
            </a:r>
            <a:endParaRPr lang="pt-BR" sz="20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0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Sede em São Francisco, Califórnia, EUA;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415 funcionários;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Mais de 10 milhões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1786884003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indent="0" algn="just"/>
            <a:r>
              <a:rPr lang="pt-BR" dirty="0"/>
              <a:t>Se você quiser contribuir para um projeto existente para o qual você não tem permissão de </a:t>
            </a:r>
            <a:r>
              <a:rPr lang="pt-BR" i="1" dirty="0" err="1"/>
              <a:t>push</a:t>
            </a:r>
            <a:r>
              <a:rPr lang="pt-BR" dirty="0"/>
              <a:t>, GitHub incentiva a utilização de </a:t>
            </a:r>
            <a:r>
              <a:rPr lang="pt-BR" i="1" dirty="0" err="1"/>
              <a:t>forks</a:t>
            </a:r>
            <a:r>
              <a:rPr lang="pt-BR" dirty="0"/>
              <a:t> do projeto. </a:t>
            </a:r>
          </a:p>
          <a:p>
            <a:pPr marL="0" indent="0" algn="just"/>
            <a:r>
              <a:rPr lang="pt-BR" dirty="0"/>
              <a:t>Um </a:t>
            </a:r>
            <a:r>
              <a:rPr lang="pt-BR" i="1" dirty="0" err="1"/>
              <a:t>fork</a:t>
            </a:r>
            <a:r>
              <a:rPr lang="pt-BR" dirty="0"/>
              <a:t> significa que o GitHub fará uma cópia do projeto que é inteiramente sua: ficará hospedado na sua conta de usuário.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764412"/>
            <a:ext cx="1990476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3434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pt-BR" dirty="0"/>
              <a:t>Através do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os mantenedores do projeto não precisam se preocupar com a adição de usuários como colaboradores para dar-lhes acesso de escrita. 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pt-BR" dirty="0"/>
              <a:t>As pessoas podem criar um </a:t>
            </a:r>
            <a:r>
              <a:rPr lang="pt-BR" i="1" dirty="0" err="1"/>
              <a:t>fork</a:t>
            </a:r>
            <a:r>
              <a:rPr lang="pt-BR" dirty="0"/>
              <a:t> de um projeto e fazer um </a:t>
            </a:r>
            <a:r>
              <a:rPr lang="pt-BR" i="1" dirty="0" err="1"/>
              <a:t>push</a:t>
            </a:r>
            <a:r>
              <a:rPr lang="pt-BR" dirty="0"/>
              <a:t> nele, e o mantenedor do projeto principal pode fazer um </a:t>
            </a:r>
            <a:r>
              <a:rPr lang="pt-BR" i="1" dirty="0" err="1"/>
              <a:t>pull</a:t>
            </a:r>
            <a:r>
              <a:rPr lang="pt-BR" dirty="0"/>
              <a:t> dessas mudanças, adicionando-as como remotos e fazendo um merge no seu projeto.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735840"/>
            <a:ext cx="4304762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1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">
  <a:themeElements>
    <a:clrScheme name="Ltia">
      <a:dk1>
        <a:srgbClr val="454545"/>
      </a:dk1>
      <a:lt1>
        <a:srgbClr val="FFFFFF"/>
      </a:lt1>
      <a:dk2>
        <a:srgbClr val="3C3C3C"/>
      </a:dk2>
      <a:lt2>
        <a:srgbClr val="F2F2F2"/>
      </a:lt2>
      <a:accent1>
        <a:srgbClr val="808285"/>
      </a:accent1>
      <a:accent2>
        <a:srgbClr val="A3A5A8"/>
      </a:accent2>
      <a:accent3>
        <a:srgbClr val="85D2D6"/>
      </a:accent3>
      <a:accent4>
        <a:srgbClr val="0499B6"/>
      </a:accent4>
      <a:accent5>
        <a:srgbClr val="62C190"/>
      </a:accent5>
      <a:accent6>
        <a:srgbClr val="ABD25F"/>
      </a:accent6>
      <a:hlink>
        <a:srgbClr val="0499B6"/>
      </a:hlink>
      <a:folHlink>
        <a:srgbClr val="85D2D6"/>
      </a:folHlink>
    </a:clrScheme>
    <a:fontScheme name="Ltia">
      <a:majorFont>
        <a:latin typeface="Qlassik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presentação e Agradecimento">
  <a:themeElements>
    <a:clrScheme name="Ltia">
      <a:dk1>
        <a:srgbClr val="454545"/>
      </a:dk1>
      <a:lt1>
        <a:srgbClr val="FFFFFF"/>
      </a:lt1>
      <a:dk2>
        <a:srgbClr val="3C3C3C"/>
      </a:dk2>
      <a:lt2>
        <a:srgbClr val="F2F2F2"/>
      </a:lt2>
      <a:accent1>
        <a:srgbClr val="808285"/>
      </a:accent1>
      <a:accent2>
        <a:srgbClr val="A3A5A8"/>
      </a:accent2>
      <a:accent3>
        <a:srgbClr val="85D2D6"/>
      </a:accent3>
      <a:accent4>
        <a:srgbClr val="0499B6"/>
      </a:accent4>
      <a:accent5>
        <a:srgbClr val="62C190"/>
      </a:accent5>
      <a:accent6>
        <a:srgbClr val="ABD25F"/>
      </a:accent6>
      <a:hlink>
        <a:srgbClr val="0499B6"/>
      </a:hlink>
      <a:folHlink>
        <a:srgbClr val="85D2D6"/>
      </a:folHlink>
    </a:clrScheme>
    <a:fontScheme name="Ltia">
      <a:majorFont>
        <a:latin typeface="Qlassik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nteúdo">
  <a:themeElements>
    <a:clrScheme name="Ltia">
      <a:dk1>
        <a:srgbClr val="454545"/>
      </a:dk1>
      <a:lt1>
        <a:srgbClr val="FFFFFF"/>
      </a:lt1>
      <a:dk2>
        <a:srgbClr val="3C3C3C"/>
      </a:dk2>
      <a:lt2>
        <a:srgbClr val="F2F2F2"/>
      </a:lt2>
      <a:accent1>
        <a:srgbClr val="808285"/>
      </a:accent1>
      <a:accent2>
        <a:srgbClr val="A3A5A8"/>
      </a:accent2>
      <a:accent3>
        <a:srgbClr val="85D2D6"/>
      </a:accent3>
      <a:accent4>
        <a:srgbClr val="0499B6"/>
      </a:accent4>
      <a:accent5>
        <a:srgbClr val="62C190"/>
      </a:accent5>
      <a:accent6>
        <a:srgbClr val="ABD25F"/>
      </a:accent6>
      <a:hlink>
        <a:srgbClr val="0499B6"/>
      </a:hlink>
      <a:folHlink>
        <a:srgbClr val="85D2D6"/>
      </a:folHlink>
    </a:clrScheme>
    <a:fontScheme name="Ltia">
      <a:majorFont>
        <a:latin typeface="Qlassik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ltia_template</Template>
  <TotalTime>4047</TotalTime>
  <Words>1474</Words>
  <Application>Microsoft Office PowerPoint</Application>
  <PresentationFormat>On-screen Show (4:3)</PresentationFormat>
  <Paragraphs>430</Paragraphs>
  <Slides>105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105</vt:i4>
      </vt:variant>
    </vt:vector>
  </HeadingPairs>
  <TitlesOfParts>
    <vt:vector size="113" baseType="lpstr">
      <vt:lpstr>Arial</vt:lpstr>
      <vt:lpstr>Qlassik Bold</vt:lpstr>
      <vt:lpstr>Calibri</vt:lpstr>
      <vt:lpstr>Courier New</vt:lpstr>
      <vt:lpstr>Qlassik Medium</vt:lpstr>
      <vt:lpstr>Template</vt:lpstr>
      <vt:lpstr>Apresentação e Agradecimento</vt:lpstr>
      <vt:lpstr>Conteúdo</vt:lpstr>
      <vt:lpstr>PowerPoint Presentation</vt:lpstr>
      <vt:lpstr>Controle de Versão usando Git</vt:lpstr>
      <vt:lpstr>Conteúdo</vt:lpstr>
      <vt:lpstr>O que é Controle de Versão</vt:lpstr>
      <vt:lpstr>Por que usar Controle de Versão</vt:lpstr>
      <vt:lpstr>Controle de Versão Local</vt:lpstr>
      <vt:lpstr>Controle de Versão Centralizado</vt:lpstr>
      <vt:lpstr>Controle de Versão Distribuído</vt:lpstr>
      <vt:lpstr>Por que usar o Git?</vt:lpstr>
      <vt:lpstr>Configurações Iniciais</vt:lpstr>
      <vt:lpstr>Criando um Repositório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Ciclo de vida de um arquivo</vt:lpstr>
      <vt:lpstr>Workflow</vt:lpstr>
      <vt:lpstr>Alias</vt:lpstr>
      <vt:lpstr>Stash</vt:lpstr>
      <vt:lpstr>Outros Comandos</vt:lpstr>
      <vt:lpstr>Git Ignore</vt:lpstr>
      <vt:lpstr>Branching</vt:lpstr>
      <vt:lpstr>Grafos</vt:lpstr>
      <vt:lpstr>Grafos</vt:lpstr>
      <vt:lpstr>Grafos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Conflitos</vt:lpstr>
      <vt:lpstr>Conflitos</vt:lpstr>
      <vt:lpstr>Conflitos</vt:lpstr>
      <vt:lpstr>Conflitos</vt:lpstr>
      <vt:lpstr>Conflitos</vt:lpstr>
      <vt:lpstr>Conflitos</vt:lpstr>
      <vt:lpstr>Conflitos</vt:lpstr>
      <vt:lpstr>Tags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 Workflow</vt:lpstr>
      <vt:lpstr>Branch Workflow</vt:lpstr>
      <vt:lpstr>Branch Workflow</vt:lpstr>
      <vt:lpstr>Branch Workflow</vt:lpstr>
      <vt:lpstr>Remote Branches</vt:lpstr>
      <vt:lpstr>Autenticação - HTTPS</vt:lpstr>
      <vt:lpstr>Autenticação - SSH</vt:lpstr>
      <vt:lpstr>Remote Branches</vt:lpstr>
      <vt:lpstr>Remote Branches</vt:lpstr>
      <vt:lpstr>Remote Branches</vt:lpstr>
      <vt:lpstr>Remote Branches</vt:lpstr>
      <vt:lpstr>Remote Branches</vt:lpstr>
      <vt:lpstr>Desfazendo  Mudanças</vt:lpstr>
      <vt:lpstr>Exercício</vt:lpstr>
      <vt:lpstr>Checkout</vt:lpstr>
      <vt:lpstr>Checkout - arquivo</vt:lpstr>
      <vt:lpstr>Checkout - commit</vt:lpstr>
      <vt:lpstr>Reset - arquivo</vt:lpstr>
      <vt:lpstr>Reset - commit</vt:lpstr>
      <vt:lpstr>Reset - commit</vt:lpstr>
      <vt:lpstr>Clean</vt:lpstr>
      <vt:lpstr>Revert</vt:lpstr>
      <vt:lpstr>Reescrevendo  a História</vt:lpstr>
      <vt:lpstr>Rebase</vt:lpstr>
      <vt:lpstr>Rebase</vt:lpstr>
      <vt:lpstr>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Projetos  Open Source</vt:lpstr>
      <vt:lpstr>PowerPoint Presentation</vt:lpstr>
      <vt:lpstr>PowerPoint Presentation</vt:lpstr>
      <vt:lpstr>PowerPoint Presentation</vt:lpstr>
      <vt:lpstr>Exemplo</vt:lpstr>
      <vt:lpstr>Exemplo</vt:lpstr>
      <vt:lpstr>Issues</vt:lpstr>
      <vt:lpstr>Issues - Commit Keywords</vt:lpstr>
      <vt:lpstr>Exercício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Marcus Barizon</dc:creator>
  <cp:lastModifiedBy>Marcelo Cordeiro</cp:lastModifiedBy>
  <cp:revision>189</cp:revision>
  <cp:lastPrinted>2016-05-31T22:30:34Z</cp:lastPrinted>
  <dcterms:created xsi:type="dcterms:W3CDTF">2010-09-22T17:35:16Z</dcterms:created>
  <dcterms:modified xsi:type="dcterms:W3CDTF">2016-06-01T04:07:49Z</dcterms:modified>
</cp:coreProperties>
</file>