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svg" ContentType="image/sv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81.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1.png"/><Relationship Id="rId6" Type="http://schemas.openxmlformats.org/officeDocument/2006/relationships/image" Target="../media/image11.svg"/><Relationship Id="rId5" Type="http://schemas.openxmlformats.org/officeDocument/2006/relationships/image" Target="../media/image101.png"/><Relationship Id="rId4" Type="http://schemas.openxmlformats.org/officeDocument/2006/relationships/image" Target="../media/image9.svg"/><Relationship Id="rId9" Type="http://schemas.openxmlformats.org/officeDocument/2006/relationships/image" Target="../media/image1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AB7C5-23D7-405E-83D0-AFCC391758B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381FD62-A9A7-47C2-A07A-BC154B259192}">
      <dgm:prSet/>
      <dgm:spPr/>
      <dgm:t>
        <a:bodyPr/>
        <a:lstStyle/>
        <a:p>
          <a:pPr>
            <a:lnSpc>
              <a:spcPct val="100000"/>
            </a:lnSpc>
            <a:defRPr cap="all"/>
          </a:pPr>
          <a:r>
            <a:rPr lang="en-IN"/>
            <a:t>Damage of cam</a:t>
          </a:r>
          <a:endParaRPr lang="en-US"/>
        </a:p>
      </dgm:t>
    </dgm:pt>
    <dgm:pt modelId="{33FB1932-7215-4253-93C5-9674F04E3FDB}" type="parTrans" cxnId="{D7610147-304B-49A2-BC2A-958FB0FA65AA}">
      <dgm:prSet/>
      <dgm:spPr/>
      <dgm:t>
        <a:bodyPr/>
        <a:lstStyle/>
        <a:p>
          <a:endParaRPr lang="en-US"/>
        </a:p>
      </dgm:t>
    </dgm:pt>
    <dgm:pt modelId="{4BDDD739-61F0-483A-896D-AB43E672F4C4}" type="sibTrans" cxnId="{D7610147-304B-49A2-BC2A-958FB0FA65AA}">
      <dgm:prSet/>
      <dgm:spPr/>
      <dgm:t>
        <a:bodyPr/>
        <a:lstStyle/>
        <a:p>
          <a:endParaRPr lang="en-US"/>
        </a:p>
      </dgm:t>
    </dgm:pt>
    <dgm:pt modelId="{BBA4C998-4CDC-419A-80FB-20767EE271A7}">
      <dgm:prSet/>
      <dgm:spPr/>
      <dgm:t>
        <a:bodyPr/>
        <a:lstStyle/>
        <a:p>
          <a:pPr>
            <a:lnSpc>
              <a:spcPct val="100000"/>
            </a:lnSpc>
            <a:defRPr cap="all"/>
          </a:pPr>
          <a:r>
            <a:rPr lang="en-IN"/>
            <a:t>Failure of working sound system</a:t>
          </a:r>
          <a:endParaRPr lang="en-US"/>
        </a:p>
      </dgm:t>
    </dgm:pt>
    <dgm:pt modelId="{04B901EB-40E6-407E-BFCE-12890DAC70E4}" type="parTrans" cxnId="{B121D219-B68C-4BD4-B513-1A75F2883403}">
      <dgm:prSet/>
      <dgm:spPr/>
      <dgm:t>
        <a:bodyPr/>
        <a:lstStyle/>
        <a:p>
          <a:endParaRPr lang="en-US"/>
        </a:p>
      </dgm:t>
    </dgm:pt>
    <dgm:pt modelId="{B926AA8F-9CFA-4306-BB84-02E89C8B50D7}" type="sibTrans" cxnId="{B121D219-B68C-4BD4-B513-1A75F2883403}">
      <dgm:prSet/>
      <dgm:spPr/>
      <dgm:t>
        <a:bodyPr/>
        <a:lstStyle/>
        <a:p>
          <a:endParaRPr lang="en-US"/>
        </a:p>
      </dgm:t>
    </dgm:pt>
    <dgm:pt modelId="{5DA53562-76A4-43ED-9096-0C9F99D6CDDA}">
      <dgm:prSet/>
      <dgm:spPr/>
      <dgm:t>
        <a:bodyPr/>
        <a:lstStyle/>
        <a:p>
          <a:pPr>
            <a:lnSpc>
              <a:spcPct val="100000"/>
            </a:lnSpc>
            <a:defRPr cap="all"/>
          </a:pPr>
          <a:r>
            <a:rPr lang="en-IN"/>
            <a:t>Door not open within 5 seconds.</a:t>
          </a:r>
          <a:endParaRPr lang="en-US"/>
        </a:p>
      </dgm:t>
    </dgm:pt>
    <dgm:pt modelId="{2C164E43-B624-463A-A16A-94358C59B017}" type="parTrans" cxnId="{AA779962-6E62-44DE-B4C6-062649C224C1}">
      <dgm:prSet/>
      <dgm:spPr/>
      <dgm:t>
        <a:bodyPr/>
        <a:lstStyle/>
        <a:p>
          <a:endParaRPr lang="en-US"/>
        </a:p>
      </dgm:t>
    </dgm:pt>
    <dgm:pt modelId="{972F2A4E-9055-4FD5-947C-094E96AC85F1}" type="sibTrans" cxnId="{AA779962-6E62-44DE-B4C6-062649C224C1}">
      <dgm:prSet/>
      <dgm:spPr/>
      <dgm:t>
        <a:bodyPr/>
        <a:lstStyle/>
        <a:p>
          <a:endParaRPr lang="en-US"/>
        </a:p>
      </dgm:t>
    </dgm:pt>
    <dgm:pt modelId="{26C5C498-37B7-41B6-A414-85BC931FDB10}" type="pres">
      <dgm:prSet presAssocID="{738AB7C5-23D7-405E-83D0-AFCC391758B1}" presName="root" presStyleCnt="0">
        <dgm:presLayoutVars>
          <dgm:dir/>
          <dgm:resizeHandles val="exact"/>
        </dgm:presLayoutVars>
      </dgm:prSet>
      <dgm:spPr/>
      <dgm:t>
        <a:bodyPr/>
        <a:lstStyle/>
        <a:p>
          <a:endParaRPr lang="en-US"/>
        </a:p>
      </dgm:t>
    </dgm:pt>
    <dgm:pt modelId="{FD8508A5-5E6D-4CBE-A760-1E7AFDD537F0}" type="pres">
      <dgm:prSet presAssocID="{1381FD62-A9A7-47C2-A07A-BC154B259192}" presName="compNode" presStyleCnt="0"/>
      <dgm:spPr/>
    </dgm:pt>
    <dgm:pt modelId="{01A81C44-E0B0-49AA-851B-2E132A0EDC30}" type="pres">
      <dgm:prSet presAssocID="{1381FD62-A9A7-47C2-A07A-BC154B259192}" presName="iconBgRect" presStyleLbl="bgShp" presStyleIdx="0" presStyleCnt="3"/>
      <dgm:spPr/>
    </dgm:pt>
    <dgm:pt modelId="{3B83E2B7-2E60-4FA8-ABAF-CCADE0CF76BA}" type="pres">
      <dgm:prSet presAssocID="{1381FD62-A9A7-47C2-A07A-BC154B259192}"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Web cam"/>
        </a:ext>
      </dgm:extLst>
    </dgm:pt>
    <dgm:pt modelId="{61DCD296-B81D-4240-AD14-6F3A04522D36}" type="pres">
      <dgm:prSet presAssocID="{1381FD62-A9A7-47C2-A07A-BC154B259192}" presName="spaceRect" presStyleCnt="0"/>
      <dgm:spPr/>
    </dgm:pt>
    <dgm:pt modelId="{31EFCC32-F9AF-4E6C-9151-B6EA2497D218}" type="pres">
      <dgm:prSet presAssocID="{1381FD62-A9A7-47C2-A07A-BC154B259192}" presName="textRect" presStyleLbl="revTx" presStyleIdx="0" presStyleCnt="3">
        <dgm:presLayoutVars>
          <dgm:chMax val="1"/>
          <dgm:chPref val="1"/>
        </dgm:presLayoutVars>
      </dgm:prSet>
      <dgm:spPr/>
      <dgm:t>
        <a:bodyPr/>
        <a:lstStyle/>
        <a:p>
          <a:endParaRPr lang="en-US"/>
        </a:p>
      </dgm:t>
    </dgm:pt>
    <dgm:pt modelId="{40FA309C-4A1D-44E5-9287-7E40A22A1ECD}" type="pres">
      <dgm:prSet presAssocID="{4BDDD739-61F0-483A-896D-AB43E672F4C4}" presName="sibTrans" presStyleCnt="0"/>
      <dgm:spPr/>
    </dgm:pt>
    <dgm:pt modelId="{2C6C37A7-6B31-4B98-80AF-122D2EB1CB3F}" type="pres">
      <dgm:prSet presAssocID="{BBA4C998-4CDC-419A-80FB-20767EE271A7}" presName="compNode" presStyleCnt="0"/>
      <dgm:spPr/>
    </dgm:pt>
    <dgm:pt modelId="{C96F101D-4AF3-4334-B54C-81CEB71680C3}" type="pres">
      <dgm:prSet presAssocID="{BBA4C998-4CDC-419A-80FB-20767EE271A7}" presName="iconBgRect" presStyleLbl="bgShp" presStyleIdx="1" presStyleCnt="3"/>
      <dgm:spPr/>
    </dgm:pt>
    <dgm:pt modelId="{3ECE54F9-83F7-431B-8ADC-75E1BC743EB9}" type="pres">
      <dgm:prSet presAssocID="{BBA4C998-4CDC-419A-80FB-20767EE271A7}"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Headphones"/>
        </a:ext>
      </dgm:extLst>
    </dgm:pt>
    <dgm:pt modelId="{044D8153-20BC-4ADD-B319-F84B64ADF472}" type="pres">
      <dgm:prSet presAssocID="{BBA4C998-4CDC-419A-80FB-20767EE271A7}" presName="spaceRect" presStyleCnt="0"/>
      <dgm:spPr/>
    </dgm:pt>
    <dgm:pt modelId="{9A020AA3-62B8-475F-B64B-2EA6ABCCD403}" type="pres">
      <dgm:prSet presAssocID="{BBA4C998-4CDC-419A-80FB-20767EE271A7}" presName="textRect" presStyleLbl="revTx" presStyleIdx="1" presStyleCnt="3">
        <dgm:presLayoutVars>
          <dgm:chMax val="1"/>
          <dgm:chPref val="1"/>
        </dgm:presLayoutVars>
      </dgm:prSet>
      <dgm:spPr/>
      <dgm:t>
        <a:bodyPr/>
        <a:lstStyle/>
        <a:p>
          <a:endParaRPr lang="en-US"/>
        </a:p>
      </dgm:t>
    </dgm:pt>
    <dgm:pt modelId="{8775AF20-889B-4ADD-9DAD-9F23D7D3F63A}" type="pres">
      <dgm:prSet presAssocID="{B926AA8F-9CFA-4306-BB84-02E89C8B50D7}" presName="sibTrans" presStyleCnt="0"/>
      <dgm:spPr/>
    </dgm:pt>
    <dgm:pt modelId="{9BC04895-9411-4FE7-B887-B73CD94EAEC3}" type="pres">
      <dgm:prSet presAssocID="{5DA53562-76A4-43ED-9096-0C9F99D6CDDA}" presName="compNode" presStyleCnt="0"/>
      <dgm:spPr/>
    </dgm:pt>
    <dgm:pt modelId="{DA55F182-0A66-4D04-9B13-338B5D51644A}" type="pres">
      <dgm:prSet presAssocID="{5DA53562-76A4-43ED-9096-0C9F99D6CDDA}" presName="iconBgRect" presStyleLbl="bgShp" presStyleIdx="2" presStyleCnt="3"/>
      <dgm:spPr/>
    </dgm:pt>
    <dgm:pt modelId="{A317D709-10E8-4EBF-9191-EE696228A47D}" type="pres">
      <dgm:prSet presAssocID="{5DA53562-76A4-43ED-9096-0C9F99D6CDDA}"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Stopwatch"/>
        </a:ext>
      </dgm:extLst>
    </dgm:pt>
    <dgm:pt modelId="{DBC8586B-8380-490F-B3D3-00AC44A4F091}" type="pres">
      <dgm:prSet presAssocID="{5DA53562-76A4-43ED-9096-0C9F99D6CDDA}" presName="spaceRect" presStyleCnt="0"/>
      <dgm:spPr/>
    </dgm:pt>
    <dgm:pt modelId="{573B13DA-682E-4CB6-B1B5-B5ED990BA07C}" type="pres">
      <dgm:prSet presAssocID="{5DA53562-76A4-43ED-9096-0C9F99D6CDDA}" presName="textRect" presStyleLbl="revTx" presStyleIdx="2" presStyleCnt="3">
        <dgm:presLayoutVars>
          <dgm:chMax val="1"/>
          <dgm:chPref val="1"/>
        </dgm:presLayoutVars>
      </dgm:prSet>
      <dgm:spPr/>
      <dgm:t>
        <a:bodyPr/>
        <a:lstStyle/>
        <a:p>
          <a:endParaRPr lang="en-US"/>
        </a:p>
      </dgm:t>
    </dgm:pt>
  </dgm:ptLst>
  <dgm:cxnLst>
    <dgm:cxn modelId="{88246771-7BC9-4B1C-B035-ECC590AB4074}" type="presOf" srcId="{738AB7C5-23D7-405E-83D0-AFCC391758B1}" destId="{26C5C498-37B7-41B6-A414-85BC931FDB10}" srcOrd="0" destOrd="0" presId="urn:microsoft.com/office/officeart/2018/5/layout/IconCircleLabelList"/>
    <dgm:cxn modelId="{B121D219-B68C-4BD4-B513-1A75F2883403}" srcId="{738AB7C5-23D7-405E-83D0-AFCC391758B1}" destId="{BBA4C998-4CDC-419A-80FB-20767EE271A7}" srcOrd="1" destOrd="0" parTransId="{04B901EB-40E6-407E-BFCE-12890DAC70E4}" sibTransId="{B926AA8F-9CFA-4306-BB84-02E89C8B50D7}"/>
    <dgm:cxn modelId="{AA779962-6E62-44DE-B4C6-062649C224C1}" srcId="{738AB7C5-23D7-405E-83D0-AFCC391758B1}" destId="{5DA53562-76A4-43ED-9096-0C9F99D6CDDA}" srcOrd="2" destOrd="0" parTransId="{2C164E43-B624-463A-A16A-94358C59B017}" sibTransId="{972F2A4E-9055-4FD5-947C-094E96AC85F1}"/>
    <dgm:cxn modelId="{A1112C19-9D38-4939-B7F6-A8E65874AFCC}" type="presOf" srcId="{1381FD62-A9A7-47C2-A07A-BC154B259192}" destId="{31EFCC32-F9AF-4E6C-9151-B6EA2497D218}" srcOrd="0" destOrd="0" presId="urn:microsoft.com/office/officeart/2018/5/layout/IconCircleLabelList"/>
    <dgm:cxn modelId="{17CAE3CB-7E91-4A14-86F1-5074F109F6FA}" type="presOf" srcId="{5DA53562-76A4-43ED-9096-0C9F99D6CDDA}" destId="{573B13DA-682E-4CB6-B1B5-B5ED990BA07C}" srcOrd="0" destOrd="0" presId="urn:microsoft.com/office/officeart/2018/5/layout/IconCircleLabelList"/>
    <dgm:cxn modelId="{D7610147-304B-49A2-BC2A-958FB0FA65AA}" srcId="{738AB7C5-23D7-405E-83D0-AFCC391758B1}" destId="{1381FD62-A9A7-47C2-A07A-BC154B259192}" srcOrd="0" destOrd="0" parTransId="{33FB1932-7215-4253-93C5-9674F04E3FDB}" sibTransId="{4BDDD739-61F0-483A-896D-AB43E672F4C4}"/>
    <dgm:cxn modelId="{38779827-F896-4F12-9607-CDDD297AB426}" type="presOf" srcId="{BBA4C998-4CDC-419A-80FB-20767EE271A7}" destId="{9A020AA3-62B8-475F-B64B-2EA6ABCCD403}" srcOrd="0" destOrd="0" presId="urn:microsoft.com/office/officeart/2018/5/layout/IconCircleLabelList"/>
    <dgm:cxn modelId="{355B87B5-6765-482D-AAB2-EE1FA00BAED5}" type="presParOf" srcId="{26C5C498-37B7-41B6-A414-85BC931FDB10}" destId="{FD8508A5-5E6D-4CBE-A760-1E7AFDD537F0}" srcOrd="0" destOrd="0" presId="urn:microsoft.com/office/officeart/2018/5/layout/IconCircleLabelList"/>
    <dgm:cxn modelId="{F7CA9E36-9A8F-4B90-A912-634A48AAB897}" type="presParOf" srcId="{FD8508A5-5E6D-4CBE-A760-1E7AFDD537F0}" destId="{01A81C44-E0B0-49AA-851B-2E132A0EDC30}" srcOrd="0" destOrd="0" presId="urn:microsoft.com/office/officeart/2018/5/layout/IconCircleLabelList"/>
    <dgm:cxn modelId="{C042CADB-9D57-4393-A536-011A5814C2DE}" type="presParOf" srcId="{FD8508A5-5E6D-4CBE-A760-1E7AFDD537F0}" destId="{3B83E2B7-2E60-4FA8-ABAF-CCADE0CF76BA}" srcOrd="1" destOrd="0" presId="urn:microsoft.com/office/officeart/2018/5/layout/IconCircleLabelList"/>
    <dgm:cxn modelId="{BB49B4C3-C29A-4D59-800B-F10CD63E18FD}" type="presParOf" srcId="{FD8508A5-5E6D-4CBE-A760-1E7AFDD537F0}" destId="{61DCD296-B81D-4240-AD14-6F3A04522D36}" srcOrd="2" destOrd="0" presId="urn:microsoft.com/office/officeart/2018/5/layout/IconCircleLabelList"/>
    <dgm:cxn modelId="{F0E9694C-8EFD-449E-8C1E-F0FB463F7587}" type="presParOf" srcId="{FD8508A5-5E6D-4CBE-A760-1E7AFDD537F0}" destId="{31EFCC32-F9AF-4E6C-9151-B6EA2497D218}" srcOrd="3" destOrd="0" presId="urn:microsoft.com/office/officeart/2018/5/layout/IconCircleLabelList"/>
    <dgm:cxn modelId="{E50A7AF6-19FC-4A79-9F37-38FF8BFA7FAE}" type="presParOf" srcId="{26C5C498-37B7-41B6-A414-85BC931FDB10}" destId="{40FA309C-4A1D-44E5-9287-7E40A22A1ECD}" srcOrd="1" destOrd="0" presId="urn:microsoft.com/office/officeart/2018/5/layout/IconCircleLabelList"/>
    <dgm:cxn modelId="{F282DA9D-345A-49E6-90BE-943223F916EA}" type="presParOf" srcId="{26C5C498-37B7-41B6-A414-85BC931FDB10}" destId="{2C6C37A7-6B31-4B98-80AF-122D2EB1CB3F}" srcOrd="2" destOrd="0" presId="urn:microsoft.com/office/officeart/2018/5/layout/IconCircleLabelList"/>
    <dgm:cxn modelId="{A27CEF01-0A43-4C40-8E18-93C890BE16B6}" type="presParOf" srcId="{2C6C37A7-6B31-4B98-80AF-122D2EB1CB3F}" destId="{C96F101D-4AF3-4334-B54C-81CEB71680C3}" srcOrd="0" destOrd="0" presId="urn:microsoft.com/office/officeart/2018/5/layout/IconCircleLabelList"/>
    <dgm:cxn modelId="{5AE4BC09-9D3D-45C6-92EC-E416E876BE36}" type="presParOf" srcId="{2C6C37A7-6B31-4B98-80AF-122D2EB1CB3F}" destId="{3ECE54F9-83F7-431B-8ADC-75E1BC743EB9}" srcOrd="1" destOrd="0" presId="urn:microsoft.com/office/officeart/2018/5/layout/IconCircleLabelList"/>
    <dgm:cxn modelId="{203EC269-3B1D-4647-850C-72913150B62E}" type="presParOf" srcId="{2C6C37A7-6B31-4B98-80AF-122D2EB1CB3F}" destId="{044D8153-20BC-4ADD-B319-F84B64ADF472}" srcOrd="2" destOrd="0" presId="urn:microsoft.com/office/officeart/2018/5/layout/IconCircleLabelList"/>
    <dgm:cxn modelId="{39C7B700-3999-4496-991B-073997B2807F}" type="presParOf" srcId="{2C6C37A7-6B31-4B98-80AF-122D2EB1CB3F}" destId="{9A020AA3-62B8-475F-B64B-2EA6ABCCD403}" srcOrd="3" destOrd="0" presId="urn:microsoft.com/office/officeart/2018/5/layout/IconCircleLabelList"/>
    <dgm:cxn modelId="{32C34BFC-FBF9-4A95-8767-49000786EB16}" type="presParOf" srcId="{26C5C498-37B7-41B6-A414-85BC931FDB10}" destId="{8775AF20-889B-4ADD-9DAD-9F23D7D3F63A}" srcOrd="3" destOrd="0" presId="urn:microsoft.com/office/officeart/2018/5/layout/IconCircleLabelList"/>
    <dgm:cxn modelId="{A8CA58A5-3183-4985-A1ED-0979F9413E65}" type="presParOf" srcId="{26C5C498-37B7-41B6-A414-85BC931FDB10}" destId="{9BC04895-9411-4FE7-B887-B73CD94EAEC3}" srcOrd="4" destOrd="0" presId="urn:microsoft.com/office/officeart/2018/5/layout/IconCircleLabelList"/>
    <dgm:cxn modelId="{4E4866AC-B720-4224-88B5-17C49B92B157}" type="presParOf" srcId="{9BC04895-9411-4FE7-B887-B73CD94EAEC3}" destId="{DA55F182-0A66-4D04-9B13-338B5D51644A}" srcOrd="0" destOrd="0" presId="urn:microsoft.com/office/officeart/2018/5/layout/IconCircleLabelList"/>
    <dgm:cxn modelId="{96BB546C-23C1-42CA-BF62-28AFF0C059C5}" type="presParOf" srcId="{9BC04895-9411-4FE7-B887-B73CD94EAEC3}" destId="{A317D709-10E8-4EBF-9191-EE696228A47D}" srcOrd="1" destOrd="0" presId="urn:microsoft.com/office/officeart/2018/5/layout/IconCircleLabelList"/>
    <dgm:cxn modelId="{55253EA9-D0D4-4126-A6FA-1728A8BE8D46}" type="presParOf" srcId="{9BC04895-9411-4FE7-B887-B73CD94EAEC3}" destId="{DBC8586B-8380-490F-B3D3-00AC44A4F091}" srcOrd="2" destOrd="0" presId="urn:microsoft.com/office/officeart/2018/5/layout/IconCircleLabelList"/>
    <dgm:cxn modelId="{41B02C0E-3E48-47FF-BB86-DD3064B7D89E}" type="presParOf" srcId="{9BC04895-9411-4FE7-B887-B73CD94EAEC3}" destId="{573B13DA-682E-4CB6-B1B5-B5ED990BA07C}" srcOrd="3" destOrd="0" presId="urn:microsoft.com/office/officeart/2018/5/layout/IconCircleLabelList"/>
  </dgm:cxnLst>
  <dgm:bg/>
  <dgm:whole/>
  <dgm:extLst>
    <a:ext uri="http://schemas.microsoft.com/office/drawing/2008/diagram">
      <dsp:dataModelExt xmlns=""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81C44-E0B0-49AA-851B-2E132A0EDC30}">
      <dsp:nvSpPr>
        <dsp:cNvPr id="0" name=""/>
        <dsp:cNvSpPr/>
      </dsp:nvSpPr>
      <dsp:spPr>
        <a:xfrm>
          <a:off x="667555" y="96381"/>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3E2B7-2E60-4FA8-ABAF-CCADE0CF76BA}">
      <dsp:nvSpPr>
        <dsp:cNvPr id="0" name=""/>
        <dsp:cNvSpPr/>
      </dsp:nvSpPr>
      <dsp:spPr>
        <a:xfrm>
          <a:off x="1077055" y="50588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FCC32-F9AF-4E6C-9151-B6EA2497D218}">
      <dsp:nvSpPr>
        <dsp:cNvPr id="0" name=""/>
        <dsp:cNvSpPr/>
      </dsp:nvSpPr>
      <dsp:spPr>
        <a:xfrm>
          <a:off x="53305" y="2616381"/>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a:t>Damage of cam</a:t>
          </a:r>
          <a:endParaRPr lang="en-US" sz="2300" kern="1200"/>
        </a:p>
      </dsp:txBody>
      <dsp:txXfrm>
        <a:off x="53305" y="2616381"/>
        <a:ext cx="3150000" cy="720000"/>
      </dsp:txXfrm>
    </dsp:sp>
    <dsp:sp modelId="{C96F101D-4AF3-4334-B54C-81CEB71680C3}">
      <dsp:nvSpPr>
        <dsp:cNvPr id="0" name=""/>
        <dsp:cNvSpPr/>
      </dsp:nvSpPr>
      <dsp:spPr>
        <a:xfrm>
          <a:off x="4368805" y="96381"/>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E54F9-83F7-431B-8ADC-75E1BC743EB9}">
      <dsp:nvSpPr>
        <dsp:cNvPr id="0" name=""/>
        <dsp:cNvSpPr/>
      </dsp:nvSpPr>
      <dsp:spPr>
        <a:xfrm>
          <a:off x="4778305" y="50588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20AA3-62B8-475F-B64B-2EA6ABCCD403}">
      <dsp:nvSpPr>
        <dsp:cNvPr id="0" name=""/>
        <dsp:cNvSpPr/>
      </dsp:nvSpPr>
      <dsp:spPr>
        <a:xfrm>
          <a:off x="3754555" y="2616381"/>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a:t>Failure of working sound system</a:t>
          </a:r>
          <a:endParaRPr lang="en-US" sz="2300" kern="1200"/>
        </a:p>
      </dsp:txBody>
      <dsp:txXfrm>
        <a:off x="3754555" y="2616381"/>
        <a:ext cx="3150000" cy="720000"/>
      </dsp:txXfrm>
    </dsp:sp>
    <dsp:sp modelId="{DA55F182-0A66-4D04-9B13-338B5D51644A}">
      <dsp:nvSpPr>
        <dsp:cNvPr id="0" name=""/>
        <dsp:cNvSpPr/>
      </dsp:nvSpPr>
      <dsp:spPr>
        <a:xfrm>
          <a:off x="8070055" y="96381"/>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7D709-10E8-4EBF-9191-EE696228A47D}">
      <dsp:nvSpPr>
        <dsp:cNvPr id="0" name=""/>
        <dsp:cNvSpPr/>
      </dsp:nvSpPr>
      <dsp:spPr>
        <a:xfrm>
          <a:off x="8479555" y="505881"/>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B13DA-682E-4CB6-B1B5-B5ED990BA07C}">
      <dsp:nvSpPr>
        <dsp:cNvPr id="0" name=""/>
        <dsp:cNvSpPr/>
      </dsp:nvSpPr>
      <dsp:spPr>
        <a:xfrm>
          <a:off x="7455805" y="2616381"/>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a:t>Door not open within 5 seconds.</a:t>
          </a:r>
          <a:endParaRPr lang="en-US" sz="2300" kern="1200"/>
        </a:p>
      </dsp:txBody>
      <dsp:txXfrm>
        <a:off x="7455805" y="2616381"/>
        <a:ext cx="315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7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7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7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104859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00" name="Date Placeholder 3"/>
          <p:cNvSpPr>
            <a:spLocks noGrp="1"/>
          </p:cNvSpPr>
          <p:nvPr>
            <p:ph type="dt" sz="half" idx="10"/>
          </p:nvPr>
        </p:nvSpPr>
        <p:spPr/>
        <p:txBody>
          <a:bodyPr/>
          <a:lstStyle/>
          <a:p>
            <a:fld id="{C43A76A3-ADC8-4477-8FC1-B9DD55D84908}" type="datetime1">
              <a:rPr lang="en-US" smtClean="0"/>
              <a:pPr/>
              <a:t>9/5/2021</a:t>
            </a:fld>
            <a:endParaRPr lang="en-US" dirty="0"/>
          </a:p>
        </p:txBody>
      </p:sp>
      <p:sp>
        <p:nvSpPr>
          <p:cNvPr id="1048601" name="Footer Placeholder 4"/>
          <p:cNvSpPr>
            <a:spLocks noGrp="1"/>
          </p:cNvSpPr>
          <p:nvPr>
            <p:ph type="ftr" sz="quarter" idx="11"/>
          </p:nvPr>
        </p:nvSpPr>
        <p:spPr/>
        <p:txBody>
          <a:bodyPr/>
          <a:lstStyle/>
          <a:p>
            <a:endParaRPr lang="en-US"/>
          </a:p>
        </p:txBody>
      </p:sp>
      <p:sp>
        <p:nvSpPr>
          <p:cNvPr id="1048602"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a:t>Click to edit Master title style</a:t>
            </a:r>
          </a:p>
        </p:txBody>
      </p:sp>
      <p:sp>
        <p:nvSpPr>
          <p:cNvPr id="104875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2" name="Date Placeholder 3"/>
          <p:cNvSpPr>
            <a:spLocks noGrp="1"/>
          </p:cNvSpPr>
          <p:nvPr>
            <p:ph type="dt" sz="half" idx="10"/>
          </p:nvPr>
        </p:nvSpPr>
        <p:spPr/>
        <p:txBody>
          <a:bodyPr/>
          <a:lstStyle/>
          <a:p>
            <a:fld id="{D6762538-DC4D-4667-96E5-B3278DDF8B12}" type="datetime1">
              <a:rPr lang="en-US" smtClean="0"/>
              <a:pPr/>
              <a:t>9/5/2021</a:t>
            </a:fld>
            <a:endParaRPr lang="en-US"/>
          </a:p>
        </p:txBody>
      </p:sp>
      <p:sp>
        <p:nvSpPr>
          <p:cNvPr id="1048753" name="Footer Placeholder 4"/>
          <p:cNvSpPr>
            <a:spLocks noGrp="1"/>
          </p:cNvSpPr>
          <p:nvPr>
            <p:ph type="ftr" sz="quarter" idx="11"/>
          </p:nvPr>
        </p:nvSpPr>
        <p:spPr/>
        <p:txBody>
          <a:bodyPr/>
          <a:lstStyle/>
          <a:p>
            <a:endParaRPr lang="en-US"/>
          </a:p>
        </p:txBody>
      </p:sp>
      <p:sp>
        <p:nvSpPr>
          <p:cNvPr id="1048754"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5"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74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7" name="Date Placeholder 3"/>
          <p:cNvSpPr>
            <a:spLocks noGrp="1"/>
          </p:cNvSpPr>
          <p:nvPr>
            <p:ph type="dt" sz="half" idx="10"/>
          </p:nvPr>
        </p:nvSpPr>
        <p:spPr/>
        <p:txBody>
          <a:bodyPr/>
          <a:lstStyle/>
          <a:p>
            <a:fld id="{05880548-5C08-4BE3-B63E-F2BB63B0B00C}" type="datetime1">
              <a:rPr lang="en-US" smtClean="0"/>
              <a:pPr/>
              <a:t>9/5/2021</a:t>
            </a:fld>
            <a:endParaRPr lang="en-US"/>
          </a:p>
        </p:txBody>
      </p:sp>
      <p:sp>
        <p:nvSpPr>
          <p:cNvPr id="1048748" name="Footer Placeholder 4"/>
          <p:cNvSpPr>
            <a:spLocks noGrp="1"/>
          </p:cNvSpPr>
          <p:nvPr>
            <p:ph type="ftr" sz="quarter" idx="11"/>
          </p:nvPr>
        </p:nvSpPr>
        <p:spPr/>
        <p:txBody>
          <a:bodyPr/>
          <a:lstStyle/>
          <a:p>
            <a:endParaRPr lang="en-US"/>
          </a:p>
        </p:txBody>
      </p:sp>
      <p:sp>
        <p:nvSpPr>
          <p:cNvPr id="1048749"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p>
        </p:txBody>
      </p:sp>
      <p:sp>
        <p:nvSpPr>
          <p:cNvPr id="104863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DE7F49BE-398D-479A-8A7E-5DDBCA61EDCB}" type="datetime1">
              <a:rPr lang="en-US" smtClean="0"/>
              <a:pPr/>
              <a:t>9/5/2021</a:t>
            </a:fld>
            <a:endParaRPr lang="en-US"/>
          </a:p>
        </p:txBody>
      </p:sp>
      <p:sp>
        <p:nvSpPr>
          <p:cNvPr id="1048635" name="Footer Placeholder 4"/>
          <p:cNvSpPr>
            <a:spLocks noGrp="1"/>
          </p:cNvSpPr>
          <p:nvPr>
            <p:ph type="ftr" sz="quarter" idx="11"/>
          </p:nvPr>
        </p:nvSpPr>
        <p:spPr/>
        <p:txBody>
          <a:bodyPr/>
          <a:lstStyle/>
          <a:p>
            <a:endParaRPr lang="en-US"/>
          </a:p>
        </p:txBody>
      </p:sp>
      <p:sp>
        <p:nvSpPr>
          <p:cNvPr id="104863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5"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1048756"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57" name="Date Placeholder 3"/>
          <p:cNvSpPr>
            <a:spLocks noGrp="1"/>
          </p:cNvSpPr>
          <p:nvPr>
            <p:ph type="dt" sz="half" idx="10"/>
          </p:nvPr>
        </p:nvSpPr>
        <p:spPr/>
        <p:txBody>
          <a:bodyPr/>
          <a:lstStyle/>
          <a:p>
            <a:fld id="{CCD0C193-4974-4A1F-9C63-07D595E30D66}" type="datetime1">
              <a:rPr lang="en-US" smtClean="0"/>
              <a:pPr/>
              <a:t>9/5/2021</a:t>
            </a:fld>
            <a:endParaRPr lang="en-US"/>
          </a:p>
        </p:txBody>
      </p:sp>
      <p:sp>
        <p:nvSpPr>
          <p:cNvPr id="1048758" name="Footer Placeholder 4"/>
          <p:cNvSpPr>
            <a:spLocks noGrp="1"/>
          </p:cNvSpPr>
          <p:nvPr>
            <p:ph type="ftr" sz="quarter" idx="11"/>
          </p:nvPr>
        </p:nvSpPr>
        <p:spPr/>
        <p:txBody>
          <a:bodyPr/>
          <a:lstStyle/>
          <a:p>
            <a:endParaRPr lang="en-US"/>
          </a:p>
        </p:txBody>
      </p:sp>
      <p:sp>
        <p:nvSpPr>
          <p:cNvPr id="1048759"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0" name="Title 1"/>
          <p:cNvSpPr>
            <a:spLocks noGrp="1"/>
          </p:cNvSpPr>
          <p:nvPr>
            <p:ph type="title"/>
          </p:nvPr>
        </p:nvSpPr>
        <p:spPr/>
        <p:txBody>
          <a:bodyPr/>
          <a:lstStyle/>
          <a:p>
            <a:r>
              <a:rPr lang="en-US"/>
              <a:t>Click to edit Master title style</a:t>
            </a:r>
            <a:endParaRPr lang="en-US" dirty="0"/>
          </a:p>
        </p:txBody>
      </p:sp>
      <p:sp>
        <p:nvSpPr>
          <p:cNvPr id="1048761"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3" name="Date Placeholder 4"/>
          <p:cNvSpPr>
            <a:spLocks noGrp="1"/>
          </p:cNvSpPr>
          <p:nvPr>
            <p:ph type="dt" sz="half" idx="10"/>
          </p:nvPr>
        </p:nvSpPr>
        <p:spPr/>
        <p:txBody>
          <a:bodyPr/>
          <a:lstStyle/>
          <a:p>
            <a:fld id="{701AA87F-28D4-4BF0-B81F-877A89DFD5AC}" type="datetime1">
              <a:rPr lang="en-US" smtClean="0"/>
              <a:pPr/>
              <a:t>9/5/2021</a:t>
            </a:fld>
            <a:endParaRPr lang="en-US"/>
          </a:p>
        </p:txBody>
      </p:sp>
      <p:sp>
        <p:nvSpPr>
          <p:cNvPr id="1048764" name="Footer Placeholder 5"/>
          <p:cNvSpPr>
            <a:spLocks noGrp="1"/>
          </p:cNvSpPr>
          <p:nvPr>
            <p:ph type="ftr" sz="quarter" idx="11"/>
          </p:nvPr>
        </p:nvSpPr>
        <p:spPr/>
        <p:txBody>
          <a:bodyPr/>
          <a:lstStyle/>
          <a:p>
            <a:endParaRPr lang="en-US"/>
          </a:p>
        </p:txBody>
      </p:sp>
      <p:sp>
        <p:nvSpPr>
          <p:cNvPr id="1048765"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6"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1048767"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8"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9"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0"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1" name="Date Placeholder 6"/>
          <p:cNvSpPr>
            <a:spLocks noGrp="1"/>
          </p:cNvSpPr>
          <p:nvPr>
            <p:ph type="dt" sz="half" idx="10"/>
          </p:nvPr>
        </p:nvSpPr>
        <p:spPr/>
        <p:txBody>
          <a:bodyPr/>
          <a:lstStyle/>
          <a:p>
            <a:fld id="{A8A9F1F3-208B-49A3-B337-9C8ACEB3E0E1}" type="datetime1">
              <a:rPr lang="en-US" smtClean="0"/>
              <a:pPr/>
              <a:t>9/5/2021</a:t>
            </a:fld>
            <a:endParaRPr lang="en-US"/>
          </a:p>
        </p:txBody>
      </p:sp>
      <p:sp>
        <p:nvSpPr>
          <p:cNvPr id="1048772" name="Footer Placeholder 7"/>
          <p:cNvSpPr>
            <a:spLocks noGrp="1"/>
          </p:cNvSpPr>
          <p:nvPr>
            <p:ph type="ftr" sz="quarter" idx="11"/>
          </p:nvPr>
        </p:nvSpPr>
        <p:spPr/>
        <p:txBody>
          <a:bodyPr/>
          <a:lstStyle/>
          <a:p>
            <a:endParaRPr lang="en-US"/>
          </a:p>
        </p:txBody>
      </p:sp>
      <p:sp>
        <p:nvSpPr>
          <p:cNvPr id="1048773" name="Slide Number Placeholder 8"/>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9"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1048710" name="Date Placeholder 2"/>
          <p:cNvSpPr>
            <a:spLocks noGrp="1"/>
          </p:cNvSpPr>
          <p:nvPr>
            <p:ph type="dt" sz="half" idx="10"/>
          </p:nvPr>
        </p:nvSpPr>
        <p:spPr/>
        <p:txBody>
          <a:bodyPr/>
          <a:lstStyle/>
          <a:p>
            <a:fld id="{27AF6CA6-7293-4AA2-A0E0-A3BF4416E786}" type="datetime1">
              <a:rPr lang="en-US" smtClean="0"/>
              <a:pPr/>
              <a:t>9/5/2021</a:t>
            </a:fld>
            <a:endParaRPr lang="en-US"/>
          </a:p>
        </p:txBody>
      </p:sp>
      <p:sp>
        <p:nvSpPr>
          <p:cNvPr id="1048711" name="Footer Placeholder 3"/>
          <p:cNvSpPr>
            <a:spLocks noGrp="1"/>
          </p:cNvSpPr>
          <p:nvPr>
            <p:ph type="ftr" sz="quarter" idx="11"/>
          </p:nvPr>
        </p:nvSpPr>
        <p:spPr/>
        <p:txBody>
          <a:bodyPr/>
          <a:lstStyle/>
          <a:p>
            <a:endParaRPr lang="en-US"/>
          </a:p>
        </p:txBody>
      </p:sp>
      <p:sp>
        <p:nvSpPr>
          <p:cNvPr id="1048712" name="Slide Number Placeholder 4"/>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4" name="Date Placeholder 1"/>
          <p:cNvSpPr>
            <a:spLocks noGrp="1"/>
          </p:cNvSpPr>
          <p:nvPr>
            <p:ph type="dt" sz="half" idx="10"/>
          </p:nvPr>
        </p:nvSpPr>
        <p:spPr/>
        <p:txBody>
          <a:bodyPr/>
          <a:lstStyle/>
          <a:p>
            <a:fld id="{98D87016-7BCD-46FB-8EE3-AB6C369108B4}" type="datetime1">
              <a:rPr lang="en-US" smtClean="0"/>
              <a:pPr/>
              <a:t>9/5/2021</a:t>
            </a:fld>
            <a:endParaRPr lang="en-US"/>
          </a:p>
        </p:txBody>
      </p:sp>
      <p:sp>
        <p:nvSpPr>
          <p:cNvPr id="1048695" name="Footer Placeholder 2"/>
          <p:cNvSpPr>
            <a:spLocks noGrp="1"/>
          </p:cNvSpPr>
          <p:nvPr>
            <p:ph type="ftr" sz="quarter" idx="11"/>
          </p:nvPr>
        </p:nvSpPr>
        <p:spPr/>
        <p:txBody>
          <a:bodyPr/>
          <a:lstStyle/>
          <a:p>
            <a:endParaRPr lang="en-US"/>
          </a:p>
        </p:txBody>
      </p:sp>
      <p:sp>
        <p:nvSpPr>
          <p:cNvPr id="1048696" name="Slide Number Placeholder 3"/>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1048677"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lstStyle/>
          <a:p>
            <a:fld id="{A1547011-1FFC-4EF8-9A2E-53B4AD2ADBD4}" type="datetime1">
              <a:rPr lang="en-US" smtClean="0"/>
              <a:pPr/>
              <a:t>9/5/2021</a:t>
            </a:fld>
            <a:endParaRPr lang="en-US"/>
          </a:p>
        </p:txBody>
      </p:sp>
      <p:sp>
        <p:nvSpPr>
          <p:cNvPr id="1048680" name="Footer Placeholder 5"/>
          <p:cNvSpPr>
            <a:spLocks noGrp="1"/>
          </p:cNvSpPr>
          <p:nvPr>
            <p:ph type="ftr" sz="quarter" idx="11"/>
          </p:nvPr>
        </p:nvSpPr>
        <p:spPr/>
        <p:txBody>
          <a:bodyPr/>
          <a:lstStyle/>
          <a:p>
            <a:endParaRPr lang="en-US"/>
          </a:p>
        </p:txBody>
      </p:sp>
      <p:sp>
        <p:nvSpPr>
          <p:cNvPr id="1048681"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4"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1048685"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86"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7" name="Date Placeholder 4"/>
          <p:cNvSpPr>
            <a:spLocks noGrp="1"/>
          </p:cNvSpPr>
          <p:nvPr>
            <p:ph type="dt" sz="half" idx="10"/>
          </p:nvPr>
        </p:nvSpPr>
        <p:spPr/>
        <p:txBody>
          <a:bodyPr/>
          <a:lstStyle/>
          <a:p>
            <a:fld id="{9562EB47-45B4-4EF5-A743-B4885DD2F060}" type="datetime1">
              <a:rPr lang="en-US" smtClean="0"/>
              <a:pPr/>
              <a:t>9/5/2021</a:t>
            </a:fld>
            <a:endParaRPr lang="en-US"/>
          </a:p>
        </p:txBody>
      </p:sp>
      <p:sp>
        <p:nvSpPr>
          <p:cNvPr id="1048688" name="Footer Placeholder 5"/>
          <p:cNvSpPr>
            <a:spLocks noGrp="1"/>
          </p:cNvSpPr>
          <p:nvPr>
            <p:ph type="ftr" sz="quarter" idx="11"/>
          </p:nvPr>
        </p:nvSpPr>
        <p:spPr/>
        <p:txBody>
          <a:bodyPr/>
          <a:lstStyle/>
          <a:p>
            <a:endParaRPr lang="en-US"/>
          </a:p>
        </p:txBody>
      </p:sp>
      <p:sp>
        <p:nvSpPr>
          <p:cNvPr id="1048689"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1048576"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77"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p:cNvGrpSpPr/>
          <p:nvPr/>
        </p:nvGrpSpPr>
        <p:grpSpPr>
          <a:xfrm>
            <a:off x="-1" y="-1"/>
            <a:ext cx="12192001" cy="6858001"/>
            <a:chOff x="-1" y="-1"/>
            <a:chExt cx="12192001" cy="6858001"/>
          </a:xfrm>
        </p:grpSpPr>
        <p:sp>
          <p:nvSpPr>
            <p:cNvPr id="1048578"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9"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0"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1"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2"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3"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4"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5"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6"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7"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8"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589"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590"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591"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8592"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1048593"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pPr/>
              <a:t>9/5/2021</a:t>
            </a:fld>
            <a:endParaRPr lang="en-US" sz="1000" dirty="0"/>
          </a:p>
        </p:txBody>
      </p:sp>
      <p:sp>
        <p:nvSpPr>
          <p:cNvPr id="1048594"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1048595"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1048596"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97"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3" name="Rectangle 63"/>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4" name="Rectangle 65"/>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6" name="Decorative Circles"/>
          <p:cNvGrpSpPr>
            <a:grpSpLocks noGrp="1" noRot="1" noChangeAspect="1" noMove="1" noResize="1"/>
          </p:cNvGrpSpPr>
          <p:nvPr/>
        </p:nvGrpSpPr>
        <p:grpSpPr>
          <a:xfrm>
            <a:off x="-1" y="-1"/>
            <a:ext cx="12192001" cy="6858001"/>
            <a:chOff x="-1" y="-1"/>
            <a:chExt cx="12192001" cy="6858001"/>
          </a:xfrm>
        </p:grpSpPr>
        <p:sp>
          <p:nvSpPr>
            <p:cNvPr id="1048605" name="Oval 68"/>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6" name="Oval 69"/>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7" name="Oval 7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8" name="Oval 71"/>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9" name="Oval 72"/>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0" name="Oval 73"/>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1" name="Oval 74"/>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2" name="Oval 75"/>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3" name="Oval 76"/>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4" name="Oval 77"/>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5" name="Freeform: Shape 78"/>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616" name="Freeform: Shape 79"/>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617" name="Freeform: Shape 80"/>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618" name="Oval 81"/>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8619" name="Freeform: Shape 82"/>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48620" name="Rectangle 84"/>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1" name="Rectangle 86"/>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2097152" name="Picture 8" descr="A picture containing text, different  Description automatically generated"/>
          <p:cNvPicPr>
            <a:picLocks noChangeAspect="1"/>
          </p:cNvPicPr>
          <p:nvPr/>
        </p:nvPicPr>
        <p:blipFill rotWithShape="1">
          <a:blip r:embed="rId2">
            <a:alphaModFix amt="35000"/>
          </a:blip>
          <a:srcRect t="17503" r="-1" b="26232"/>
          <a:stretch>
            <a:fillRect/>
          </a:stretch>
        </p:blipFill>
        <p:spPr>
          <a:xfrm>
            <a:off x="1525" y="10"/>
            <a:ext cx="12188951" cy="6857990"/>
          </a:xfrm>
          <a:prstGeom prst="rect">
            <a:avLst/>
          </a:prstGeom>
        </p:spPr>
      </p:pic>
      <p:grpSp>
        <p:nvGrpSpPr>
          <p:cNvPr id="27" name="decorative circles"/>
          <p:cNvGrpSpPr>
            <a:grpSpLocks noGrp="1" noRot="1" noChangeAspect="1" noMove="1" noResize="1"/>
          </p:cNvGrpSpPr>
          <p:nvPr/>
        </p:nvGrpSpPr>
        <p:grpSpPr>
          <a:xfrm>
            <a:off x="314102" y="236341"/>
            <a:ext cx="11340713" cy="5464029"/>
            <a:chOff x="314102" y="236341"/>
            <a:chExt cx="11340713" cy="5464029"/>
          </a:xfrm>
        </p:grpSpPr>
        <p:sp>
          <p:nvSpPr>
            <p:cNvPr id="1048622" name="Oval 89"/>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3" name="Oval 90"/>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4" name="Oval 91"/>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5" name="Oval 9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6" name="Oval 93"/>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7" name="Oval 9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8" name="Oval 95"/>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9" name="Oval 96"/>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30" name="Title 1"/>
          <p:cNvSpPr>
            <a:spLocks noGrp="1"/>
          </p:cNvSpPr>
          <p:nvPr>
            <p:ph type="ctrTitle"/>
          </p:nvPr>
        </p:nvSpPr>
        <p:spPr>
          <a:xfrm>
            <a:off x="3327722" y="777240"/>
            <a:ext cx="5782804" cy="3110239"/>
          </a:xfrm>
        </p:spPr>
        <p:txBody>
          <a:bodyPr vert="horz" lIns="91440" tIns="45720" rIns="91440" bIns="45720" rtlCol="0" anchor="b">
            <a:normAutofit/>
          </a:bodyPr>
          <a:lstStyle/>
          <a:p>
            <a:r>
              <a:rPr lang="en-US" sz="4400" b="1" kern="1200" dirty="0">
                <a:solidFill>
                  <a:srgbClr val="FFFFFF"/>
                </a:solidFill>
                <a:latin typeface="+mj-lt"/>
                <a:ea typeface="+mj-ea"/>
                <a:cs typeface="+mj-cs"/>
              </a:rPr>
              <a:t>DOOR LOCK SYSTEM BASED ON QR 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extBox 1"/>
          <p:cNvSpPr txBox="1"/>
          <p:nvPr/>
        </p:nvSpPr>
        <p:spPr>
          <a:xfrm>
            <a:off x="799578" y="215030"/>
            <a:ext cx="4642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t>CLASS DIAGRAM</a:t>
            </a:r>
          </a:p>
        </p:txBody>
      </p:sp>
      <p:pic>
        <p:nvPicPr>
          <p:cNvPr id="2097165" name="Picture 3" descr="Diagram  Description automatically generated"/>
          <p:cNvPicPr>
            <a:picLocks noChangeAspect="1"/>
          </p:cNvPicPr>
          <p:nvPr/>
        </p:nvPicPr>
        <p:blipFill>
          <a:blip r:embed="rId2"/>
          <a:stretch>
            <a:fillRect/>
          </a:stretch>
        </p:blipFill>
        <p:spPr>
          <a:xfrm>
            <a:off x="622127" y="865965"/>
            <a:ext cx="7889309" cy="5908947"/>
          </a:xfrm>
          <a:prstGeom prst="rect">
            <a:avLst/>
          </a:prstGeom>
        </p:spPr>
      </p:pic>
      <p:sp>
        <p:nvSpPr>
          <p:cNvPr id="1048698" name="TextBox 3"/>
          <p:cNvSpPr txBox="1"/>
          <p:nvPr/>
        </p:nvSpPr>
        <p:spPr>
          <a:xfrm>
            <a:off x="8760782" y="587549"/>
            <a:ext cx="3004157" cy="6225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ea typeface="+mn-lt"/>
                <a:cs typeface="+mn-lt"/>
              </a:rPr>
              <a:t>In software engineering, a class diagram in the </a:t>
            </a:r>
            <a:r>
              <a:rPr lang="en-IN" u="sng" dirty="0">
                <a:ea typeface="+mn-lt"/>
                <a:cs typeface="+mn-lt"/>
                <a:hlinkClick r:id="rId3"/>
              </a:rPr>
              <a:t>Unified Modeling Language(UML)</a:t>
            </a:r>
            <a:r>
              <a:rPr lang="en-IN" dirty="0">
                <a:ea typeface="+mn-lt"/>
                <a:cs typeface="+mn-lt"/>
              </a:rPr>
              <a:t> is </a:t>
            </a:r>
            <a:r>
              <a:rPr lang="en-IN" b="1" dirty="0">
                <a:ea typeface="+mn-lt"/>
                <a:cs typeface="+mn-lt"/>
              </a:rPr>
              <a:t>a type of static structure diagram</a:t>
            </a:r>
            <a:r>
              <a:rPr lang="en-IN" dirty="0">
                <a:ea typeface="+mn-lt"/>
                <a:cs typeface="+mn-lt"/>
              </a:rPr>
              <a:t> that describes the structure of a system by showing the system's classes, their attributes, operations (or methods), and the relationships among objects.</a:t>
            </a:r>
            <a:endParaRPr lang="en-GB" dirty="0">
              <a:ea typeface="+mn-lt"/>
              <a:cs typeface="+mn-lt"/>
            </a:endParaRPr>
          </a:p>
          <a:p>
            <a:pPr algn="just"/>
            <a:r>
              <a:rPr lang="en-IN" dirty="0">
                <a:ea typeface="+mn-lt"/>
                <a:cs typeface="+mn-lt"/>
              </a:rPr>
              <a:t>          In a door lock system using QR code, we have classes such as camera, keypad, power supply, security, database, display, secondary source and an output system. Each class has a particular attribute in order to perform the specific operations.</a:t>
            </a:r>
            <a:endParaRPr lang="en-GB" dirty="0">
              <a:ea typeface="+mn-lt"/>
              <a:cs typeface="+mn-lt"/>
            </a:endParaRPr>
          </a:p>
          <a:p>
            <a:pPr algn="l"/>
            <a:endParaRPr lang="en-GB"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extBox 1"/>
          <p:cNvSpPr txBox="1"/>
          <p:nvPr/>
        </p:nvSpPr>
        <p:spPr>
          <a:xfrm>
            <a:off x="1081414" y="15240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ea typeface="+mn-lt"/>
                <a:cs typeface="+mn-lt"/>
              </a:rPr>
              <a:t>ER Diagram</a:t>
            </a:r>
            <a:endParaRPr lang="en-US" sz="3600" dirty="0"/>
          </a:p>
        </p:txBody>
      </p:sp>
      <p:pic>
        <p:nvPicPr>
          <p:cNvPr id="2097166" name="Picture 3" descr="Diagram  Description automatically generated"/>
          <p:cNvPicPr>
            <a:picLocks noChangeAspect="1"/>
          </p:cNvPicPr>
          <p:nvPr/>
        </p:nvPicPr>
        <p:blipFill>
          <a:blip r:embed="rId2"/>
          <a:stretch>
            <a:fillRect/>
          </a:stretch>
        </p:blipFill>
        <p:spPr>
          <a:xfrm>
            <a:off x="663880" y="952872"/>
            <a:ext cx="7054240" cy="5348914"/>
          </a:xfrm>
          <a:prstGeom prst="rect">
            <a:avLst/>
          </a:prstGeom>
        </p:spPr>
      </p:pic>
      <p:sp>
        <p:nvSpPr>
          <p:cNvPr id="1048700" name="TextBox 3"/>
          <p:cNvSpPr txBox="1"/>
          <p:nvPr/>
        </p:nvSpPr>
        <p:spPr>
          <a:xfrm>
            <a:off x="7904838" y="535358"/>
            <a:ext cx="3620020" cy="6492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ea typeface="+mn-lt"/>
                <a:cs typeface="+mn-lt"/>
              </a:rPr>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t>
            </a:r>
            <a:endParaRPr lang="en-US"/>
          </a:p>
          <a:p>
            <a:pPr algn="just"/>
            <a:r>
              <a:rPr lang="en-IN" dirty="0">
                <a:ea typeface="+mn-lt"/>
                <a:cs typeface="+mn-lt"/>
              </a:rPr>
              <a:t>                           Door lock system using QR code has an entity of QR code, alternative QR code and a 4-digit pin functioned by the user. When the user scans the QR code it moves to the database. The entities in the database are saved QR code, saved alternative QR code and a saved 4-digit pin. As soon as it gets decoded, an entity beep sound is produced from the sound system when the door is open or closed.</a:t>
            </a:r>
            <a:endParaRPr lang="en-IN" dirty="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extBox 1"/>
          <p:cNvSpPr txBox="1"/>
          <p:nvPr/>
        </p:nvSpPr>
        <p:spPr>
          <a:xfrm>
            <a:off x="674317" y="79331"/>
            <a:ext cx="41001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u="sng" dirty="0">
                <a:latin typeface="Comic Sans MS"/>
                <a:cs typeface="Calibri"/>
              </a:rPr>
              <a:t>Demo</a:t>
            </a:r>
            <a:r>
              <a:rPr lang="en-GB" sz="4000" dirty="0">
                <a:latin typeface="Comic Sans MS"/>
                <a:cs typeface="Calibri"/>
              </a:rPr>
              <a:t> </a:t>
            </a:r>
            <a:r>
              <a:rPr lang="en-GB" sz="4000" u="sng" dirty="0">
                <a:latin typeface="Comic Sans MS"/>
                <a:cs typeface="Calibri"/>
              </a:rPr>
              <a:t>module1</a:t>
            </a:r>
            <a:r>
              <a:rPr lang="en-GB" sz="4000" dirty="0">
                <a:latin typeface="Comic Sans MS"/>
                <a:cs typeface="Calibri"/>
              </a:rPr>
              <a:t>:</a:t>
            </a:r>
          </a:p>
        </p:txBody>
      </p:sp>
      <p:sp>
        <p:nvSpPr>
          <p:cNvPr id="1048702" name="TextBox 2"/>
          <p:cNvSpPr txBox="1"/>
          <p:nvPr/>
        </p:nvSpPr>
        <p:spPr>
          <a:xfrm>
            <a:off x="1850590" y="848508"/>
            <a:ext cx="6563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The module1 fully covers decoding of QR code shown by user</a:t>
            </a:r>
          </a:p>
        </p:txBody>
      </p:sp>
      <p:pic>
        <p:nvPicPr>
          <p:cNvPr id="2097167" name="Picture 5" descr="Graphical user interface, text, application  Description automatically generated"/>
          <p:cNvPicPr>
            <a:picLocks noChangeAspect="1"/>
          </p:cNvPicPr>
          <p:nvPr/>
        </p:nvPicPr>
        <p:blipFill rotWithShape="1">
          <a:blip r:embed="rId2"/>
          <a:srcRect l="13404" t="13015" r="13253" b="20607"/>
          <a:stretch>
            <a:fillRect/>
          </a:stretch>
        </p:blipFill>
        <p:spPr>
          <a:xfrm>
            <a:off x="267224" y="1466938"/>
            <a:ext cx="6574634" cy="5030832"/>
          </a:xfrm>
          <a:prstGeom prst="rect">
            <a:avLst/>
          </a:prstGeom>
        </p:spPr>
      </p:pic>
      <p:pic>
        <p:nvPicPr>
          <p:cNvPr id="2097168" name="Picture 6" descr="Qr code  Description automatically generated"/>
          <p:cNvPicPr>
            <a:picLocks noChangeAspect="1"/>
          </p:cNvPicPr>
          <p:nvPr/>
        </p:nvPicPr>
        <p:blipFill>
          <a:blip r:embed="rId3"/>
          <a:stretch>
            <a:fillRect/>
          </a:stretch>
        </p:blipFill>
        <p:spPr>
          <a:xfrm>
            <a:off x="7386182" y="1817319"/>
            <a:ext cx="4162815" cy="41941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777240" y="365125"/>
            <a:ext cx="3394015" cy="688824"/>
          </a:xfrm>
        </p:spPr>
        <p:txBody>
          <a:bodyPr/>
          <a:lstStyle/>
          <a:p>
            <a:r>
              <a:rPr lang="en-GB" sz="3600" u="sng" dirty="0">
                <a:latin typeface="Comic Sans MS"/>
              </a:rPr>
              <a:t>Demo</a:t>
            </a:r>
            <a:r>
              <a:rPr lang="en-GB" sz="3600" dirty="0">
                <a:latin typeface="Comic Sans MS"/>
              </a:rPr>
              <a:t> </a:t>
            </a:r>
            <a:r>
              <a:rPr lang="en-GB" sz="3600" u="sng" dirty="0">
                <a:latin typeface="Comic Sans MS"/>
              </a:rPr>
              <a:t>module2</a:t>
            </a:r>
            <a:r>
              <a:rPr lang="en-GB" sz="3600" dirty="0">
                <a:latin typeface="Comic Sans MS"/>
              </a:rPr>
              <a:t>:</a:t>
            </a:r>
            <a:endParaRPr lang="en-US" sz="3600" dirty="0"/>
          </a:p>
        </p:txBody>
      </p:sp>
      <p:pic>
        <p:nvPicPr>
          <p:cNvPr id="2097169" name="Picture 5" descr="Graphical user interface, text, application  Description automatically generated"/>
          <p:cNvPicPr>
            <a:picLocks noGrp="1" noChangeAspect="1"/>
          </p:cNvPicPr>
          <p:nvPr>
            <p:ph idx="1"/>
          </p:nvPr>
        </p:nvPicPr>
        <p:blipFill rotWithShape="1">
          <a:blip r:embed="rId2"/>
          <a:srcRect r="9091" b="11548"/>
          <a:stretch>
            <a:fillRect/>
          </a:stretch>
        </p:blipFill>
        <p:spPr>
          <a:xfrm>
            <a:off x="477912" y="1188288"/>
            <a:ext cx="8554708" cy="5156316"/>
          </a:xfrm>
        </p:spPr>
      </p:pic>
      <p:sp>
        <p:nvSpPr>
          <p:cNvPr id="1048704" name="TextBox 3"/>
          <p:cNvSpPr txBox="1"/>
          <p:nvPr/>
        </p:nvSpPr>
        <p:spPr>
          <a:xfrm>
            <a:off x="9108510" y="2031304"/>
            <a:ext cx="3056349" cy="1958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i="1" dirty="0">
                <a:ea typeface="+mn-lt"/>
                <a:cs typeface="+mn-lt"/>
              </a:rPr>
              <a:t>This module 2 is about unlocking the door using number lock alternate for QR lock. When user enters correct number lock door unlocks by searching entered lock in database.</a:t>
            </a:r>
            <a:endParaRPr lang="en-IN" i="1" dirty="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777240" y="365125"/>
            <a:ext cx="3686289" cy="845398"/>
          </a:xfrm>
        </p:spPr>
        <p:txBody>
          <a:bodyPr>
            <a:normAutofit fontScale="90000"/>
          </a:bodyPr>
          <a:lstStyle/>
          <a:p>
            <a:r>
              <a:rPr lang="en-GB" sz="4000" u="sng" dirty="0"/>
              <a:t>Demo</a:t>
            </a:r>
            <a:r>
              <a:rPr lang="en-GB" sz="4000" dirty="0"/>
              <a:t> </a:t>
            </a:r>
            <a:r>
              <a:rPr lang="en-GB" sz="4000" u="sng" dirty="0"/>
              <a:t>module3</a:t>
            </a:r>
            <a:r>
              <a:rPr lang="en-GB" sz="4000" dirty="0"/>
              <a:t>:</a:t>
            </a:r>
          </a:p>
        </p:txBody>
      </p:sp>
      <p:sp>
        <p:nvSpPr>
          <p:cNvPr id="1048706" name="Content Placeholder 2"/>
          <p:cNvSpPr>
            <a:spLocks noGrp="1"/>
          </p:cNvSpPr>
          <p:nvPr>
            <p:ph idx="1"/>
          </p:nvPr>
        </p:nvSpPr>
        <p:spPr>
          <a:xfrm>
            <a:off x="6455706" y="4320392"/>
            <a:ext cx="4646617" cy="1459914"/>
          </a:xfrm>
        </p:spPr>
        <p:txBody>
          <a:bodyPr vert="horz" lIns="91440" tIns="45720" rIns="91440" bIns="45720" rtlCol="0" anchor="t">
            <a:normAutofit fontScale="95000"/>
          </a:bodyPr>
          <a:lstStyle/>
          <a:p>
            <a:pPr marL="0" indent="0" algn="just">
              <a:buNone/>
            </a:pPr>
            <a:r>
              <a:rPr lang="en-IN" dirty="0">
                <a:ea typeface="+mn-lt"/>
                <a:cs typeface="+mn-lt"/>
              </a:rPr>
              <a:t>This module 3 is about adding a new QR code as lock and unlocking the door. And in this module there will be a separate QR code when we show that QR it will accept the new QR into database.</a:t>
            </a:r>
            <a:endParaRPr lang="en-GB" dirty="0">
              <a:cs typeface="Calibri"/>
            </a:endParaRPr>
          </a:p>
        </p:txBody>
      </p:sp>
      <p:pic>
        <p:nvPicPr>
          <p:cNvPr id="2097170" name="Picture 4" descr="Graphical user interface, text, application  Description automatically generated"/>
          <p:cNvPicPr>
            <a:picLocks noChangeAspect="1"/>
          </p:cNvPicPr>
          <p:nvPr/>
        </p:nvPicPr>
        <p:blipFill rotWithShape="1">
          <a:blip r:embed="rId2"/>
          <a:srcRect t="-50" r="22452" b="14878"/>
          <a:stretch>
            <a:fillRect/>
          </a:stretch>
        </p:blipFill>
        <p:spPr>
          <a:xfrm>
            <a:off x="152401" y="1715034"/>
            <a:ext cx="6094381" cy="4928939"/>
          </a:xfrm>
          <a:prstGeom prst="rect">
            <a:avLst/>
          </a:prstGeom>
        </p:spPr>
      </p:pic>
      <p:sp>
        <p:nvSpPr>
          <p:cNvPr id="1048707" name="TextBox 4"/>
          <p:cNvSpPr txBox="1"/>
          <p:nvPr/>
        </p:nvSpPr>
        <p:spPr>
          <a:xfrm>
            <a:off x="8931058" y="2083496"/>
            <a:ext cx="2743200" cy="9042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400" i="1" dirty="0">
                <a:latin typeface="Times New Roman"/>
              </a:rPr>
              <a:t>The above code is the output for the decoded QR code. To add a new QR code the procedure is as follows.</a:t>
            </a:r>
            <a:r>
              <a:rPr lang="en-GB" sz="1400" dirty="0">
                <a:latin typeface="Times New Roman"/>
                <a:cs typeface="Times New Roman"/>
              </a:rPr>
              <a:t> </a:t>
            </a:r>
            <a:endParaRPr lang="en-GB" sz="1400" dirty="0">
              <a:cs typeface="Calibri"/>
            </a:endParaRPr>
          </a:p>
        </p:txBody>
      </p:sp>
      <p:pic>
        <p:nvPicPr>
          <p:cNvPr id="2097171" name="Picture 6" descr="Qr code  Description automatically generated"/>
          <p:cNvPicPr>
            <a:picLocks noChangeAspect="1"/>
          </p:cNvPicPr>
          <p:nvPr/>
        </p:nvPicPr>
        <p:blipFill>
          <a:blip r:embed="rId3"/>
          <a:stretch>
            <a:fillRect/>
          </a:stretch>
        </p:blipFill>
        <p:spPr>
          <a:xfrm>
            <a:off x="6091824" y="1358030"/>
            <a:ext cx="2743200" cy="274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7" name="Table 4"/>
          <p:cNvGraphicFramePr>
            <a:graphicFrameLocks noGrp="1"/>
          </p:cNvGraphicFramePr>
          <p:nvPr>
            <p:ph idx="1"/>
          </p:nvPr>
        </p:nvGraphicFramePr>
        <p:xfrm>
          <a:off x="448849" y="772438"/>
          <a:ext cx="11140697" cy="5980780"/>
        </p:xfrm>
        <a:graphic>
          <a:graphicData uri="http://schemas.openxmlformats.org/drawingml/2006/table">
            <a:tbl>
              <a:tblPr firstRow="1" bandRow="1">
                <a:tableStyleId>{5C22544A-7EE6-4342-B048-85BDC9FD1C3A}</a:tableStyleId>
              </a:tblPr>
              <a:tblGrid>
                <a:gridCol w="1105913"/>
                <a:gridCol w="4995992"/>
                <a:gridCol w="5038792"/>
              </a:tblGrid>
              <a:tr h="637951">
                <a:tc>
                  <a:txBody>
                    <a:bodyPr/>
                    <a:lstStyle/>
                    <a:p>
                      <a:r>
                        <a:rPr lang="en-GB" dirty="0"/>
                        <a:t>    S.NO</a:t>
                      </a:r>
                    </a:p>
                  </a:txBody>
                  <a:tcPr/>
                </a:tc>
                <a:tc>
                  <a:txBody>
                    <a:bodyPr/>
                    <a:lstStyle/>
                    <a:p>
                      <a:r>
                        <a:rPr lang="en-GB" dirty="0"/>
                        <a:t>         TEST CASE</a:t>
                      </a:r>
                    </a:p>
                  </a:txBody>
                  <a:tcPr/>
                </a:tc>
                <a:tc>
                  <a:txBody>
                    <a:bodyPr/>
                    <a:lstStyle/>
                    <a:p>
                      <a:r>
                        <a:rPr lang="en-GB" dirty="0"/>
                        <a:t>               RESULT</a:t>
                      </a:r>
                    </a:p>
                  </a:txBody>
                  <a:tcPr/>
                </a:tc>
              </a:tr>
              <a:tr h="572855">
                <a:tc>
                  <a:txBody>
                    <a:bodyPr/>
                    <a:lstStyle/>
                    <a:p>
                      <a:pPr algn="just"/>
                      <a:r>
                        <a:rPr lang="en-GB" dirty="0"/>
                        <a:t>              1</a:t>
                      </a:r>
                    </a:p>
                  </a:txBody>
                  <a:tcPr/>
                </a:tc>
                <a:tc>
                  <a:txBody>
                    <a:bodyPr/>
                    <a:lstStyle/>
                    <a:p>
                      <a:r>
                        <a:rPr lang="en-GB" dirty="0"/>
                        <a:t>QR code shown by user is already in database</a:t>
                      </a:r>
                    </a:p>
                  </a:txBody>
                  <a:tcPr/>
                </a:tc>
                <a:tc>
                  <a:txBody>
                    <a:bodyPr/>
                    <a:lstStyle/>
                    <a:p>
                      <a:r>
                        <a:rPr lang="en-GB" dirty="0"/>
                        <a:t>Pops out message as   "DOOR UNLOCKED :)"</a:t>
                      </a:r>
                      <a:endParaRPr lang="en-US" dirty="0"/>
                    </a:p>
                  </a:txBody>
                  <a:tcPr/>
                </a:tc>
              </a:tr>
              <a:tr h="833244">
                <a:tc>
                  <a:txBody>
                    <a:bodyPr/>
                    <a:lstStyle/>
                    <a:p>
                      <a:pPr algn="just"/>
                      <a:r>
                        <a:rPr lang="en-GB" dirty="0"/>
                        <a:t>              2</a:t>
                      </a:r>
                    </a:p>
                  </a:txBody>
                  <a:tcPr/>
                </a:tc>
                <a:tc>
                  <a:txBody>
                    <a:bodyPr/>
                    <a:lstStyle/>
                    <a:p>
                      <a:pPr lvl="0" algn="l">
                        <a:lnSpc>
                          <a:spcPct val="100000"/>
                        </a:lnSpc>
                        <a:spcBef>
                          <a:spcPts val="0"/>
                        </a:spcBef>
                        <a:spcAft>
                          <a:spcPts val="0"/>
                        </a:spcAft>
                        <a:buNone/>
                      </a:pPr>
                      <a:r>
                        <a:rPr lang="en-GB" sz="1800" b="0" i="0" u="none" strike="noStrike" noProof="0" dirty="0">
                          <a:latin typeface="Calibri"/>
                        </a:rPr>
                        <a:t>QR code shown by user is NOT in database</a:t>
                      </a:r>
                    </a:p>
                    <a:p>
                      <a:pPr lvl="0">
                        <a:buNone/>
                      </a:pPr>
                      <a:endParaRPr lang="en-GB" dirty="0"/>
                    </a:p>
                  </a:txBody>
                  <a:tcPr/>
                </a:tc>
                <a:tc>
                  <a:txBody>
                    <a:bodyPr/>
                    <a:lstStyle/>
                    <a:p>
                      <a:pPr lvl="0">
                        <a:buNone/>
                      </a:pPr>
                      <a:r>
                        <a:rPr lang="en-GB" sz="1800" b="0" i="0" u="none" strike="noStrike" noProof="0" dirty="0">
                          <a:latin typeface="Calibri"/>
                        </a:rPr>
                        <a:t>Pops out message as "*****TRY AGAIN*****"</a:t>
                      </a:r>
                      <a:endParaRPr lang="en-GB" dirty="0"/>
                    </a:p>
                  </a:txBody>
                  <a:tcPr/>
                </a:tc>
              </a:tr>
              <a:tr h="820223">
                <a:tc>
                  <a:txBody>
                    <a:bodyPr/>
                    <a:lstStyle/>
                    <a:p>
                      <a:pPr algn="just"/>
                      <a:r>
                        <a:rPr lang="en-GB" dirty="0"/>
                        <a:t>              3</a:t>
                      </a:r>
                    </a:p>
                  </a:txBody>
                  <a:tcPr/>
                </a:tc>
                <a:tc>
                  <a:txBody>
                    <a:bodyPr/>
                    <a:lstStyle/>
                    <a:p>
                      <a:r>
                        <a:rPr lang="en-GB" dirty="0"/>
                        <a:t>User enters number lock is in database</a:t>
                      </a:r>
                      <a:endParaRPr lang="en-GB" dirty="0" err="1"/>
                    </a:p>
                  </a:txBody>
                  <a:tcPr/>
                </a:tc>
                <a:tc>
                  <a:txBody>
                    <a:bodyPr/>
                    <a:lstStyle/>
                    <a:p>
                      <a:pPr lvl="0">
                        <a:buNone/>
                      </a:pPr>
                      <a:r>
                        <a:rPr lang="en-GB" sz="1800" b="0" i="0" u="none" strike="noStrike" noProof="0" dirty="0">
                          <a:latin typeface="Calibri"/>
                        </a:rPr>
                        <a:t>Pops out message as "DOOR UNLOCKED :)"</a:t>
                      </a:r>
                      <a:endParaRPr lang="en-US" sz="1800" b="0" i="0" u="none" strike="noStrike" noProof="0" dirty="0">
                        <a:latin typeface="Calibri"/>
                      </a:endParaRPr>
                    </a:p>
                    <a:p>
                      <a:pPr lvl="0">
                        <a:buNone/>
                      </a:pPr>
                      <a:endParaRPr lang="en-GB" dirty="0"/>
                    </a:p>
                  </a:txBody>
                  <a:tcPr/>
                </a:tc>
              </a:tr>
              <a:tr h="833244">
                <a:tc>
                  <a:txBody>
                    <a:bodyPr/>
                    <a:lstStyle/>
                    <a:p>
                      <a:pPr lvl="0" algn="just">
                        <a:buNone/>
                      </a:pPr>
                      <a:r>
                        <a:rPr lang="en-GB" dirty="0"/>
                        <a:t>              4</a:t>
                      </a:r>
                    </a:p>
                  </a:txBody>
                  <a:tcPr/>
                </a:tc>
                <a:tc>
                  <a:txBody>
                    <a:bodyPr/>
                    <a:lstStyle/>
                    <a:p>
                      <a:pPr lvl="0">
                        <a:buNone/>
                      </a:pPr>
                      <a:r>
                        <a:rPr lang="en-GB" sz="1800" b="0" i="0" u="none" strike="noStrike" noProof="0" dirty="0">
                          <a:latin typeface="Calibri"/>
                        </a:rPr>
                        <a:t>User enters number lock is NOT in database</a:t>
                      </a:r>
                      <a:endParaRPr lang="en-US" dirty="0"/>
                    </a:p>
                  </a:txBody>
                  <a:tcPr/>
                </a:tc>
                <a:tc>
                  <a:txBody>
                    <a:bodyPr/>
                    <a:lstStyle/>
                    <a:p>
                      <a:pPr lvl="0">
                        <a:buNone/>
                      </a:pPr>
                      <a:r>
                        <a:rPr lang="en-GB" sz="1800" b="0" i="0" u="none" strike="noStrike" noProof="0" dirty="0">
                          <a:latin typeface="Calibri"/>
                        </a:rPr>
                        <a:t>Pops out message as "*****TRY AGAIN*****"</a:t>
                      </a:r>
                      <a:endParaRPr lang="en-US" sz="1800" b="0" i="0" u="none" strike="noStrike" noProof="0" dirty="0">
                        <a:latin typeface="Calibri"/>
                      </a:endParaRPr>
                    </a:p>
                    <a:p>
                      <a:pPr lvl="0">
                        <a:buNone/>
                      </a:pPr>
                      <a:r>
                        <a:rPr lang="en-GB" dirty="0"/>
                        <a:t>And asks for enter number lock</a:t>
                      </a:r>
                    </a:p>
                  </a:txBody>
                  <a:tcPr/>
                </a:tc>
              </a:tr>
              <a:tr h="1445151">
                <a:tc>
                  <a:txBody>
                    <a:bodyPr/>
                    <a:lstStyle/>
                    <a:p>
                      <a:pPr lvl="0" algn="just">
                        <a:buNone/>
                      </a:pPr>
                      <a:r>
                        <a:rPr lang="en-GB" dirty="0"/>
                        <a:t>              5</a:t>
                      </a:r>
                    </a:p>
                  </a:txBody>
                  <a:tcPr/>
                </a:tc>
                <a:tc>
                  <a:txBody>
                    <a:bodyPr/>
                    <a:lstStyle/>
                    <a:p>
                      <a:pPr lvl="0">
                        <a:buNone/>
                      </a:pPr>
                      <a:r>
                        <a:rPr lang="en-GB" dirty="0"/>
                        <a:t>Adding a new QR code with access QR code</a:t>
                      </a:r>
                    </a:p>
                  </a:txBody>
                  <a:tcPr/>
                </a:tc>
                <a:tc>
                  <a:txBody>
                    <a:bodyPr/>
                    <a:lstStyle/>
                    <a:p>
                      <a:pPr lvl="0" algn="just">
                        <a:buNone/>
                      </a:pPr>
                      <a:r>
                        <a:rPr lang="en-GB" sz="1800" b="0" i="0" u="none" strike="noStrike" noProof="0" dirty="0">
                          <a:latin typeface="Calibri"/>
                        </a:rPr>
                        <a:t>Pops out message as "SHOW NEW QR CODE!!!!!" And after showing new QR Pops out message as "ADDED NEW QR CODE :)"</a:t>
                      </a:r>
                      <a:endParaRPr lang="en-US" sz="1800" b="0" i="0" u="none" strike="noStrike" noProof="0"/>
                    </a:p>
                    <a:p>
                      <a:pPr lvl="0">
                        <a:buNone/>
                      </a:pPr>
                      <a:endParaRPr lang="en-GB" sz="1800" b="0" i="0" u="none" strike="noStrike" noProof="0" dirty="0">
                        <a:latin typeface="Calibri"/>
                      </a:endParaRPr>
                    </a:p>
                    <a:p>
                      <a:pPr lvl="0">
                        <a:buNone/>
                      </a:pPr>
                      <a:endParaRPr lang="en-GB" dirty="0"/>
                    </a:p>
                  </a:txBody>
                  <a:tcPr/>
                </a:tc>
              </a:tr>
              <a:tr h="820223">
                <a:tc>
                  <a:txBody>
                    <a:bodyPr/>
                    <a:lstStyle/>
                    <a:p>
                      <a:pPr lvl="0" algn="just">
                        <a:buNone/>
                      </a:pPr>
                      <a:r>
                        <a:rPr lang="en-GB" dirty="0"/>
                        <a:t>               6</a:t>
                      </a:r>
                    </a:p>
                  </a:txBody>
                  <a:tcPr/>
                </a:tc>
                <a:tc>
                  <a:txBody>
                    <a:bodyPr/>
                    <a:lstStyle/>
                    <a:p>
                      <a:pPr lvl="0" algn="l">
                        <a:lnSpc>
                          <a:spcPct val="100000"/>
                        </a:lnSpc>
                        <a:spcBef>
                          <a:spcPts val="0"/>
                        </a:spcBef>
                        <a:spcAft>
                          <a:spcPts val="0"/>
                        </a:spcAft>
                        <a:buNone/>
                      </a:pPr>
                      <a:r>
                        <a:rPr lang="en-GB" sz="1800" b="0" i="0" u="none" strike="noStrike" noProof="0" dirty="0">
                          <a:latin typeface="Calibri"/>
                        </a:rPr>
                        <a:t>Adding a new QR code without access QR code</a:t>
                      </a:r>
                    </a:p>
                    <a:p>
                      <a:pPr lvl="0">
                        <a:buNone/>
                      </a:pPr>
                      <a:endParaRPr lang="en-GB" dirty="0"/>
                    </a:p>
                  </a:txBody>
                  <a:tcPr/>
                </a:tc>
                <a:tc>
                  <a:txBody>
                    <a:bodyPr/>
                    <a:lstStyle/>
                    <a:p>
                      <a:pPr lvl="0">
                        <a:buNone/>
                      </a:pPr>
                      <a:r>
                        <a:rPr lang="en-GB" sz="1800" b="0" i="0" u="none" strike="noStrike" noProof="0" dirty="0">
                          <a:latin typeface="Calibri"/>
                        </a:rPr>
                        <a:t>Pops out message as "*****TRY AGAIN*****"</a:t>
                      </a:r>
                      <a:endParaRPr lang="en-US" sz="1800" b="0" i="0" u="none" strike="noStrike" noProof="0" dirty="0">
                        <a:latin typeface="Calibri"/>
                      </a:endParaRPr>
                    </a:p>
                    <a:p>
                      <a:pPr lvl="0">
                        <a:buNone/>
                      </a:pPr>
                      <a:endParaRPr lang="en-GB" dirty="0"/>
                    </a:p>
                  </a:txBody>
                  <a:tcPr/>
                </a:tc>
              </a:tr>
            </a:tbl>
          </a:graphicData>
        </a:graphic>
      </p:graphicFrame>
      <p:sp>
        <p:nvSpPr>
          <p:cNvPr id="1048708" name="TextBox 4"/>
          <p:cNvSpPr txBox="1"/>
          <p:nvPr/>
        </p:nvSpPr>
        <p:spPr>
          <a:xfrm>
            <a:off x="705633" y="58455"/>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i="1" u="sng" dirty="0">
                <a:solidFill>
                  <a:schemeClr val="accent2"/>
                </a:solidFill>
                <a:cs typeface="Calibri"/>
              </a:rPr>
              <a:t>Test cases: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713" name="Rectangle 6"/>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4" name="Rectangle 8"/>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7" name="Decorative Circles"/>
          <p:cNvGrpSpPr>
            <a:grpSpLocks noGrp="1" noRot="1" noChangeAspect="1" noMove="1" noResize="1"/>
          </p:cNvGrpSpPr>
          <p:nvPr/>
        </p:nvGrpSpPr>
        <p:grpSpPr>
          <a:xfrm>
            <a:off x="-1" y="-1"/>
            <a:ext cx="12192001" cy="6858001"/>
            <a:chOff x="-1" y="-1"/>
            <a:chExt cx="12192001" cy="6858001"/>
          </a:xfrm>
        </p:grpSpPr>
        <p:sp>
          <p:nvSpPr>
            <p:cNvPr id="1048715" name="Oval 11"/>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6" name="Oval 12"/>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7" name="Oval 13"/>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8" name="Oval 14"/>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9" name="Oval 15"/>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20" name="Oval 16"/>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1" name="Oval 17"/>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2" name="Oval 18"/>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3" name="Oval 19"/>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24" name="Oval 20"/>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5" name="Freeform: Shape 21"/>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726" name="Freeform: Shape 22"/>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727" name="Freeform: Shape 23"/>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728" name="Oval 24"/>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8729" name="Freeform: Shape 25"/>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48730" name="Rectangle 27"/>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31" name="Rectangle 2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8" name="Decorative Circles"/>
          <p:cNvGrpSpPr>
            <a:grpSpLocks noGrp="1" noRot="1" noChangeAspect="1" noMove="1" noResize="1"/>
          </p:cNvGrpSpPr>
          <p:nvPr/>
        </p:nvGrpSpPr>
        <p:grpSpPr>
          <a:xfrm>
            <a:off x="767484" y="236341"/>
            <a:ext cx="10677791" cy="4262956"/>
            <a:chOff x="767484" y="236341"/>
            <a:chExt cx="10677791" cy="4262956"/>
          </a:xfrm>
        </p:grpSpPr>
        <p:sp>
          <p:nvSpPr>
            <p:cNvPr id="1048732" name="Oval 32"/>
            <p:cNvSpPr/>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3" name="Oval 33"/>
            <p:cNvSpPr/>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4" name="Oval 34"/>
            <p:cNvSpPr/>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5" name="Oval 35"/>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6" name="Oval 36"/>
            <p:cNvSpPr/>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7" name="Oval 37"/>
            <p:cNvSpPr/>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8" name="Oval 38"/>
            <p:cNvSpPr/>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39" name="Oval 39"/>
            <p:cNvSpPr/>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740" name="Oval 2"/>
          <p:cNvSpPr>
            <a:spLocks noGrp="1" noRot="1" noChangeAspect="1" noMove="1" noResize="1" noEditPoints="1" noAdjustHandles="1" noChangeArrowheads="1" noChangeShapeType="1" noTextEdit="1"/>
          </p:cNvSpPr>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1" name="Oval 1"/>
          <p:cNvSpPr>
            <a:spLocks noGrp="1" noRot="1" noChangeAspect="1" noMove="1" noResize="1" noEditPoints="1" noAdjustHandles="1" noChangeArrowheads="1" noChangeShapeType="1" noTextEdit="1"/>
          </p:cNvSpPr>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97172" name="Graphic 45"/>
          <p:cNvPicPr>
            <a:picLocks noGrp="1" noRot="1" noChangeAspect="1" noMove="1" noResize="1" noEditPoints="1" noAdjustHandles="1" noChangeArrowheads="1" noChangeShapeType="1" noCrop="1"/>
          </p:cNvPicPr>
          <p:nvPr/>
        </p:nvPicPr>
        <p:blipFill rotWithShape="1">
          <a:blip r:embed="rId2" cstate="print">
            <a:duotone>
              <a:schemeClr val="accent5">
                <a:shade val="45000"/>
                <a:satMod val="135000"/>
              </a:schemeClr>
              <a:prstClr val="white"/>
            </a:duotone>
          </a:blip>
          <a:srcRect l="18631" t="30907" r="23362" b="17441"/>
          <a:stretch>
            <a:fillRect/>
          </a:stretch>
        </p:blipFill>
        <p:spPr>
          <a:xfrm>
            <a:off x="9573575" y="-4327"/>
            <a:ext cx="2668147" cy="2375897"/>
          </a:xfrm>
          <a:prstGeom prst="rect">
            <a:avLst/>
          </a:prstGeom>
        </p:spPr>
      </p:pic>
      <p:sp>
        <p:nvSpPr>
          <p:cNvPr id="1048742" name="Title 1"/>
          <p:cNvSpPr>
            <a:spLocks noGrp="1"/>
          </p:cNvSpPr>
          <p:nvPr>
            <p:ph type="title"/>
          </p:nvPr>
        </p:nvSpPr>
        <p:spPr>
          <a:xfrm>
            <a:off x="3940468" y="2468910"/>
            <a:ext cx="4610726" cy="1155874"/>
          </a:xfrm>
        </p:spPr>
        <p:txBody>
          <a:bodyPr vert="horz" lIns="91440" tIns="45720" rIns="91440" bIns="45720" rtlCol="0" anchor="b">
            <a:normAutofit/>
          </a:bodyPr>
          <a:lstStyle/>
          <a:p>
            <a:pPr algn="ctr"/>
            <a:r>
              <a:rPr lang="en-US" dirty="0">
                <a:latin typeface="Comic Sans MS"/>
              </a:rPr>
              <a:t>THANK YOU</a:t>
            </a:r>
          </a:p>
        </p:txBody>
      </p:sp>
      <p:pic>
        <p:nvPicPr>
          <p:cNvPr id="2097173" name="Graphic 47"/>
          <p:cNvPicPr>
            <a:picLocks noGrp="1" noRot="1" noChangeAspect="1" noMove="1" noResize="1" noEditPoints="1" noAdjustHandles="1" noChangeArrowheads="1" noChangeShapeType="1" noCrop="1"/>
          </p:cNvPicPr>
          <p:nvPr/>
        </p:nvPicPr>
        <p:blipFill>
          <a:blip r:embed="rId3" cstate="print"/>
          <a:stretch>
            <a:fillRect/>
          </a:stretch>
        </p:blipFill>
        <p:spPr>
          <a:xfrm>
            <a:off x="536399" y="319698"/>
            <a:ext cx="2037600" cy="2037600"/>
          </a:xfrm>
          <a:prstGeom prst="rect">
            <a:avLst/>
          </a:prstGeom>
        </p:spPr>
      </p:pic>
      <p:sp>
        <p:nvSpPr>
          <p:cNvPr id="1048743" name="Oval 3"/>
          <p:cNvSpPr>
            <a:spLocks noGrp="1" noRot="1" noChangeAspect="1" noMove="1" noResize="1" noEditPoints="1" noAdjustHandles="1" noChangeArrowheads="1" noChangeShapeType="1" noTextEdit="1"/>
          </p:cNvSpPr>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74" name="Graphic 51"/>
          <p:cNvPicPr>
            <a:picLocks noGrp="1" noRot="1" noChangeAspect="1" noMove="1" noResize="1" noEditPoints="1" noAdjustHandles="1" noChangeArrowheads="1" noChangeShapeType="1" noCrop="1"/>
          </p:cNvPicPr>
          <p:nvPr/>
        </p:nvPicPr>
        <p:blipFill rotWithShape="1">
          <a:blip r:embed="rId4">
            <a:duotone>
              <a:prstClr val="black"/>
              <a:schemeClr val="accent1">
                <a:tint val="45000"/>
                <a:satMod val="400000"/>
              </a:schemeClr>
            </a:duotone>
          </a:blip>
          <a:srcRect l="45737" t="12146" r="12288" b="12942"/>
          <a:stretch>
            <a:fillRect/>
          </a:stretch>
        </p:blipFill>
        <p:spPr>
          <a:xfrm>
            <a:off x="0" y="3409035"/>
            <a:ext cx="1633210" cy="2914772"/>
          </a:xfrm>
          <a:prstGeom prst="rect">
            <a:avLst/>
          </a:prstGeom>
        </p:spPr>
      </p:pic>
      <p:sp>
        <p:nvSpPr>
          <p:cNvPr id="1048744" name="Oval 4"/>
          <p:cNvSpPr>
            <a:spLocks noGrp="1" noRot="1" noChangeAspect="1" noMove="1" noResize="1" noEditPoints="1" noAdjustHandles="1" noChangeArrowheads="1" noChangeShapeType="1" noTextEdit="1"/>
          </p:cNvSpPr>
          <p:nvPr/>
        </p:nvSpPr>
        <p:spPr bwMode="grayWhite">
          <a:xfrm>
            <a:off x="9994790" y="4395253"/>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2097175" name="Graphic 55"/>
          <p:cNvPicPr>
            <a:picLocks noGrp="1" noRot="1" noChangeAspect="1" noMove="1" noResize="1" noEditPoints="1" noAdjustHandles="1" noChangeArrowheads="1" noChangeShapeType="1" noCrop="1"/>
          </p:cNvPicPr>
          <p:nvPr/>
        </p:nvPicPr>
        <p:blipFill rotWithShape="1">
          <a:blip r:embed="rId5" cstate="print">
            <a:duotone>
              <a:schemeClr val="accent6">
                <a:shade val="45000"/>
                <a:satMod val="135000"/>
              </a:schemeClr>
              <a:prstClr val="white"/>
            </a:duotone>
          </a:blip>
          <a:srcRect l="12606" t="11163" r="32354" b="30172"/>
          <a:stretch>
            <a:fillRect/>
          </a:stretch>
        </p:blipFill>
        <p:spPr>
          <a:xfrm>
            <a:off x="9994790" y="4395253"/>
            <a:ext cx="2216879" cy="24627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GB" dirty="0"/>
              <a:t>PROBLEM STATEMENT</a:t>
            </a:r>
          </a:p>
        </p:txBody>
      </p:sp>
      <p:sp>
        <p:nvSpPr>
          <p:cNvPr id="1048638" name="Content Placeholder 2"/>
          <p:cNvSpPr>
            <a:spLocks noGrp="1"/>
          </p:cNvSpPr>
          <p:nvPr>
            <p:ph idx="1"/>
          </p:nvPr>
        </p:nvSpPr>
        <p:spPr>
          <a:xfrm>
            <a:off x="1388845" y="1775493"/>
            <a:ext cx="9616374" cy="4301207"/>
          </a:xfrm>
        </p:spPr>
        <p:txBody>
          <a:bodyPr vert="horz" lIns="91440" tIns="45720" rIns="91440" bIns="45720" rtlCol="0" anchor="t">
            <a:normAutofit/>
          </a:bodyPr>
          <a:lstStyle/>
          <a:p>
            <a:r>
              <a:rPr lang="en-GB" sz="2100" dirty="0">
                <a:ea typeface="+mn-lt"/>
                <a:cs typeface="+mn-lt"/>
              </a:rPr>
              <a:t>Safety is a basic requirement of every living being. Be it a safety of his belongings or safety of his own life. We have been taking several measures in order to attain it to live a worry free life.</a:t>
            </a:r>
            <a:endParaRPr lang="en-GB" sz="2100">
              <a:cs typeface="Calibri"/>
            </a:endParaRPr>
          </a:p>
          <a:p>
            <a:pPr>
              <a:buClr>
                <a:srgbClr val="B1005E"/>
              </a:buClr>
            </a:pPr>
            <a:r>
              <a:rPr lang="en-GB" sz="2100" dirty="0">
                <a:ea typeface="+mn-lt"/>
                <a:cs typeface="+mn-lt"/>
              </a:rPr>
              <a:t> Door locks are a common occurrence in our everyday lives. Traditional door locks they can be cracked easily by using some tools.</a:t>
            </a:r>
          </a:p>
          <a:p>
            <a:pPr>
              <a:buClr>
                <a:srgbClr val="B1005E"/>
              </a:buClr>
            </a:pPr>
            <a:r>
              <a:rPr lang="en-IN" sz="2100" dirty="0">
                <a:ea typeface="+mn-lt"/>
                <a:cs typeface="+mn-lt"/>
              </a:rPr>
              <a:t>In this project an advanced security system is presented using QR Identification code, which is specially designed to be used in door locks.</a:t>
            </a:r>
            <a:endParaRPr lang="en-GB" sz="2100" dirty="0">
              <a:ea typeface="+mn-lt"/>
              <a:cs typeface="+mn-lt"/>
            </a:endParaRPr>
          </a:p>
          <a:p>
            <a:pPr>
              <a:buClr>
                <a:srgbClr val="B1005E"/>
              </a:buClr>
            </a:pPr>
            <a:r>
              <a:rPr lang="en-IN" sz="2100" dirty="0">
                <a:ea typeface="+mn-lt"/>
                <a:cs typeface="+mn-lt"/>
              </a:rPr>
              <a:t> The QR system presented here is a new methodology implemented to provide security services to hotel rooms along with better hospitality to guests (or) for homes.</a:t>
            </a:r>
            <a:endParaRPr lang="en-GB" sz="2100" dirty="0">
              <a:ea typeface="+mn-lt"/>
              <a:cs typeface="+mn-lt"/>
            </a:endParaRPr>
          </a:p>
          <a:p>
            <a:pPr>
              <a:buClr>
                <a:srgbClr val="B1005E"/>
              </a:buClr>
            </a:pPr>
            <a:r>
              <a:rPr lang="en-GB" sz="2100" dirty="0">
                <a:ea typeface="+mn-lt"/>
                <a:cs typeface="+mn-lt"/>
              </a:rPr>
              <a:t>This project aims to create a digital door lock system as a better alternative that accepts QR codes.</a:t>
            </a:r>
            <a:endParaRPr lang="en-GB" sz="210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39" name="Rectangle 8"/>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0"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048641" name="Title 1"/>
          <p:cNvSpPr>
            <a:spLocks noGrp="1"/>
          </p:cNvSpPr>
          <p:nvPr>
            <p:ph type="title"/>
          </p:nvPr>
        </p:nvSpPr>
        <p:spPr>
          <a:xfrm>
            <a:off x="6313166" y="1006884"/>
            <a:ext cx="5049402" cy="1491794"/>
          </a:xfrm>
        </p:spPr>
        <p:txBody>
          <a:bodyPr anchor="b">
            <a:normAutofit/>
          </a:bodyPr>
          <a:lstStyle/>
          <a:p>
            <a:r>
              <a:rPr lang="en-IN" sz="4400" b="1">
                <a:ea typeface="+mj-lt"/>
                <a:cs typeface="+mj-lt"/>
              </a:rPr>
              <a:t>HIGH LEVEL REQUIREMENTS</a:t>
            </a:r>
            <a:endParaRPr lang="en-US" sz="4400"/>
          </a:p>
        </p:txBody>
      </p:sp>
      <p:sp>
        <p:nvSpPr>
          <p:cNvPr id="1048642" name="Oval 2"/>
          <p:cNvSpPr>
            <a:spLocks noGrp="1" noRot="1" noChangeAspect="1" noMove="1" noResize="1" noEditPoints="1" noAdjustHandles="1" noChangeArrowheads="1" noChangeShapeType="1" noTextEdit="1"/>
          </p:cNvSpPr>
          <p:nvPr/>
        </p:nvSpPr>
        <p:spPr>
          <a:xfrm>
            <a:off x="243250" y="433212"/>
            <a:ext cx="2249928" cy="22499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Decorative Circles"/>
          <p:cNvGrpSpPr>
            <a:grpSpLocks noGrp="1" noRot="1" noChangeAspect="1" noMove="1" noResize="1"/>
          </p:cNvGrpSpPr>
          <p:nvPr/>
        </p:nvGrpSpPr>
        <p:grpSpPr>
          <a:xfrm>
            <a:off x="2882868" y="310026"/>
            <a:ext cx="2210470" cy="6016634"/>
            <a:chOff x="2882868" y="310026"/>
            <a:chExt cx="2210470" cy="6016634"/>
          </a:xfrm>
        </p:grpSpPr>
        <p:sp>
          <p:nvSpPr>
            <p:cNvPr id="1048643" name="Oval 15"/>
            <p:cNvSpPr/>
            <p:nvPr/>
          </p:nvSpPr>
          <p:spPr>
            <a:xfrm>
              <a:off x="427785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4" name="Oval 16"/>
            <p:cNvSpPr/>
            <p:nvPr/>
          </p:nvSpPr>
          <p:spPr>
            <a:xfrm>
              <a:off x="4979971"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5" name="Oval 17"/>
            <p:cNvSpPr/>
            <p:nvPr/>
          </p:nvSpPr>
          <p:spPr>
            <a:xfrm>
              <a:off x="2882868" y="310026"/>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6" name="Oval 18"/>
            <p:cNvSpPr/>
            <p:nvPr/>
          </p:nvSpPr>
          <p:spPr>
            <a:xfrm>
              <a:off x="3109603" y="735547"/>
              <a:ext cx="466441" cy="4664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47" name="Oval 3"/>
          <p:cNvSpPr>
            <a:spLocks noGrp="1" noRot="1" noChangeAspect="1" noMove="1" noResize="1" noEditPoints="1" noAdjustHandles="1" noChangeArrowheads="1" noChangeShapeType="1" noTextEdit="1"/>
          </p:cNvSpPr>
          <p:nvPr/>
        </p:nvSpPr>
        <p:spPr>
          <a:xfrm>
            <a:off x="4337392" y="284085"/>
            <a:ext cx="1571298" cy="15712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3" name="Graphic 22"/>
          <p:cNvPicPr>
            <a:picLocks noGrp="1" noRot="1" noChangeAspect="1" noMove="1" noResize="1" noEditPoints="1" noAdjustHandles="1" noChangeArrowheads="1" noChangeShapeType="1" noCrop="1"/>
          </p:cNvPicPr>
          <p:nvPr/>
        </p:nvPicPr>
        <p:blipFill>
          <a:blip r:embed="rId2" cstate="print"/>
          <a:stretch>
            <a:fillRect/>
          </a:stretch>
        </p:blipFill>
        <p:spPr>
          <a:xfrm>
            <a:off x="4344696" y="284084"/>
            <a:ext cx="1571299" cy="1571299"/>
          </a:xfrm>
          <a:prstGeom prst="rect">
            <a:avLst/>
          </a:prstGeom>
        </p:spPr>
      </p:pic>
      <p:sp>
        <p:nvSpPr>
          <p:cNvPr id="1048648" name="Oval 1"/>
          <p:cNvSpPr>
            <a:spLocks noGrp="1" noRot="1" noChangeAspect="1" noMove="1" noResize="1" noEditPoints="1" noAdjustHandles="1" noChangeArrowheads="1" noChangeShapeType="1" noTextEdit="1"/>
          </p:cNvSpPr>
          <p:nvPr/>
        </p:nvSpPr>
        <p:spPr>
          <a:xfrm>
            <a:off x="243250" y="4296175"/>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4" name="Picture 4" descr="Graphical user interface  Description automatically generated"/>
          <p:cNvPicPr>
            <a:picLocks noChangeAspect="1"/>
          </p:cNvPicPr>
          <p:nvPr/>
        </p:nvPicPr>
        <p:blipFill rotWithShape="1">
          <a:blip r:embed="rId3"/>
          <a:srcRect r="3" b="3"/>
          <a:stretch>
            <a:fillRect/>
          </a:stretch>
        </p:blipFill>
        <p:spPr>
          <a:xfrm>
            <a:off x="1958441" y="1917249"/>
            <a:ext cx="3592919" cy="3592919"/>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2097155" name="Graphic 26"/>
          <p:cNvPicPr>
            <a:picLocks noGrp="1" noRot="1" noChangeAspect="1" noMove="1" noResize="1" noEditPoints="1" noAdjustHandles="1" noChangeArrowheads="1" noChangeShapeType="1" noCrop="1"/>
          </p:cNvPicPr>
          <p:nvPr/>
        </p:nvPicPr>
        <p:blipFill>
          <a:blip r:embed="rId4" cstate="print">
            <a:duotone>
              <a:prstClr val="black"/>
              <a:schemeClr val="accent2">
                <a:tint val="45000"/>
                <a:satMod val="400000"/>
              </a:schemeClr>
            </a:duotone>
          </a:blip>
          <a:stretch>
            <a:fillRect/>
          </a:stretch>
        </p:blipFill>
        <p:spPr>
          <a:xfrm>
            <a:off x="205118" y="433212"/>
            <a:ext cx="2288059" cy="2288059"/>
          </a:xfrm>
          <a:prstGeom prst="rect">
            <a:avLst/>
          </a:prstGeom>
        </p:spPr>
      </p:pic>
      <p:pic>
        <p:nvPicPr>
          <p:cNvPr id="2097156" name="Graphic 28"/>
          <p:cNvPicPr>
            <a:picLocks noGrp="1" noRot="1" noChangeAspect="1" noMove="1" noResize="1" noEditPoints="1" noAdjustHandles="1" noChangeArrowheads="1" noChangeShapeType="1" noCrop="1"/>
          </p:cNvPicPr>
          <p:nvPr/>
        </p:nvPicPr>
        <p:blipFill>
          <a:blip r:embed="rId5" cstate="print"/>
          <a:stretch>
            <a:fillRect/>
          </a:stretch>
        </p:blipFill>
        <p:spPr>
          <a:xfrm>
            <a:off x="253992" y="4296175"/>
            <a:ext cx="1958942" cy="1958942"/>
          </a:xfrm>
          <a:prstGeom prst="rect">
            <a:avLst/>
          </a:prstGeom>
        </p:spPr>
      </p:pic>
      <p:sp>
        <p:nvSpPr>
          <p:cNvPr id="1048649" name="Content Placeholder 2"/>
          <p:cNvSpPr>
            <a:spLocks noGrp="1"/>
          </p:cNvSpPr>
          <p:nvPr>
            <p:ph idx="1"/>
          </p:nvPr>
        </p:nvSpPr>
        <p:spPr>
          <a:xfrm>
            <a:off x="6365358" y="3428999"/>
            <a:ext cx="5049402" cy="2747963"/>
          </a:xfrm>
        </p:spPr>
        <p:txBody>
          <a:bodyPr vert="horz" lIns="91440" tIns="45720" rIns="91440" bIns="45720" rtlCol="0" anchor="t">
            <a:normAutofit/>
          </a:bodyPr>
          <a:lstStyle/>
          <a:p>
            <a:r>
              <a:rPr lang="en-IN" dirty="0">
                <a:ea typeface="+mn-lt"/>
                <a:cs typeface="+mn-lt"/>
              </a:rPr>
              <a:t>OPEN CV4 (to run the code belongs to computer vision)</a:t>
            </a:r>
            <a:endParaRPr lang="en-GB" dirty="0">
              <a:ea typeface="+mn-lt"/>
              <a:cs typeface="+mn-lt"/>
            </a:endParaRPr>
          </a:p>
          <a:p>
            <a:pPr>
              <a:buClr>
                <a:srgbClr val="B1005E"/>
              </a:buClr>
            </a:pPr>
            <a:r>
              <a:rPr lang="en-IN" dirty="0">
                <a:ea typeface="+mn-lt"/>
                <a:cs typeface="+mn-lt"/>
              </a:rPr>
              <a:t>QR CODES</a:t>
            </a:r>
            <a:endParaRPr lang="en-GB" dirty="0">
              <a:ea typeface="+mn-lt"/>
              <a:cs typeface="+mn-lt"/>
            </a:endParaRPr>
          </a:p>
          <a:p>
            <a:pPr>
              <a:buClr>
                <a:srgbClr val="B1005E"/>
              </a:buClr>
            </a:pPr>
            <a:r>
              <a:rPr lang="en-IN" dirty="0">
                <a:ea typeface="+mn-lt"/>
                <a:cs typeface="+mn-lt"/>
              </a:rPr>
              <a:t>DATA BASE to save the key for door lock</a:t>
            </a:r>
            <a:endParaRPr lang="en-GB" dirty="0">
              <a:ea typeface="+mn-lt"/>
              <a:cs typeface="+mn-lt"/>
            </a:endParaRPr>
          </a:p>
          <a:p>
            <a:pPr>
              <a:buClr>
                <a:srgbClr val="B1005E"/>
              </a:buClr>
            </a:pPr>
            <a:r>
              <a:rPr lang="en-IN" dirty="0">
                <a:ea typeface="+mn-lt"/>
                <a:cs typeface="+mn-lt"/>
              </a:rPr>
              <a:t>CAMERA to scan the QR code.</a:t>
            </a:r>
            <a:endParaRPr lang="en-GB" dirty="0">
              <a:ea typeface="+mn-lt"/>
              <a:cs typeface="+mn-lt"/>
            </a:endParaRPr>
          </a:p>
          <a:p>
            <a:pPr>
              <a:buClr>
                <a:srgbClr val="B1005E"/>
              </a:buClr>
            </a:pPr>
            <a:r>
              <a:rPr lang="en-GB" dirty="0">
                <a:cs typeface="Calibri"/>
              </a:rPr>
              <a:t>NUMBER PAD to enter number lock (as an alternate for QR lock).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ph idx="1"/>
          </p:nvPr>
        </p:nvGraphicFramePr>
        <p:xfrm>
          <a:off x="1273342" y="1323473"/>
          <a:ext cx="10148129" cy="5391654"/>
        </p:xfrm>
        <a:graphic>
          <a:graphicData uri="http://schemas.openxmlformats.org/drawingml/2006/table">
            <a:tbl>
              <a:tblPr firstRow="1" bandRow="1">
                <a:tableStyleId>{5C22544A-7EE6-4342-B048-85BDC9FD1C3A}</a:tableStyleId>
              </a:tblPr>
              <a:tblGrid>
                <a:gridCol w="5075822"/>
                <a:gridCol w="5072307"/>
              </a:tblGrid>
              <a:tr h="927434">
                <a:tc>
                  <a:txBody>
                    <a:bodyPr/>
                    <a:lstStyle/>
                    <a:p>
                      <a:r>
                        <a:rPr lang="en-GB" sz="2800" dirty="0"/>
                        <a:t>                 FUNCTIOINAL </a:t>
                      </a:r>
                      <a:endParaRPr lang="en-US" dirty="0"/>
                    </a:p>
                    <a:p>
                      <a:pPr lvl="0">
                        <a:buNone/>
                      </a:pPr>
                      <a:r>
                        <a:rPr lang="en-GB" sz="2800" dirty="0"/>
                        <a:t>              </a:t>
                      </a:r>
                    </a:p>
                  </a:txBody>
                  <a:tcPr/>
                </a:tc>
                <a:tc>
                  <a:txBody>
                    <a:bodyPr/>
                    <a:lstStyle/>
                    <a:p>
                      <a:r>
                        <a:rPr lang="en-GB" sz="2800" dirty="0"/>
                        <a:t>          NON-</a:t>
                      </a:r>
                      <a:r>
                        <a:rPr lang="en-GB" sz="2800" b="1" i="0" u="none" strike="noStrike" noProof="0" dirty="0">
                          <a:latin typeface="Calibri"/>
                        </a:rPr>
                        <a:t>FUNCTIOINAL               </a:t>
                      </a:r>
                    </a:p>
                    <a:p>
                      <a:pPr lvl="0">
                        <a:buNone/>
                      </a:pPr>
                      <a:endParaRPr lang="en-GB" dirty="0"/>
                    </a:p>
                  </a:txBody>
                  <a:tcPr/>
                </a:tc>
              </a:tr>
              <a:tr h="889355">
                <a:tc>
                  <a:txBody>
                    <a:bodyPr/>
                    <a:lstStyle/>
                    <a:p>
                      <a:pPr lvl="0">
                        <a:buNone/>
                      </a:pPr>
                      <a:r>
                        <a:rPr lang="en-GB" sz="1800" b="0" i="0" u="none" strike="noStrike" noProof="0" dirty="0"/>
                        <a:t>The system must allow the user to scan QR code</a:t>
                      </a:r>
                      <a:endParaRPr lang="en-US" dirty="0"/>
                    </a:p>
                  </a:txBody>
                  <a:tcPr/>
                </a:tc>
                <a:tc>
                  <a:txBody>
                    <a:bodyPr/>
                    <a:lstStyle/>
                    <a:p>
                      <a:pPr lvl="0">
                        <a:buNone/>
                      </a:pPr>
                      <a:r>
                        <a:rPr lang="en-GB" sz="1800" b="0" i="0" u="none" strike="noStrike" noProof="0" dirty="0"/>
                        <a:t>High-precision recognition, decoding only takes 2 seconds.</a:t>
                      </a:r>
                      <a:endParaRPr lang="en-US" dirty="0"/>
                    </a:p>
                  </a:txBody>
                  <a:tcPr/>
                </a:tc>
              </a:tr>
              <a:tr h="889355">
                <a:tc>
                  <a:txBody>
                    <a:bodyPr/>
                    <a:lstStyle/>
                    <a:p>
                      <a:pPr lvl="0" algn="l">
                        <a:lnSpc>
                          <a:spcPct val="100000"/>
                        </a:lnSpc>
                        <a:spcBef>
                          <a:spcPts val="0"/>
                        </a:spcBef>
                        <a:spcAft>
                          <a:spcPts val="0"/>
                        </a:spcAft>
                        <a:buNone/>
                      </a:pPr>
                      <a:r>
                        <a:rPr lang="en-GB" sz="1800" b="0" i="0" u="none" strike="noStrike" noProof="0" dirty="0">
                          <a:latin typeface="Calibri"/>
                        </a:rPr>
                        <a:t>Decoding the  QR code shown by user</a:t>
                      </a:r>
                      <a:endParaRPr lang="en-GB" sz="1800" b="0" i="0" u="none" strike="noStrike" noProof="0" dirty="0"/>
                    </a:p>
                    <a:p>
                      <a:pPr lvl="0">
                        <a:buNone/>
                      </a:pPr>
                      <a:endParaRPr lang="en-GB" sz="1800" b="0" i="0" u="none" strike="noStrike" noProof="0" dirty="0">
                        <a:latin typeface="Calibri"/>
                      </a:endParaRPr>
                    </a:p>
                  </a:txBody>
                  <a:tcPr/>
                </a:tc>
                <a:tc>
                  <a:txBody>
                    <a:bodyPr/>
                    <a:lstStyle/>
                    <a:p>
                      <a:pPr lvl="0">
                        <a:buNone/>
                      </a:pPr>
                      <a:r>
                        <a:rPr lang="en-GB" sz="1800" b="0" i="0" u="none" strike="noStrike" noProof="0" dirty="0">
                          <a:latin typeface="Calibri"/>
                        </a:rPr>
                        <a:t>The system should indicate the validity of a QR code with sound effects</a:t>
                      </a:r>
                      <a:endParaRPr lang="en-US" dirty="0"/>
                    </a:p>
                  </a:txBody>
                  <a:tcPr/>
                </a:tc>
              </a:tr>
              <a:tr h="889355">
                <a:tc>
                  <a:txBody>
                    <a:bodyPr/>
                    <a:lstStyle/>
                    <a:p>
                      <a:pPr lvl="0" algn="l">
                        <a:lnSpc>
                          <a:spcPct val="100000"/>
                        </a:lnSpc>
                        <a:spcBef>
                          <a:spcPts val="0"/>
                        </a:spcBef>
                        <a:spcAft>
                          <a:spcPts val="0"/>
                        </a:spcAft>
                        <a:buNone/>
                      </a:pPr>
                      <a:r>
                        <a:rPr lang="en-GB" sz="1800" b="0" i="0" u="none" strike="noStrike" noProof="0" dirty="0">
                          <a:latin typeface="Calibri"/>
                        </a:rPr>
                        <a:t>Adding new QR keys(QR codes)</a:t>
                      </a:r>
                      <a:endParaRPr lang="en-GB" sz="1800" b="0" i="0" u="none" strike="noStrike" noProof="0" dirty="0"/>
                    </a:p>
                    <a:p>
                      <a:pPr lvl="0">
                        <a:buNone/>
                      </a:pPr>
                      <a:endParaRPr lang="en-GB" sz="1800" b="0" i="0" u="none" strike="noStrike" noProof="0" dirty="0">
                        <a:latin typeface="Calibri"/>
                      </a:endParaRPr>
                    </a:p>
                  </a:txBody>
                  <a:tcPr/>
                </a:tc>
                <a:tc>
                  <a:txBody>
                    <a:bodyPr/>
                    <a:lstStyle/>
                    <a:p>
                      <a:r>
                        <a:rPr lang="en-GB" dirty="0"/>
                        <a:t>The operation of door lock is  User friendly</a:t>
                      </a:r>
                    </a:p>
                  </a:txBody>
                  <a:tcPr/>
                </a:tc>
              </a:tr>
              <a:tr h="889355">
                <a:tc>
                  <a:txBody>
                    <a:bodyPr/>
                    <a:lstStyle/>
                    <a:p>
                      <a:pPr lvl="0">
                        <a:buNone/>
                      </a:pPr>
                      <a:r>
                        <a:rPr lang="en-GB" sz="1800" b="0" i="0" u="none" strike="noStrike" noProof="0" dirty="0">
                          <a:latin typeface="Calibri"/>
                        </a:rPr>
                        <a:t>An Alternate  number lock will be available</a:t>
                      </a:r>
                      <a:endParaRPr lang="en-US" dirty="0"/>
                    </a:p>
                  </a:txBody>
                  <a:tcPr/>
                </a:tc>
                <a:tc>
                  <a:txBody>
                    <a:bodyPr/>
                    <a:lstStyle/>
                    <a:p>
                      <a:r>
                        <a:rPr lang="en-GB" dirty="0"/>
                        <a:t>It will be available 24/7</a:t>
                      </a:r>
                      <a:endParaRPr lang="en-GB"/>
                    </a:p>
                  </a:txBody>
                  <a:tcPr/>
                </a:tc>
              </a:tr>
              <a:tr h="889354">
                <a:tc>
                  <a:txBody>
                    <a:bodyPr/>
                    <a:lstStyle/>
                    <a:p>
                      <a:pPr lvl="0">
                        <a:buNone/>
                      </a:pPr>
                      <a:r>
                        <a:rPr lang="en-GB" sz="1800" b="0" i="0" u="none" strike="noStrike" noProof="0" dirty="0">
                          <a:latin typeface="Calibri"/>
                        </a:rPr>
                        <a:t>Verification of QR code is done by  database</a:t>
                      </a:r>
                      <a:endParaRPr lang="en-US" dirty="0"/>
                    </a:p>
                  </a:txBody>
                  <a:tcPr/>
                </a:tc>
                <a:tc>
                  <a:txBody>
                    <a:bodyPr/>
                    <a:lstStyle/>
                    <a:p>
                      <a:pPr lvl="0">
                        <a:buNone/>
                      </a:pPr>
                      <a:r>
                        <a:rPr lang="en-GB" sz="1800" b="0" i="0" u="none" strike="noStrike" noProof="0" dirty="0">
                          <a:latin typeface="Calibri"/>
                        </a:rPr>
                        <a:t>The data should be protected from unauthorized access</a:t>
                      </a:r>
                      <a:endParaRPr lang="en-US" dirty="0"/>
                    </a:p>
                  </a:txBody>
                  <a:tcPr/>
                </a:tc>
              </a:tr>
            </a:tbl>
          </a:graphicData>
        </a:graphic>
      </p:graphicFrame>
      <p:sp>
        <p:nvSpPr>
          <p:cNvPr id="1048650" name="TextBox 6"/>
          <p:cNvSpPr txBox="1"/>
          <p:nvPr/>
        </p:nvSpPr>
        <p:spPr>
          <a:xfrm>
            <a:off x="924427" y="352926"/>
            <a:ext cx="36756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i="1" u="sng" dirty="0">
                <a:solidFill>
                  <a:schemeClr val="accent4">
                    <a:lumMod val="60000"/>
                    <a:lumOff val="40000"/>
                  </a:schemeClr>
                </a:solidFill>
                <a:ea typeface="+mn-lt"/>
                <a:cs typeface="+mn-lt"/>
              </a:rPr>
              <a:t>REQUIREMENTS:</a:t>
            </a:r>
            <a:endParaRPr lang="en-US" sz="3600" i="1" u="sng" dirty="0">
              <a:solidFill>
                <a:schemeClr val="accent4">
                  <a:lumMod val="60000"/>
                  <a:lumOff val="40000"/>
                </a:schemeClr>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516281" y="354687"/>
            <a:ext cx="5627822" cy="1168989"/>
          </a:xfrm>
        </p:spPr>
        <p:txBody>
          <a:bodyPr>
            <a:normAutofit fontScale="90000"/>
          </a:bodyPr>
          <a:lstStyle/>
          <a:p>
            <a:pPr algn="just"/>
            <a:r>
              <a:rPr lang="en-IN" b="1" dirty="0">
                <a:ea typeface="+mj-lt"/>
                <a:cs typeface="+mj-lt"/>
              </a:rPr>
              <a:t>Risk Management:</a:t>
            </a:r>
            <a:endParaRPr lang="en-GB" dirty="0">
              <a:ea typeface="+mj-lt"/>
              <a:cs typeface="+mj-lt"/>
            </a:endParaRPr>
          </a:p>
          <a:p>
            <a:endParaRPr lang="en-GB" dirty="0"/>
          </a:p>
        </p:txBody>
      </p:sp>
      <p:graphicFrame>
        <p:nvGraphicFramePr>
          <p:cNvPr id="4194305" name="Content Placeholder 2"/>
          <p:cNvGraphicFramePr>
            <a:graphicFrameLocks noGrp="1"/>
          </p:cNvGraphicFramePr>
          <p:nvPr>
            <p:ph idx="1"/>
          </p:nvPr>
        </p:nvGraphicFramePr>
        <p:xfrm>
          <a:off x="1006884" y="2692008"/>
          <a:ext cx="10659110" cy="3432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8652" name="TextBox 74"/>
          <p:cNvSpPr txBox="1"/>
          <p:nvPr/>
        </p:nvSpPr>
        <p:spPr>
          <a:xfrm>
            <a:off x="1582455" y="1091852"/>
            <a:ext cx="92462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cs typeface="Calibri"/>
              </a:rPr>
              <a:t>Risk Management is the system of identifying, addressing and eliminating the problems before they can damage the project</a:t>
            </a:r>
            <a:endParaRPr lang="en-US" sz="2000" dirty="0"/>
          </a:p>
        </p:txBody>
      </p:sp>
      <p:sp>
        <p:nvSpPr>
          <p:cNvPr id="1048653" name="TextBox 75"/>
          <p:cNvSpPr txBox="1"/>
          <p:nvPr/>
        </p:nvSpPr>
        <p:spPr>
          <a:xfrm>
            <a:off x="378782" y="1871467"/>
            <a:ext cx="34216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solidFill>
                  <a:schemeClr val="tx2"/>
                </a:solidFill>
                <a:cs typeface="Calibri"/>
              </a:rPr>
              <a:t>Risk Identification</a:t>
            </a:r>
            <a:r>
              <a:rPr lang="en-IN" sz="2800" dirty="0">
                <a:solidFill>
                  <a:schemeClr val="tx2"/>
                </a:solidFill>
                <a:cs typeface="Calibri"/>
              </a:rPr>
              <a:t> </a:t>
            </a:r>
            <a:endParaRPr lang="en-US" sz="28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54"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5"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048656" name="Freeform: Shape 13"/>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41" name="decorative circles"/>
          <p:cNvGrpSpPr>
            <a:grpSpLocks noGrp="1" noRot="1" noChangeAspect="1" noMove="1" noResize="1"/>
          </p:cNvGrpSpPr>
          <p:nvPr/>
        </p:nvGrpSpPr>
        <p:grpSpPr>
          <a:xfrm>
            <a:off x="244914" y="299808"/>
            <a:ext cx="11521822" cy="6038357"/>
            <a:chOff x="244914" y="299808"/>
            <a:chExt cx="11521822" cy="6038357"/>
          </a:xfrm>
        </p:grpSpPr>
        <p:sp>
          <p:nvSpPr>
            <p:cNvPr id="1048657" name="Oval 16"/>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8" name="Oval 1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9" name="Oval 18"/>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0" name="Oval 19"/>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1" name="Oval 20"/>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62" name="Oval 21"/>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63" name="Title 1"/>
          <p:cNvSpPr>
            <a:spLocks noGrp="1"/>
          </p:cNvSpPr>
          <p:nvPr>
            <p:ph type="title"/>
          </p:nvPr>
        </p:nvSpPr>
        <p:spPr>
          <a:xfrm>
            <a:off x="770878" y="952022"/>
            <a:ext cx="2862591" cy="5157049"/>
          </a:xfrm>
        </p:spPr>
        <p:txBody>
          <a:bodyPr anchor="ctr">
            <a:normAutofit/>
          </a:bodyPr>
          <a:lstStyle/>
          <a:p>
            <a:r>
              <a:rPr lang="en-GB" sz="3700" dirty="0"/>
              <a:t>MANAGING RISK 😎🤔</a:t>
            </a:r>
          </a:p>
        </p:txBody>
      </p:sp>
      <p:graphicFrame>
        <p:nvGraphicFramePr>
          <p:cNvPr id="4194306" name="Content Placeholder 4"/>
          <p:cNvGraphicFramePr>
            <a:graphicFrameLocks noGrp="1"/>
          </p:cNvGraphicFramePr>
          <p:nvPr>
            <p:ph idx="1"/>
          </p:nvPr>
        </p:nvGraphicFramePr>
        <p:xfrm>
          <a:off x="4629151" y="1566075"/>
          <a:ext cx="7117919" cy="3928944"/>
        </p:xfrm>
        <a:graphic>
          <a:graphicData uri="http://schemas.openxmlformats.org/drawingml/2006/table">
            <a:tbl>
              <a:tblPr firstRow="1" bandRow="1">
                <a:tableStyleId>{5C22544A-7EE6-4342-B048-85BDC9FD1C3A}</a:tableStyleId>
              </a:tblPr>
              <a:tblGrid>
                <a:gridCol w="2360095"/>
                <a:gridCol w="2440067"/>
                <a:gridCol w="2317757"/>
              </a:tblGrid>
              <a:tr h="438055">
                <a:tc>
                  <a:txBody>
                    <a:bodyPr/>
                    <a:lstStyle/>
                    <a:p>
                      <a:pPr algn="l" rtl="0" fontAlgn="base"/>
                      <a:r>
                        <a:rPr lang="en-IN" sz="1600" u="none" strike="noStrike">
                          <a:effectLst/>
                        </a:rPr>
                        <a:t>Risk Description</a:t>
                      </a:r>
                      <a:r>
                        <a:rPr lang="en-IN" sz="1600">
                          <a:effectLst/>
                        </a:rPr>
                        <a:t> </a:t>
                      </a:r>
                      <a:endParaRPr lang="en-IN" sz="2700" b="0" i="0">
                        <a:effectLst/>
                      </a:endParaRPr>
                    </a:p>
                  </a:txBody>
                  <a:tcPr marL="135481" marR="135481" marT="67740" marB="67740"/>
                </a:tc>
                <a:tc>
                  <a:txBody>
                    <a:bodyPr/>
                    <a:lstStyle/>
                    <a:p>
                      <a:pPr algn="l" rtl="0" fontAlgn="base"/>
                      <a:r>
                        <a:rPr lang="en-IN" sz="1600" u="none" strike="noStrike">
                          <a:effectLst/>
                        </a:rPr>
                        <a:t>Impact Description</a:t>
                      </a:r>
                      <a:r>
                        <a:rPr lang="en-IN" sz="1600">
                          <a:effectLst/>
                        </a:rPr>
                        <a:t> </a:t>
                      </a:r>
                      <a:endParaRPr lang="en-IN" sz="2700" b="0" i="0">
                        <a:effectLst/>
                      </a:endParaRPr>
                    </a:p>
                  </a:txBody>
                  <a:tcPr marL="135481" marR="135481" marT="67740" marB="67740"/>
                </a:tc>
                <a:tc>
                  <a:txBody>
                    <a:bodyPr/>
                    <a:lstStyle/>
                    <a:p>
                      <a:pPr lvl="0" algn="l">
                        <a:buNone/>
                      </a:pPr>
                      <a:r>
                        <a:rPr lang="en-IN" sz="1600">
                          <a:effectLst/>
                        </a:rPr>
                        <a:t>Action</a:t>
                      </a:r>
                    </a:p>
                  </a:txBody>
                  <a:tcPr marL="135481" marR="135481" marT="67740" marB="67740"/>
                </a:tc>
              </a:tr>
              <a:tr h="1183199">
                <a:tc>
                  <a:txBody>
                    <a:bodyPr/>
                    <a:lstStyle/>
                    <a:p>
                      <a:pPr algn="l" rtl="0" fontAlgn="base"/>
                      <a:r>
                        <a:rPr lang="en-IN" sz="1600" u="none" strike="noStrike">
                          <a:effectLst/>
                        </a:rPr>
                        <a:t>If the cam does not work while showing QR code</a:t>
                      </a:r>
                      <a:r>
                        <a:rPr lang="en-IN" sz="1600">
                          <a:effectLst/>
                        </a:rPr>
                        <a:t> </a:t>
                      </a:r>
                      <a:endParaRPr lang="en-IN" sz="2700" b="0" i="0">
                        <a:effectLst/>
                      </a:endParaRPr>
                    </a:p>
                  </a:txBody>
                  <a:tcPr marL="135481" marR="135481" marT="67740" marB="67740"/>
                </a:tc>
                <a:tc>
                  <a:txBody>
                    <a:bodyPr/>
                    <a:lstStyle/>
                    <a:p>
                      <a:pPr algn="l" rtl="0" fontAlgn="base"/>
                      <a:r>
                        <a:rPr lang="en-IN" sz="1600" u="none" strike="noStrike">
                          <a:effectLst/>
                        </a:rPr>
                        <a:t>The door remains closed even if the user shows the correct QR code.</a:t>
                      </a:r>
                      <a:r>
                        <a:rPr lang="en-IN" sz="1600">
                          <a:effectLst/>
                        </a:rPr>
                        <a:t> </a:t>
                      </a:r>
                      <a:endParaRPr lang="en-IN" sz="2700" b="0" i="0">
                        <a:effectLst/>
                      </a:endParaRPr>
                    </a:p>
                  </a:txBody>
                  <a:tcPr marL="135481" marR="135481" marT="67740" marB="67740"/>
                </a:tc>
                <a:tc>
                  <a:txBody>
                    <a:bodyPr/>
                    <a:lstStyle/>
                    <a:p>
                      <a:pPr lvl="0" algn="l">
                        <a:buNone/>
                      </a:pPr>
                      <a:r>
                        <a:rPr lang="en-IN" sz="1600" b="0" i="0" u="none" strike="noStrike" noProof="0">
                          <a:effectLst/>
                          <a:latin typeface="Calibri"/>
                        </a:rPr>
                        <a:t>Using numerical lock</a:t>
                      </a:r>
                    </a:p>
                  </a:txBody>
                  <a:tcPr marL="135481" marR="135481" marT="67740" marB="67740"/>
                </a:tc>
              </a:tr>
              <a:tr h="934818">
                <a:tc>
                  <a:txBody>
                    <a:bodyPr/>
                    <a:lstStyle/>
                    <a:p>
                      <a:pPr algn="l" rtl="0" fontAlgn="base"/>
                      <a:r>
                        <a:rPr lang="en-IN" sz="1600" u="none" strike="noStrike">
                          <a:effectLst/>
                        </a:rPr>
                        <a:t>If the sound system does not work </a:t>
                      </a:r>
                      <a:r>
                        <a:rPr lang="en-IN" sz="1600">
                          <a:effectLst/>
                        </a:rPr>
                        <a:t> </a:t>
                      </a:r>
                      <a:endParaRPr lang="en-IN" sz="2700" b="0" i="0">
                        <a:effectLst/>
                      </a:endParaRPr>
                    </a:p>
                  </a:txBody>
                  <a:tcPr marL="135481" marR="135481" marT="67740" marB="67740"/>
                </a:tc>
                <a:tc>
                  <a:txBody>
                    <a:bodyPr/>
                    <a:lstStyle/>
                    <a:p>
                      <a:pPr algn="l" rtl="0" fontAlgn="base"/>
                      <a:r>
                        <a:rPr lang="en-IN" sz="1600" u="none" strike="noStrike">
                          <a:effectLst/>
                        </a:rPr>
                        <a:t>The user understands the door has not opened.</a:t>
                      </a:r>
                      <a:r>
                        <a:rPr lang="en-IN" sz="1600">
                          <a:effectLst/>
                        </a:rPr>
                        <a:t> </a:t>
                      </a:r>
                      <a:endParaRPr lang="en-IN" sz="2700" b="0" i="0">
                        <a:effectLst/>
                      </a:endParaRPr>
                    </a:p>
                  </a:txBody>
                  <a:tcPr marL="135481" marR="135481" marT="67740" marB="67740"/>
                </a:tc>
                <a:tc>
                  <a:txBody>
                    <a:bodyPr/>
                    <a:lstStyle/>
                    <a:p>
                      <a:pPr lvl="0" algn="l">
                        <a:buNone/>
                      </a:pPr>
                      <a:r>
                        <a:rPr lang="en-IN" sz="1600" b="0" i="0" u="none" strike="noStrike" noProof="0">
                          <a:effectLst/>
                          <a:latin typeface="Calibri"/>
                        </a:rPr>
                        <a:t>Replaced by using LED</a:t>
                      </a:r>
                      <a:endParaRPr lang="en-US" sz="2700"/>
                    </a:p>
                  </a:txBody>
                  <a:tcPr marL="135481" marR="135481" marT="67740" marB="67740"/>
                </a:tc>
              </a:tr>
              <a:tr h="686436">
                <a:tc>
                  <a:txBody>
                    <a:bodyPr/>
                    <a:lstStyle/>
                    <a:p>
                      <a:pPr algn="l" rtl="0" fontAlgn="base"/>
                      <a:r>
                        <a:rPr lang="en-IN" sz="1600" u="none" strike="noStrike">
                          <a:effectLst/>
                        </a:rPr>
                        <a:t>Not opening the door within 5 seconds.</a:t>
                      </a:r>
                      <a:r>
                        <a:rPr lang="en-IN" sz="1600">
                          <a:effectLst/>
                        </a:rPr>
                        <a:t> </a:t>
                      </a:r>
                      <a:endParaRPr lang="en-IN" sz="2700" b="0" i="0">
                        <a:effectLst/>
                      </a:endParaRPr>
                    </a:p>
                  </a:txBody>
                  <a:tcPr marL="135481" marR="135481" marT="67740" marB="67740"/>
                </a:tc>
                <a:tc>
                  <a:txBody>
                    <a:bodyPr/>
                    <a:lstStyle/>
                    <a:p>
                      <a:pPr algn="l" rtl="0" fontAlgn="base"/>
                      <a:r>
                        <a:rPr lang="en-IN" sz="1600" u="none" strike="noStrike">
                          <a:effectLst/>
                        </a:rPr>
                        <a:t>User thinks not to use the digital door locks.</a:t>
                      </a:r>
                      <a:r>
                        <a:rPr lang="en-IN" sz="1600">
                          <a:effectLst/>
                        </a:rPr>
                        <a:t> </a:t>
                      </a:r>
                      <a:endParaRPr lang="en-IN" sz="2700" b="0" i="0">
                        <a:effectLst/>
                      </a:endParaRPr>
                    </a:p>
                  </a:txBody>
                  <a:tcPr marL="135481" marR="135481" marT="67740" marB="67740"/>
                </a:tc>
                <a:tc>
                  <a:txBody>
                    <a:bodyPr/>
                    <a:lstStyle/>
                    <a:p>
                      <a:pPr lvl="0" algn="l">
                        <a:buNone/>
                      </a:pPr>
                      <a:r>
                        <a:rPr lang="en-IN" sz="1600" b="0" i="0" u="none" strike="noStrike" noProof="0">
                          <a:effectLst/>
                          <a:latin typeface="Calibri"/>
                        </a:rPr>
                        <a:t>Making the code more efficient</a:t>
                      </a:r>
                      <a:endParaRPr lang="en-US" sz="2700"/>
                    </a:p>
                  </a:txBody>
                  <a:tcPr marL="135481" marR="135481" marT="67740" marB="67740"/>
                </a:tc>
              </a:tr>
              <a:tr h="686436">
                <a:tc>
                  <a:txBody>
                    <a:bodyPr/>
                    <a:lstStyle/>
                    <a:p>
                      <a:pPr algn="l" rtl="0" fontAlgn="base"/>
                      <a:r>
                        <a:rPr lang="en-IN" sz="1600" u="none" strike="noStrike">
                          <a:effectLst/>
                        </a:rPr>
                        <a:t>Hacking of door lock system</a:t>
                      </a:r>
                      <a:r>
                        <a:rPr lang="en-IN" sz="1600">
                          <a:effectLst/>
                        </a:rPr>
                        <a:t> </a:t>
                      </a:r>
                      <a:endParaRPr lang="en-IN" sz="2700" b="0" i="0">
                        <a:effectLst/>
                      </a:endParaRPr>
                    </a:p>
                  </a:txBody>
                  <a:tcPr marL="135481" marR="135481" marT="67740" marB="67740"/>
                </a:tc>
                <a:tc>
                  <a:txBody>
                    <a:bodyPr/>
                    <a:lstStyle/>
                    <a:p>
                      <a:pPr algn="l" rtl="0" fontAlgn="base"/>
                      <a:r>
                        <a:rPr lang="en-IN" sz="1600" u="none" strike="noStrike">
                          <a:effectLst/>
                        </a:rPr>
                        <a:t>Has a high impact as anyone can use.</a:t>
                      </a:r>
                      <a:r>
                        <a:rPr lang="en-IN" sz="1600">
                          <a:effectLst/>
                        </a:rPr>
                        <a:t> </a:t>
                      </a:r>
                      <a:endParaRPr lang="en-IN" sz="2700" b="0" i="0">
                        <a:effectLst/>
                      </a:endParaRPr>
                    </a:p>
                  </a:txBody>
                  <a:tcPr marL="135481" marR="135481" marT="67740" marB="67740"/>
                </a:tc>
                <a:tc>
                  <a:txBody>
                    <a:bodyPr/>
                    <a:lstStyle/>
                    <a:p>
                      <a:pPr lvl="0" algn="l">
                        <a:buNone/>
                      </a:pPr>
                      <a:r>
                        <a:rPr lang="en-IN" sz="1600" b="0" i="0" u="none" strike="noStrike" noProof="0">
                          <a:effectLst/>
                          <a:latin typeface="Calibri"/>
                        </a:rPr>
                        <a:t>Data encryption</a:t>
                      </a:r>
                      <a:endParaRPr lang="en-US" sz="2700"/>
                    </a:p>
                  </a:txBody>
                  <a:tcPr marL="135481" marR="135481" marT="67740" marB="6774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64" name="Rectangle 9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5" name="Rectangle 9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048666" name="Title 1"/>
          <p:cNvSpPr>
            <a:spLocks noGrp="1"/>
          </p:cNvSpPr>
          <p:nvPr>
            <p:ph type="title"/>
          </p:nvPr>
        </p:nvSpPr>
        <p:spPr>
          <a:xfrm>
            <a:off x="4107075" y="1674938"/>
            <a:ext cx="3969540" cy="583657"/>
          </a:xfrm>
        </p:spPr>
        <p:txBody>
          <a:bodyPr vert="horz" lIns="91440" tIns="45720" rIns="91440" bIns="45720" rtlCol="0" anchor="b">
            <a:normAutofit fontScale="90000"/>
          </a:bodyPr>
          <a:lstStyle/>
          <a:p>
            <a:r>
              <a:rPr lang="en-US" sz="3100" b="1" kern="1200" dirty="0">
                <a:latin typeface="+mj-lt"/>
                <a:ea typeface="+mj-ea"/>
                <a:cs typeface="+mj-cs"/>
              </a:rPr>
              <a:t>Architecture Diagram</a:t>
            </a:r>
          </a:p>
        </p:txBody>
      </p:sp>
      <p:sp>
        <p:nvSpPr>
          <p:cNvPr id="1048667" name="Oval 2"/>
          <p:cNvSpPr>
            <a:spLocks noGrp="1" noRot="1" noChangeAspect="1" noMove="1" noResize="1" noEditPoints="1" noAdjustHandles="1" noChangeArrowheads="1" noChangeShapeType="1" noTextEdit="1"/>
          </p:cNvSpPr>
          <p:nvPr/>
        </p:nvSpPr>
        <p:spPr>
          <a:xfrm>
            <a:off x="5403296" y="0"/>
            <a:ext cx="2315058" cy="1533849"/>
          </a:xfrm>
          <a:custGeom>
            <a:avLst/>
            <a:gdLst>
              <a:gd name="connsiteX0" fmla="*/ 67919 w 2315058"/>
              <a:gd name="connsiteY0" fmla="*/ 0 h 1533849"/>
              <a:gd name="connsiteX1" fmla="*/ 2247140 w 2315058"/>
              <a:gd name="connsiteY1" fmla="*/ 0 h 1533849"/>
              <a:gd name="connsiteX2" fmla="*/ 2291541 w 2315058"/>
              <a:gd name="connsiteY2" fmla="*/ 143038 h 1533849"/>
              <a:gd name="connsiteX3" fmla="*/ 2315058 w 2315058"/>
              <a:gd name="connsiteY3" fmla="*/ 376320 h 1533849"/>
              <a:gd name="connsiteX4" fmla="*/ 1157529 w 2315058"/>
              <a:gd name="connsiteY4" fmla="*/ 1533849 h 1533849"/>
              <a:gd name="connsiteX5" fmla="*/ 0 w 2315058"/>
              <a:gd name="connsiteY5" fmla="*/ 376320 h 1533849"/>
              <a:gd name="connsiteX6" fmla="*/ 23517 w 2315058"/>
              <a:gd name="connsiteY6" fmla="*/ 143038 h 15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5058" h="1533849">
                <a:moveTo>
                  <a:pt x="67919" y="0"/>
                </a:moveTo>
                <a:lnTo>
                  <a:pt x="2247140" y="0"/>
                </a:lnTo>
                <a:lnTo>
                  <a:pt x="2291541" y="143038"/>
                </a:lnTo>
                <a:cubicBezTo>
                  <a:pt x="2306961" y="218390"/>
                  <a:pt x="2315058" y="296409"/>
                  <a:pt x="2315058" y="376320"/>
                </a:cubicBezTo>
                <a:cubicBezTo>
                  <a:pt x="2315058" y="1015606"/>
                  <a:pt x="1796815" y="1533849"/>
                  <a:pt x="1157529" y="1533849"/>
                </a:cubicBezTo>
                <a:cubicBezTo>
                  <a:pt x="518244" y="1533849"/>
                  <a:pt x="0" y="1015606"/>
                  <a:pt x="0" y="376320"/>
                </a:cubicBezTo>
                <a:cubicBezTo>
                  <a:pt x="0" y="296409"/>
                  <a:pt x="8098" y="218390"/>
                  <a:pt x="23517" y="14303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7" name="Graphic 97"/>
          <p:cNvPicPr>
            <a:picLocks noGrp="1" noRot="1" noChangeAspect="1" noMove="1" noResize="1" noEditPoints="1" noAdjustHandles="1" noChangeArrowheads="1" noChangeShapeType="1" noCrop="1"/>
          </p:cNvPicPr>
          <p:nvPr/>
        </p:nvPicPr>
        <p:blipFill rotWithShape="1">
          <a:blip r:embed="rId2" cstate="print">
            <a:duotone>
              <a:schemeClr val="accent2">
                <a:shade val="45000"/>
                <a:satMod val="135000"/>
              </a:schemeClr>
              <a:prstClr val="white"/>
            </a:duotone>
          </a:blip>
          <a:srcRect l="14832" t="41008" r="13582" b="10443"/>
          <a:stretch>
            <a:fillRect/>
          </a:stretch>
        </p:blipFill>
        <p:spPr>
          <a:xfrm>
            <a:off x="5469734" y="0"/>
            <a:ext cx="2180392" cy="1524974"/>
          </a:xfrm>
          <a:prstGeom prst="rect">
            <a:avLst/>
          </a:prstGeom>
        </p:spPr>
      </p:pic>
      <p:sp>
        <p:nvSpPr>
          <p:cNvPr id="1048668" name="TextBox 5"/>
          <p:cNvSpPr txBox="1"/>
          <p:nvPr/>
        </p:nvSpPr>
        <p:spPr>
          <a:xfrm>
            <a:off x="150939" y="120040"/>
            <a:ext cx="4616718" cy="4619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buClr>
                <a:schemeClr val="tx2">
                  <a:lumMod val="75000"/>
                  <a:lumOff val="25000"/>
                </a:schemeClr>
              </a:buClr>
            </a:pPr>
            <a:r>
              <a:rPr lang="en-US" sz="2800" b="1" dirty="0">
                <a:solidFill>
                  <a:schemeClr val="tx2"/>
                </a:solidFill>
              </a:rPr>
              <a:t>Collaboration Diagram</a:t>
            </a:r>
            <a:endParaRPr lang="en-US" sz="2800" dirty="0">
              <a:solidFill>
                <a:schemeClr val="tx2"/>
              </a:solidFill>
              <a:cs typeface="Calibri"/>
            </a:endParaRPr>
          </a:p>
        </p:txBody>
      </p:sp>
      <p:grpSp>
        <p:nvGrpSpPr>
          <p:cNvPr id="43" name="Decorative circles"/>
          <p:cNvGrpSpPr>
            <a:grpSpLocks noGrp="1" noRot="1" noChangeAspect="1" noMove="1" noResize="1"/>
          </p:cNvGrpSpPr>
          <p:nvPr/>
        </p:nvGrpSpPr>
        <p:grpSpPr>
          <a:xfrm>
            <a:off x="8105126" y="310026"/>
            <a:ext cx="896531" cy="5965317"/>
            <a:chOff x="8105126" y="310026"/>
            <a:chExt cx="896531" cy="5965317"/>
          </a:xfrm>
        </p:grpSpPr>
        <p:sp>
          <p:nvSpPr>
            <p:cNvPr id="1048669" name="Oval 100"/>
            <p:cNvSpPr/>
            <p:nvPr/>
          </p:nvSpPr>
          <p:spPr>
            <a:xfrm>
              <a:off x="8614834" y="5969563"/>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0" name="Oval 101"/>
            <p:cNvSpPr/>
            <p:nvPr/>
          </p:nvSpPr>
          <p:spPr>
            <a:xfrm>
              <a:off x="8105126" y="573568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1" name="Oval 102"/>
            <p:cNvSpPr/>
            <p:nvPr/>
          </p:nvSpPr>
          <p:spPr>
            <a:xfrm>
              <a:off x="8308481" y="310026"/>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2" name="Oval 103"/>
            <p:cNvSpPr/>
            <p:nvPr/>
          </p:nvSpPr>
          <p:spPr>
            <a:xfrm>
              <a:off x="8535216" y="735547"/>
              <a:ext cx="466441" cy="46644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73" name="Oval 3"/>
          <p:cNvSpPr>
            <a:spLocks noGrp="1" noRot="1" noChangeAspect="1" noMove="1" noResize="1" noEditPoints="1" noAdjustHandles="1" noChangeArrowheads="1" noChangeShapeType="1" noTextEdit="1"/>
          </p:cNvSpPr>
          <p:nvPr/>
        </p:nvSpPr>
        <p:spPr>
          <a:xfrm>
            <a:off x="9739424" y="4258198"/>
            <a:ext cx="2105246" cy="2105246"/>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2097158" name="Picture 5" descr="Diagram  Description automatically generated"/>
          <p:cNvPicPr>
            <a:picLocks noChangeAspect="1"/>
          </p:cNvPicPr>
          <p:nvPr/>
        </p:nvPicPr>
        <p:blipFill rotWithShape="1">
          <a:blip r:embed="rId3"/>
          <a:srcRect l="8056" r="9945" b="1"/>
          <a:stretch>
            <a:fillRect/>
          </a:stretch>
        </p:blipFill>
        <p:spPr>
          <a:xfrm>
            <a:off x="41532" y="3208390"/>
            <a:ext cx="3604037" cy="3604037"/>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2097159" name="Graphic 107"/>
          <p:cNvPicPr>
            <a:picLocks noGrp="1" noRot="1" noChangeAspect="1" noMove="1" noResize="1" noEditPoints="1" noAdjustHandles="1" noChangeArrowheads="1" noChangeShapeType="1" noCrop="1"/>
          </p:cNvPicPr>
          <p:nvPr/>
        </p:nvPicPr>
        <p:blipFill>
          <a:blip r:embed="rId4" cstate="print"/>
          <a:stretch>
            <a:fillRect/>
          </a:stretch>
        </p:blipFill>
        <p:spPr>
          <a:xfrm>
            <a:off x="9739423" y="4258198"/>
            <a:ext cx="2105246" cy="2105246"/>
          </a:xfrm>
          <a:prstGeom prst="rect">
            <a:avLst/>
          </a:prstGeom>
        </p:spPr>
      </p:pic>
      <p:pic>
        <p:nvPicPr>
          <p:cNvPr id="2097160" name="Picture 9" descr="Diagram  Description automatically generated"/>
          <p:cNvPicPr>
            <a:picLocks noGrp="1" noChangeAspect="1"/>
          </p:cNvPicPr>
          <p:nvPr>
            <p:ph idx="1"/>
          </p:nvPr>
        </p:nvPicPr>
        <p:blipFill rotWithShape="1">
          <a:blip r:embed="rId5"/>
          <a:srcRect l="2558" t="2803" r="4974" b="4808"/>
          <a:stretch>
            <a:fillRect/>
          </a:stretch>
        </p:blipFill>
        <p:spPr>
          <a:xfrm>
            <a:off x="8497731" y="-4637"/>
            <a:ext cx="3691349" cy="4020185"/>
          </a:xfrm>
        </p:spPr>
      </p:pic>
      <p:sp>
        <p:nvSpPr>
          <p:cNvPr id="1048674" name="TextBox 9"/>
          <p:cNvSpPr txBox="1"/>
          <p:nvPr/>
        </p:nvSpPr>
        <p:spPr>
          <a:xfrm>
            <a:off x="4376672" y="2643905"/>
            <a:ext cx="3567828" cy="40919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System architectural diagram consists of 5 components camera, database, door lock, number lock, QR code. </a:t>
            </a:r>
            <a:r>
              <a:rPr lang="en-IN" dirty="0">
                <a:ea typeface="+mn-lt"/>
                <a:cs typeface="+mn-lt"/>
              </a:rPr>
              <a:t>Firstly, QR code is scanned with mobile using the Camera in the door. The scanned QR code will move to the database to get decoded. So, the door unlocks. As an alternative if the camera ruptures after years, a Keypad is also used. Users can unlock the door using a 4-digit pin. Even this moves to the database to decode and finally the door unlocks.</a:t>
            </a:r>
            <a:endParaRPr lang="en-GB" dirty="0">
              <a:ea typeface="+mn-lt"/>
              <a:cs typeface="+mn-lt"/>
            </a:endParaRPr>
          </a:p>
        </p:txBody>
      </p:sp>
      <p:sp>
        <p:nvSpPr>
          <p:cNvPr id="1048675" name="TextBox 11"/>
          <p:cNvSpPr txBox="1"/>
          <p:nvPr/>
        </p:nvSpPr>
        <p:spPr>
          <a:xfrm>
            <a:off x="897438" y="813931"/>
            <a:ext cx="2743199" cy="2225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 The detection of QR code is done by showing the QR code through camera. Then checks whether the decoded code is in database or not. If it is in database then the door unlocks. </a:t>
            </a:r>
            <a:endParaRPr lang="en-GB" dirty="0">
              <a:ea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48666"/>
                                        </p:tgtEl>
                                        <p:attrNameLst>
                                          <p:attrName>style.visibility</p:attrName>
                                        </p:attrNameLst>
                                      </p:cBhvr>
                                      <p:to>
                                        <p:strVal val="visible"/>
                                      </p:to>
                                    </p:set>
                                    <p:animEffect transition="in" filter="fade">
                                      <p:cBhvr>
                                        <p:cTn id="7" dur="700"/>
                                        <p:tgtEl>
                                          <p:spTgt spid="104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5" descr="Diagram, schematic  Description automatically generated"/>
          <p:cNvPicPr>
            <a:picLocks noGrp="1" noChangeAspect="1"/>
          </p:cNvPicPr>
          <p:nvPr>
            <p:ph idx="1"/>
          </p:nvPr>
        </p:nvPicPr>
        <p:blipFill rotWithShape="1">
          <a:blip r:embed="rId2"/>
          <a:srcRect r="9983" b="13812"/>
          <a:stretch>
            <a:fillRect/>
          </a:stretch>
        </p:blipFill>
        <p:spPr>
          <a:xfrm>
            <a:off x="318914" y="112370"/>
            <a:ext cx="6443290" cy="3254626"/>
          </a:xfrm>
        </p:spPr>
      </p:pic>
      <p:pic>
        <p:nvPicPr>
          <p:cNvPr id="2097162" name="Picture 6" descr="Diagram, schematic  Description automatically generated"/>
          <p:cNvPicPr>
            <a:picLocks noChangeAspect="1"/>
          </p:cNvPicPr>
          <p:nvPr/>
        </p:nvPicPr>
        <p:blipFill>
          <a:blip r:embed="rId3"/>
          <a:stretch>
            <a:fillRect/>
          </a:stretch>
        </p:blipFill>
        <p:spPr>
          <a:xfrm>
            <a:off x="277660" y="3422989"/>
            <a:ext cx="6490569" cy="3216598"/>
          </a:xfrm>
          <a:prstGeom prst="rect">
            <a:avLst/>
          </a:prstGeom>
        </p:spPr>
      </p:pic>
      <p:sp>
        <p:nvSpPr>
          <p:cNvPr id="1048682" name="TextBox 8"/>
          <p:cNvSpPr txBox="1"/>
          <p:nvPr/>
        </p:nvSpPr>
        <p:spPr>
          <a:xfrm>
            <a:off x="6968647" y="298537"/>
            <a:ext cx="5018759" cy="3012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b="1" i="1" dirty="0">
                <a:ea typeface="+mn-lt"/>
                <a:cs typeface="+mn-lt"/>
              </a:rPr>
              <a:t>DFD Level 0</a:t>
            </a:r>
            <a:r>
              <a:rPr lang="en-IN" sz="1600" dirty="0">
                <a:ea typeface="+mn-lt"/>
                <a:cs typeface="+mn-lt"/>
              </a:rPr>
              <a:t> is also called a </a:t>
            </a:r>
            <a:r>
              <a:rPr lang="en-IN" sz="1600" b="1" dirty="0">
                <a:ea typeface="+mn-lt"/>
                <a:cs typeface="+mn-lt"/>
              </a:rPr>
              <a:t>Context Diagram</a:t>
            </a:r>
            <a:r>
              <a:rPr lang="en-IN" sz="1600" dirty="0">
                <a:ea typeface="+mn-lt"/>
                <a:cs typeface="+mn-lt"/>
              </a:rPr>
              <a:t>. It's a basic overview of the whole system or process being analysed or modelled. It's designed to be an at-a-glance view, showing the system as a single high-</a:t>
            </a:r>
            <a:r>
              <a:rPr lang="en-IN" sz="1600" b="1" dirty="0">
                <a:ea typeface="+mn-lt"/>
                <a:cs typeface="+mn-lt"/>
              </a:rPr>
              <a:t>level</a:t>
            </a:r>
            <a:r>
              <a:rPr lang="en-IN" sz="1600" dirty="0">
                <a:ea typeface="+mn-lt"/>
                <a:cs typeface="+mn-lt"/>
              </a:rPr>
              <a:t> process, with its relationship to external entities.</a:t>
            </a:r>
            <a:endParaRPr lang="en-GB" sz="1600">
              <a:ea typeface="+mn-lt"/>
              <a:cs typeface="+mn-lt"/>
            </a:endParaRPr>
          </a:p>
          <a:p>
            <a:pPr algn="just"/>
            <a:r>
              <a:rPr lang="en-IN" sz="1600" dirty="0">
                <a:ea typeface="+mn-lt"/>
                <a:cs typeface="+mn-lt"/>
              </a:rPr>
              <a:t>                    It has three major entities are of decoding, DB and audio system. When the user shows QR code or enters the pin it gets decoded and also checks in the database (DB) or not. If it is in DB, then it unlocks with sound. If not, the audio system doesn’t produce sound saying that entered pin or code is wrong</a:t>
            </a:r>
            <a:r>
              <a:rPr lang="en-IN" sz="1600" b="1" dirty="0">
                <a:ea typeface="+mn-lt"/>
                <a:cs typeface="+mn-lt"/>
              </a:rPr>
              <a:t>.</a:t>
            </a:r>
            <a:endParaRPr lang="en-GB" sz="1600">
              <a:ea typeface="+mn-lt"/>
              <a:cs typeface="+mn-lt"/>
            </a:endParaRPr>
          </a:p>
          <a:p>
            <a:pPr algn="l"/>
            <a:endParaRPr lang="en-GB" dirty="0">
              <a:cs typeface="Calibri"/>
            </a:endParaRPr>
          </a:p>
        </p:txBody>
      </p:sp>
      <p:sp>
        <p:nvSpPr>
          <p:cNvPr id="1048683" name="TextBox 10"/>
          <p:cNvSpPr txBox="1"/>
          <p:nvPr/>
        </p:nvSpPr>
        <p:spPr>
          <a:xfrm>
            <a:off x="7118698" y="3256506"/>
            <a:ext cx="4371582" cy="29870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dirty="0">
                <a:cs typeface="Calibri"/>
              </a:rPr>
              <a:t>A </a:t>
            </a:r>
            <a:r>
              <a:rPr lang="en-IN" sz="1600" b="1" dirty="0">
                <a:cs typeface="Calibri"/>
              </a:rPr>
              <a:t>DFD LEVEL1</a:t>
            </a:r>
            <a:r>
              <a:rPr lang="en-IN" sz="1600" dirty="0">
                <a:cs typeface="Calibri"/>
              </a:rPr>
              <a:t> (Data flow diagram) of level-1 notates each of the main sub-processes that together form the complete system</a:t>
            </a:r>
            <a:r>
              <a:rPr lang="en-IN" sz="1600" b="1" dirty="0">
                <a:cs typeface="Calibri"/>
              </a:rPr>
              <a:t>.</a:t>
            </a:r>
            <a:r>
              <a:rPr lang="en-IN" sz="1600" dirty="0">
                <a:cs typeface="Calibri"/>
              </a:rPr>
              <a:t> It is the “exploded view” of the context diagram (DFD Level-0).</a:t>
            </a:r>
            <a:endParaRPr lang="en-GB" sz="1600">
              <a:ea typeface="+mn-lt"/>
              <a:cs typeface="+mn-lt"/>
            </a:endParaRPr>
          </a:p>
          <a:p>
            <a:pPr algn="just"/>
            <a:r>
              <a:rPr lang="en-IN" sz="1600" dirty="0">
                <a:cs typeface="Calibri"/>
              </a:rPr>
              <a:t>            By showing the QR code it gets decoded and checks whether it is in database or not. If it is in DB door unlocks with beep sound. Alternatively, by entering the 4-digited pin it gets stores in a variable then checks whether in database or not. Similarly, door unlocks with beep sound if it is in database.</a:t>
            </a:r>
            <a:endParaRPr lang="en-GB" sz="160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5" descr="Chart, bubble chart  Description automatically generated"/>
          <p:cNvPicPr>
            <a:picLocks noGrp="1" noChangeAspect="1"/>
          </p:cNvPicPr>
          <p:nvPr>
            <p:ph type="pic" idx="1"/>
          </p:nvPr>
        </p:nvPicPr>
        <p:blipFill rotWithShape="1">
          <a:blip r:embed="rId2"/>
          <a:srcRect l="11526" t="12579" r="9502" b="8805"/>
          <a:stretch>
            <a:fillRect/>
          </a:stretch>
        </p:blipFill>
        <p:spPr>
          <a:xfrm>
            <a:off x="6811572" y="43536"/>
            <a:ext cx="5290694" cy="3913979"/>
          </a:xfrm>
        </p:spPr>
      </p:pic>
      <p:sp>
        <p:nvSpPr>
          <p:cNvPr id="1048690" name="Text Placeholder 3"/>
          <p:cNvSpPr>
            <a:spLocks noGrp="1"/>
          </p:cNvSpPr>
          <p:nvPr>
            <p:ph type="body" sz="half" idx="2"/>
          </p:nvPr>
        </p:nvSpPr>
        <p:spPr>
          <a:xfrm>
            <a:off x="56993" y="148097"/>
            <a:ext cx="3994785" cy="493776"/>
          </a:xfrm>
        </p:spPr>
        <p:txBody>
          <a:bodyPr vert="horz" lIns="91440" tIns="45720" rIns="91440" bIns="45720" rtlCol="0" anchor="t">
            <a:normAutofit/>
          </a:bodyPr>
          <a:lstStyle/>
          <a:p>
            <a:r>
              <a:rPr lang="en-GB" sz="2400" dirty="0">
                <a:cs typeface="Calibri"/>
              </a:rPr>
              <a:t>SEQUENCE DIAGRAM</a:t>
            </a:r>
            <a:endParaRPr lang="en-GB" sz="2400" dirty="0"/>
          </a:p>
        </p:txBody>
      </p:sp>
      <p:pic>
        <p:nvPicPr>
          <p:cNvPr id="2097164" name="Picture 6" descr="Chart, box and whisker chart  Description automatically generated"/>
          <p:cNvPicPr>
            <a:picLocks noChangeAspect="1"/>
          </p:cNvPicPr>
          <p:nvPr/>
        </p:nvPicPr>
        <p:blipFill rotWithShape="1">
          <a:blip r:embed="rId3"/>
          <a:srcRect l="5855" t="11497" r="9133" b="5348"/>
          <a:stretch>
            <a:fillRect/>
          </a:stretch>
        </p:blipFill>
        <p:spPr>
          <a:xfrm>
            <a:off x="100208" y="3135047"/>
            <a:ext cx="5488805" cy="3624905"/>
          </a:xfrm>
          <a:prstGeom prst="rect">
            <a:avLst/>
          </a:prstGeom>
        </p:spPr>
      </p:pic>
      <p:sp>
        <p:nvSpPr>
          <p:cNvPr id="1048691" name="TextBox 6"/>
          <p:cNvSpPr txBox="1"/>
          <p:nvPr/>
        </p:nvSpPr>
        <p:spPr>
          <a:xfrm>
            <a:off x="590811" y="726509"/>
            <a:ext cx="54467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A </a:t>
            </a:r>
            <a:r>
              <a:rPr lang="en-IN" b="1" dirty="0">
                <a:ea typeface="+mn-lt"/>
                <a:cs typeface="+mn-lt"/>
              </a:rPr>
              <a:t>sequence diagram</a:t>
            </a:r>
            <a:r>
              <a:rPr lang="en-IN" dirty="0">
                <a:ea typeface="+mn-lt"/>
                <a:cs typeface="+mn-lt"/>
              </a:rPr>
              <a:t> shows object interactions arranged in </a:t>
            </a:r>
            <a:r>
              <a:rPr lang="en-IN">
                <a:ea typeface="+mn-lt"/>
                <a:cs typeface="+mn-lt"/>
              </a:rPr>
              <a:t>time </a:t>
            </a:r>
            <a:r>
              <a:rPr lang="en-IN" smtClean="0">
                <a:ea typeface="+mn-lt"/>
                <a:cs typeface="+mn-lt"/>
              </a:rPr>
              <a:t>sequence. </a:t>
            </a:r>
            <a:r>
              <a:rPr lang="en-IN" dirty="0" smtClean="0">
                <a:ea typeface="+mn-lt"/>
                <a:cs typeface="+mn-lt"/>
              </a:rPr>
              <a:t>The </a:t>
            </a:r>
            <a:r>
              <a:rPr lang="en-IN" dirty="0">
                <a:ea typeface="+mn-lt"/>
                <a:cs typeface="+mn-lt"/>
              </a:rPr>
              <a:t>major objects involved here are camera, database and a number lock. User scans the QR code from mobile through the camera. In database, the code gets decoded and door unlocks. As an alternative, it has a number lock it requests for pin. User enters the 4-digited pin then pin gets decoded in database. Finally, door unlocks. </a:t>
            </a:r>
            <a:endParaRPr lang="en-GB" dirty="0">
              <a:ea typeface="+mn-lt"/>
              <a:cs typeface="+mn-lt"/>
            </a:endParaRPr>
          </a:p>
        </p:txBody>
      </p:sp>
      <p:sp>
        <p:nvSpPr>
          <p:cNvPr id="1048692" name="TextBox 7"/>
          <p:cNvSpPr txBox="1"/>
          <p:nvPr/>
        </p:nvSpPr>
        <p:spPr>
          <a:xfrm>
            <a:off x="5577083" y="3719056"/>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ea typeface="+mn-lt"/>
                <a:cs typeface="+mn-lt"/>
              </a:rPr>
              <a:t>Use case diagram</a:t>
            </a:r>
            <a:endParaRPr lang="en-US" sz="2400" dirty="0"/>
          </a:p>
        </p:txBody>
      </p:sp>
      <p:sp>
        <p:nvSpPr>
          <p:cNvPr id="1048693" name="TextBox 8"/>
          <p:cNvSpPr txBox="1"/>
          <p:nvPr/>
        </p:nvSpPr>
        <p:spPr>
          <a:xfrm>
            <a:off x="6596780" y="4289904"/>
            <a:ext cx="5144020" cy="22250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ea typeface="+mn-lt"/>
                <a:cs typeface="+mn-lt"/>
              </a:rPr>
              <a:t>A </a:t>
            </a:r>
            <a:r>
              <a:rPr lang="en-IN" b="1" dirty="0">
                <a:ea typeface="+mn-lt"/>
                <a:cs typeface="+mn-lt"/>
              </a:rPr>
              <a:t>use case diagram</a:t>
            </a:r>
            <a:r>
              <a:rPr lang="en-IN" dirty="0">
                <a:ea typeface="+mn-lt"/>
                <a:cs typeface="+mn-lt"/>
              </a:rPr>
              <a:t> at its simplest is a representation of a user's interaction with the system that shows the relationship between the user and the different </a:t>
            </a:r>
            <a:r>
              <a:rPr lang="en-IN" b="1" dirty="0">
                <a:ea typeface="+mn-lt"/>
                <a:cs typeface="+mn-lt"/>
              </a:rPr>
              <a:t>use cases</a:t>
            </a:r>
            <a:r>
              <a:rPr lang="en-IN" dirty="0">
                <a:ea typeface="+mn-lt"/>
                <a:cs typeface="+mn-lt"/>
              </a:rPr>
              <a:t> in which the user is involved.</a:t>
            </a:r>
            <a:endParaRPr lang="en-GB" dirty="0">
              <a:ea typeface="+mn-lt"/>
              <a:cs typeface="+mn-lt"/>
            </a:endParaRPr>
          </a:p>
          <a:p>
            <a:pPr algn="just"/>
            <a:r>
              <a:rPr lang="en-IN" dirty="0">
                <a:ea typeface="+mn-lt"/>
                <a:cs typeface="+mn-lt"/>
              </a:rPr>
              <a:t>                     The user unlocks door by entering pin or by showing QR codes which links up with the authentication manager.</a:t>
            </a:r>
            <a:endParaRPr lang="en-IN" dirty="0">
              <a:cs typeface="Calibri"/>
            </a:endParaRPr>
          </a:p>
        </p:txBody>
      </p:sp>
    </p:spTree>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Custom</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ConfettiVTI</vt:lpstr>
      <vt:lpstr>DOOR LOCK SYSTEM BASED ON QR CODE</vt:lpstr>
      <vt:lpstr>PROBLEM STATEMENT</vt:lpstr>
      <vt:lpstr>HIGH LEVEL REQUIREMENTS</vt:lpstr>
      <vt:lpstr>Slide 4</vt:lpstr>
      <vt:lpstr>Risk Management: </vt:lpstr>
      <vt:lpstr>MANAGING RISK 😎🤔</vt:lpstr>
      <vt:lpstr>Architecture Diagram</vt:lpstr>
      <vt:lpstr>Slide 8</vt:lpstr>
      <vt:lpstr>Slide 9</vt:lpstr>
      <vt:lpstr>Slide 10</vt:lpstr>
      <vt:lpstr>Slide 11</vt:lpstr>
      <vt:lpstr>Slide 12</vt:lpstr>
      <vt:lpstr>Demo module2:</vt:lpstr>
      <vt:lpstr>Demo module3:</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Brunda</dc:creator>
  <cp:lastModifiedBy>Brunda</cp:lastModifiedBy>
  <cp:revision>1</cp:revision>
  <dcterms:created xsi:type="dcterms:W3CDTF">2021-06-05T03:03:56Z</dcterms:created>
  <dcterms:modified xsi:type="dcterms:W3CDTF">2021-09-05T05:53:47Z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e2736da48afe4d43a8e63ec2f8077b4f</vt:lpwstr>
  </property>
</Properties>
</file>