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C43B6-AAFF-4C2A-ACCA-9B12DEC11351}" type="datetimeFigureOut">
              <a:rPr lang="en-US" smtClean="0"/>
              <a:pPr/>
              <a:t>5/5/2022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D8CE3-3233-4469-986C-E2153D8440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9675B0-E814-43F2-B07C-6EC9663FAC1D}"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18B41-CE33-40E3-B1BE-61C6C9AD0129}"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B81EBC-7A63-427F-AB7B-728A1AA171CC}"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08021-B7E1-4AF3-92CA-6D1455AF9141}"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FDC5CB-6419-4407-9FA4-EB803512FDCA}"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06DEC1-7A22-4F4F-8785-09DC4AE76357}"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3F122-9F12-4B89-A8A5-75FB140E45F9}" type="datetime1">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F40AE8-9D8D-4F90-A64F-F57EC10A9D41}" type="datetime1">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5B250-C611-42A0-88CC-C735683AA782}" type="datetime1">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A0D5B-11B3-4A57-82B6-0A3A1F6706CD}"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5A45C8-59A2-46E2-88A7-EE7DACC089FA}"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75C3F-3E35-4A58-B698-F0F008CDAF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2FDB1-06B4-4122-8045-5EFF6D968501}" type="datetime1">
              <a:rPr lang="en-US" smtClean="0"/>
              <a:t>5/5/2022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5C3F-3E35-4A58-B698-F0F008CDAF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Lane </a:t>
            </a:r>
            <a:r>
              <a:rPr lang="en-IN" sz="4000" dirty="0" smtClean="0"/>
              <a:t>Detection</a:t>
            </a:r>
            <a:r>
              <a:rPr lang="en-IN" dirty="0" smtClean="0"/>
              <a:t> System </a:t>
            </a:r>
            <a:r>
              <a:rPr lang="en-IN" dirty="0" smtClean="0"/>
              <a:t>for Traffic Control</a:t>
            </a:r>
            <a:endParaRPr lang="en-US" dirty="0"/>
          </a:p>
        </p:txBody>
      </p:sp>
      <p:sp>
        <p:nvSpPr>
          <p:cNvPr id="3" name="Subtitle 2"/>
          <p:cNvSpPr>
            <a:spLocks noGrp="1"/>
          </p:cNvSpPr>
          <p:nvPr>
            <p:ph type="subTitle" idx="1"/>
          </p:nvPr>
        </p:nvSpPr>
        <p:spPr/>
        <p:txBody>
          <a:bodyPr>
            <a:normAutofit/>
          </a:bodyPr>
          <a:lstStyle/>
          <a:p>
            <a:r>
              <a:rPr lang="en-IN" sz="2000" dirty="0" smtClean="0">
                <a:solidFill>
                  <a:srgbClr val="000000"/>
                </a:solidFill>
              </a:rPr>
              <a:t>RA1911032010055       </a:t>
            </a:r>
            <a:r>
              <a:rPr lang="en-IN" sz="2000" dirty="0" err="1" smtClean="0">
                <a:solidFill>
                  <a:srgbClr val="000000"/>
                </a:solidFill>
              </a:rPr>
              <a:t>Palakuru</a:t>
            </a:r>
            <a:r>
              <a:rPr lang="en-IN" sz="2000" dirty="0" smtClean="0">
                <a:solidFill>
                  <a:srgbClr val="000000"/>
                </a:solidFill>
              </a:rPr>
              <a:t> </a:t>
            </a:r>
            <a:r>
              <a:rPr lang="en-IN" sz="2000" dirty="0" err="1" smtClean="0">
                <a:solidFill>
                  <a:srgbClr val="000000"/>
                </a:solidFill>
              </a:rPr>
              <a:t>Akhilesh</a:t>
            </a:r>
            <a:endParaRPr lang="en-IN" sz="2000" dirty="0" smtClean="0">
              <a:solidFill>
                <a:srgbClr val="000000"/>
              </a:solidFill>
            </a:endParaRPr>
          </a:p>
          <a:p>
            <a:r>
              <a:rPr lang="en-IN" sz="2000" dirty="0" smtClean="0">
                <a:solidFill>
                  <a:srgbClr val="000000"/>
                </a:solidFill>
              </a:rPr>
              <a:t>RA1911032010042      </a:t>
            </a:r>
            <a:r>
              <a:rPr lang="en-IN" sz="2000" dirty="0" err="1" smtClean="0">
                <a:solidFill>
                  <a:srgbClr val="000000"/>
                </a:solidFill>
              </a:rPr>
              <a:t>Kanna</a:t>
            </a:r>
            <a:r>
              <a:rPr lang="en-IN" sz="2000" dirty="0" smtClean="0">
                <a:solidFill>
                  <a:srgbClr val="000000"/>
                </a:solidFill>
              </a:rPr>
              <a:t> </a:t>
            </a:r>
            <a:r>
              <a:rPr lang="en-IN" sz="2000" dirty="0" err="1" smtClean="0">
                <a:solidFill>
                  <a:srgbClr val="000000"/>
                </a:solidFill>
              </a:rPr>
              <a:t>Prem</a:t>
            </a:r>
            <a:r>
              <a:rPr lang="en-IN" sz="2000" dirty="0" smtClean="0">
                <a:solidFill>
                  <a:srgbClr val="000000"/>
                </a:solidFill>
              </a:rPr>
              <a:t> </a:t>
            </a:r>
            <a:r>
              <a:rPr lang="en-IN" sz="2000" smtClean="0">
                <a:solidFill>
                  <a:srgbClr val="000000"/>
                </a:solidFill>
              </a:rPr>
              <a:t>chand</a:t>
            </a:r>
            <a:endParaRPr lang="en-IN" sz="2000" dirty="0" smtClean="0">
              <a:solidFill>
                <a:srgbClr val="000000"/>
              </a:solidFill>
            </a:endParaRPr>
          </a:p>
          <a:p>
            <a:r>
              <a:rPr lang="en-IN" sz="2000" dirty="0" smtClean="0">
                <a:solidFill>
                  <a:srgbClr val="000000"/>
                </a:solidFill>
              </a:rPr>
              <a:t>RA1911032010037                      U Brunda</a:t>
            </a:r>
          </a:p>
          <a:p>
            <a:r>
              <a:rPr lang="en-IN" sz="2000" dirty="0" smtClean="0">
                <a:solidFill>
                  <a:srgbClr val="000000"/>
                </a:solidFill>
              </a:rPr>
              <a:t>RA1911032010061       MD </a:t>
            </a:r>
            <a:r>
              <a:rPr lang="en-IN" sz="2000" dirty="0" err="1" smtClean="0">
                <a:solidFill>
                  <a:srgbClr val="000000"/>
                </a:solidFill>
              </a:rPr>
              <a:t>Shoyab</a:t>
            </a:r>
            <a:r>
              <a:rPr lang="en-IN" sz="2000" dirty="0" smtClean="0">
                <a:solidFill>
                  <a:srgbClr val="000000"/>
                </a:solidFill>
              </a:rPr>
              <a:t> </a:t>
            </a:r>
            <a:r>
              <a:rPr lang="en-IN" sz="2000" dirty="0" err="1" smtClean="0">
                <a:solidFill>
                  <a:srgbClr val="000000"/>
                </a:solidFill>
              </a:rPr>
              <a:t>Althaf</a:t>
            </a:r>
            <a:endParaRPr lang="en-US" sz="2000" dirty="0" smtClean="0">
              <a:solidFill>
                <a:srgbClr val="000000"/>
              </a:solidFill>
            </a:endParaRPr>
          </a:p>
          <a:p>
            <a:pPr>
              <a:lnSpc>
                <a:spcPts val="7555"/>
              </a:lnSpc>
            </a:pPr>
            <a:endParaRPr lang="en-US" dirty="0" smtClean="0">
              <a:solidFill>
                <a:srgbClr val="000000"/>
              </a:solidFill>
              <a:latin typeface="Quicksand Bold"/>
            </a:endParaRPr>
          </a:p>
          <a:p>
            <a:endParaRPr lang="en-US" dirty="0"/>
          </a:p>
        </p:txBody>
      </p:sp>
      <p:sp>
        <p:nvSpPr>
          <p:cNvPr id="4" name="Slide Number Placeholder 3"/>
          <p:cNvSpPr>
            <a:spLocks noGrp="1"/>
          </p:cNvSpPr>
          <p:nvPr>
            <p:ph type="sldNum" sz="quarter" idx="12"/>
          </p:nvPr>
        </p:nvSpPr>
        <p:spPr/>
        <p:txBody>
          <a:bodyPr/>
          <a:lstStyle/>
          <a:p>
            <a:fld id="{E6F75C3F-3E35-4A58-B698-F0F008CDAFCF}" type="slidenum">
              <a:rPr lang="en-US" smtClean="0"/>
              <a:pPr/>
              <a:t>1</a:t>
            </a:fld>
            <a:endParaRPr lang="en-US"/>
          </a:p>
        </p:txBody>
      </p:sp>
      <p:pic>
        <p:nvPicPr>
          <p:cNvPr id="5" name="Picture 4" descr="WhatsApp Image 2022-04-22 at 1.41.07 PM.jpeg"/>
          <p:cNvPicPr>
            <a:picLocks noChangeAspect="1"/>
          </p:cNvPicPr>
          <p:nvPr/>
        </p:nvPicPr>
        <p:blipFill>
          <a:blip r:embed="rId2" cstate="print"/>
          <a:stretch>
            <a:fillRect/>
          </a:stretch>
        </p:blipFill>
        <p:spPr>
          <a:xfrm>
            <a:off x="285720" y="285728"/>
            <a:ext cx="2555245" cy="1071570"/>
          </a:xfrm>
          <a:prstGeom prst="rect">
            <a:avLst/>
          </a:prstGeom>
        </p:spPr>
      </p:pic>
      <p:pic>
        <p:nvPicPr>
          <p:cNvPr id="6" name="Picture 5" descr="WhatsApp Image 2022-04-22 at 1.48.24 PM.jpeg"/>
          <p:cNvPicPr>
            <a:picLocks noChangeAspect="1"/>
          </p:cNvPicPr>
          <p:nvPr/>
        </p:nvPicPr>
        <p:blipFill>
          <a:blip r:embed="rId3"/>
          <a:stretch>
            <a:fillRect/>
          </a:stretch>
        </p:blipFill>
        <p:spPr>
          <a:xfrm>
            <a:off x="6715140" y="142852"/>
            <a:ext cx="2143116" cy="21431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2714644" cy="225404"/>
          </a:xfrm>
        </p:spPr>
        <p:txBody>
          <a:bodyPr>
            <a:noAutofit/>
          </a:bodyPr>
          <a:lstStyle/>
          <a:p>
            <a:r>
              <a:rPr lang="en-IN" sz="1800" b="1" dirty="0" smtClean="0"/>
              <a:t>Problem statement                          </a:t>
            </a:r>
            <a:endParaRPr lang="en-US" sz="1800" dirty="0"/>
          </a:p>
        </p:txBody>
      </p:sp>
      <p:sp>
        <p:nvSpPr>
          <p:cNvPr id="3" name="Content Placeholder 2"/>
          <p:cNvSpPr>
            <a:spLocks noGrp="1"/>
          </p:cNvSpPr>
          <p:nvPr>
            <p:ph idx="1"/>
          </p:nvPr>
        </p:nvSpPr>
        <p:spPr>
          <a:xfrm>
            <a:off x="357158" y="571480"/>
            <a:ext cx="8329642" cy="5554683"/>
          </a:xfrm>
        </p:spPr>
        <p:txBody>
          <a:bodyPr>
            <a:normAutofit fontScale="62500" lnSpcReduction="20000"/>
          </a:bodyPr>
          <a:lstStyle/>
          <a:p>
            <a:pPr>
              <a:buNone/>
            </a:pPr>
            <a:r>
              <a:rPr lang="en-IN" sz="2000" dirty="0"/>
              <a:t> </a:t>
            </a:r>
            <a:r>
              <a:rPr lang="en-IN" sz="2000" dirty="0" smtClean="0"/>
              <a:t>     </a:t>
            </a:r>
            <a:r>
              <a:rPr lang="en-US" sz="1800" dirty="0" smtClean="0"/>
              <a:t>The drivers' behavior model results showed that drivers who did sudden lane changes are more likely to be involved in traffic crashes. The drivers who look towards the side mirrors and who look out the windows before lane-change intention have less probability to be involved in crashes. Crashes due to lane departures are among the deadliest collision types; passenger vehicle crashes due to unintentional lane departure killed people in the US. Lane departure warning systems (LDW) and lane departure prevention systems (LDP) in vehicles assist drivers to prevent lane departures. Thus, our primary objective is to provide an accurate lane detection system for these warning systems also it can significantly help the drivers to drive responsibly there by providing us with safer environments.</a:t>
            </a:r>
          </a:p>
          <a:p>
            <a:pPr>
              <a:buNone/>
            </a:pPr>
            <a:r>
              <a:rPr lang="en-IN" sz="1800" b="1" dirty="0" smtClean="0"/>
              <a:t>       Importance:</a:t>
            </a:r>
          </a:p>
          <a:p>
            <a:pPr marL="400050" indent="-400050">
              <a:buFont typeface="+mj-lt"/>
              <a:buAutoNum type="romanUcPeriod"/>
            </a:pPr>
            <a:r>
              <a:rPr lang="en-IN" sz="1800" b="1" dirty="0"/>
              <a:t> </a:t>
            </a:r>
            <a:r>
              <a:rPr lang="en-IN" sz="1800" b="1" dirty="0" smtClean="0"/>
              <a:t>      </a:t>
            </a:r>
            <a:r>
              <a:rPr lang="en-US" sz="1800" dirty="0" smtClean="0"/>
              <a:t>The detection and identification of the lane line is to realize the intelligence and automation of the modern transportation system</a:t>
            </a:r>
            <a:r>
              <a:rPr lang="en-US" sz="1800" dirty="0" smtClean="0"/>
              <a:t>.</a:t>
            </a:r>
            <a:endParaRPr lang="en-US" sz="1800" dirty="0" smtClean="0"/>
          </a:p>
          <a:p>
            <a:pPr marL="400050" indent="-400050">
              <a:buFont typeface="+mj-lt"/>
              <a:buAutoNum type="romanUcPeriod"/>
            </a:pPr>
            <a:r>
              <a:rPr lang="en-US" sz="1800" dirty="0"/>
              <a:t> </a:t>
            </a:r>
            <a:r>
              <a:rPr lang="en-US" sz="1800" dirty="0" smtClean="0"/>
              <a:t>      It has a good application in the fields of advanced parking assistance, lane keeping assistance, off-road warning, and lane change </a:t>
            </a:r>
            <a:r>
              <a:rPr lang="en-US" sz="1800" dirty="0" smtClean="0"/>
              <a:t>    assistance</a:t>
            </a:r>
            <a:r>
              <a:rPr lang="en-US" sz="1800" dirty="0" smtClean="0"/>
              <a:t>.</a:t>
            </a:r>
          </a:p>
          <a:p>
            <a:pPr marL="400050" indent="-400050">
              <a:buFont typeface="+mj-lt"/>
              <a:buAutoNum type="romanUcPeriod"/>
            </a:pPr>
            <a:r>
              <a:rPr lang="en-US" sz="1800" dirty="0" smtClean="0"/>
              <a:t>       The causes of comprehensive traffic accidents mainly include four aspects:</a:t>
            </a:r>
          </a:p>
          <a:p>
            <a:pPr marL="400050" indent="-400050">
              <a:buFont typeface="+mj-lt"/>
              <a:buAutoNum type="romanUcPeriod"/>
            </a:pPr>
            <a:r>
              <a:rPr lang="en-US" sz="1800" dirty="0" smtClean="0"/>
              <a:t>       The car’s own performance, drivers, roads, and environment. Among these four aspects, the driver’s personality, fatigue driving, and drunk driving are the most common causes of accidents.</a:t>
            </a:r>
          </a:p>
          <a:p>
            <a:pPr marL="400050" indent="-400050">
              <a:buFont typeface="+mj-lt"/>
              <a:buAutoNum type="romanUcPeriod"/>
            </a:pPr>
            <a:r>
              <a:rPr lang="en-US" sz="1800" dirty="0"/>
              <a:t> </a:t>
            </a:r>
            <a:r>
              <a:rPr lang="en-US" sz="1800" dirty="0" smtClean="0"/>
              <a:t>       When the car is in motion, the driver dominates, and the driver’s driving operation directly determines the stability and safety of the vehicle during driving.</a:t>
            </a:r>
          </a:p>
          <a:p>
            <a:pPr marL="400050" indent="-400050">
              <a:buFont typeface="+mj-lt"/>
              <a:buAutoNum type="romanUcPeriod"/>
            </a:pPr>
            <a:r>
              <a:rPr lang="en-US" sz="1800" dirty="0" smtClean="0"/>
              <a:t>         Thus, with intelligent driving systems and accurate warning systems, we can effectively reduce the driver's workload and assist the driver's decision making abilities.</a:t>
            </a:r>
          </a:p>
          <a:p>
            <a:pPr>
              <a:buNone/>
            </a:pPr>
            <a:r>
              <a:rPr lang="en-IN" sz="1800" dirty="0"/>
              <a:t> </a:t>
            </a:r>
            <a:r>
              <a:rPr lang="en-IN" sz="1800" dirty="0" smtClean="0"/>
              <a:t>      </a:t>
            </a:r>
            <a:r>
              <a:rPr lang="en-IN" sz="1800" b="1" dirty="0" smtClean="0"/>
              <a:t>Techniques:</a:t>
            </a:r>
          </a:p>
          <a:p>
            <a:r>
              <a:rPr lang="en-IN" sz="1800" dirty="0" smtClean="0"/>
              <a:t>Canny detector:</a:t>
            </a:r>
          </a:p>
          <a:p>
            <a:pPr>
              <a:buFont typeface="+mj-lt"/>
              <a:buAutoNum type="alphaLcPeriod"/>
            </a:pPr>
            <a:r>
              <a:rPr lang="en-IN" sz="1800" dirty="0" smtClean="0"/>
              <a:t>Identifying left and right lane boundaries</a:t>
            </a:r>
          </a:p>
          <a:p>
            <a:pPr>
              <a:buFont typeface="+mj-lt"/>
              <a:buAutoNum type="alphaLcPeriod"/>
            </a:pPr>
            <a:r>
              <a:rPr lang="en-IN" sz="1800" dirty="0" smtClean="0"/>
              <a:t>Triangular mask</a:t>
            </a:r>
          </a:p>
          <a:p>
            <a:pPr>
              <a:buFont typeface="+mj-lt"/>
              <a:buAutoNum type="alphaLcPeriod"/>
            </a:pPr>
            <a:r>
              <a:rPr lang="en-IN" sz="1800" dirty="0" smtClean="0"/>
              <a:t>No maximum </a:t>
            </a:r>
            <a:r>
              <a:rPr lang="en-IN" sz="1800" dirty="0" err="1" smtClean="0"/>
              <a:t>supression</a:t>
            </a:r>
            <a:endParaRPr lang="en-IN" sz="1800" dirty="0" smtClean="0"/>
          </a:p>
          <a:p>
            <a:pPr>
              <a:buFont typeface="+mj-lt"/>
              <a:buAutoNum type="alphaLcPeriod"/>
            </a:pPr>
            <a:r>
              <a:rPr lang="en-IN" sz="1800" dirty="0" smtClean="0"/>
              <a:t>Noise reduction</a:t>
            </a:r>
          </a:p>
          <a:p>
            <a:pPr>
              <a:buNone/>
            </a:pPr>
            <a:endParaRPr lang="en-IN" sz="1800" dirty="0"/>
          </a:p>
          <a:p>
            <a:pPr>
              <a:buNone/>
            </a:pPr>
            <a:r>
              <a:rPr lang="en-IN" sz="1800" b="1" dirty="0" smtClean="0"/>
              <a:t>Process diagram:</a:t>
            </a:r>
          </a:p>
          <a:p>
            <a:pPr>
              <a:buFont typeface="Wingdings" pitchFamily="2" charset="2"/>
              <a:buChar char="§"/>
            </a:pPr>
            <a:endParaRPr lang="en-US" sz="1800" b="1" dirty="0" smtClean="0"/>
          </a:p>
          <a:p>
            <a:pPr>
              <a:buNone/>
            </a:pPr>
            <a:endParaRPr lang="en-IN" sz="1800" b="1" dirty="0" smtClean="0"/>
          </a:p>
          <a:p>
            <a:pPr>
              <a:buFont typeface="Wingdings" pitchFamily="2" charset="2"/>
              <a:buChar char="Ø"/>
            </a:pPr>
            <a:endParaRPr lang="en-IN" sz="1800" b="1" dirty="0" smtClean="0"/>
          </a:p>
          <a:p>
            <a:endParaRPr lang="en-IN" sz="1800" dirty="0" smtClean="0"/>
          </a:p>
          <a:p>
            <a:pPr>
              <a:buNone/>
            </a:pPr>
            <a:r>
              <a:rPr lang="en-IN" sz="1800" dirty="0"/>
              <a:t> </a:t>
            </a:r>
            <a:r>
              <a:rPr lang="en-IN" sz="1800" dirty="0" smtClean="0"/>
              <a:t>      </a:t>
            </a:r>
            <a:endParaRPr lang="en-US" sz="1800" dirty="0"/>
          </a:p>
        </p:txBody>
      </p:sp>
      <p:pic>
        <p:nvPicPr>
          <p:cNvPr id="4" name="Picture 2"/>
          <p:cNvPicPr>
            <a:picLocks noChangeAspect="1"/>
          </p:cNvPicPr>
          <p:nvPr/>
        </p:nvPicPr>
        <p:blipFill>
          <a:blip r:embed="rId2"/>
          <a:srcRect/>
          <a:stretch>
            <a:fillRect/>
          </a:stretch>
        </p:blipFill>
        <p:spPr>
          <a:xfrm>
            <a:off x="2428860" y="3786190"/>
            <a:ext cx="6247578" cy="2863473"/>
          </a:xfrm>
          <a:prstGeom prst="rect">
            <a:avLst/>
          </a:prstGeom>
        </p:spPr>
      </p:pic>
      <p:sp>
        <p:nvSpPr>
          <p:cNvPr id="5" name="Slide Number Placeholder 4"/>
          <p:cNvSpPr>
            <a:spLocks noGrp="1"/>
          </p:cNvSpPr>
          <p:nvPr>
            <p:ph type="sldNum" sz="quarter" idx="12"/>
          </p:nvPr>
        </p:nvSpPr>
        <p:spPr/>
        <p:txBody>
          <a:bodyPr/>
          <a:lstStyle/>
          <a:p>
            <a:fld id="{E6F75C3F-3E35-4A58-B698-F0F008CDAFCF}"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86370" cy="439718"/>
          </a:xfrm>
        </p:spPr>
        <p:txBody>
          <a:bodyPr>
            <a:normAutofit/>
          </a:bodyPr>
          <a:lstStyle/>
          <a:p>
            <a:r>
              <a:rPr lang="en-IN" sz="2000" b="1" dirty="0" smtClean="0"/>
              <a:t>Graphs and diagrams</a:t>
            </a:r>
            <a:endParaRPr lang="en-US" sz="2000" b="1" dirty="0"/>
          </a:p>
        </p:txBody>
      </p:sp>
      <p:pic>
        <p:nvPicPr>
          <p:cNvPr id="4" name="Content Placeholder 3" descr="WhatsApp Image 2022-04-22 at 2.06.00 PM.jpeg"/>
          <p:cNvPicPr>
            <a:picLocks noGrp="1" noChangeAspect="1"/>
          </p:cNvPicPr>
          <p:nvPr>
            <p:ph idx="1"/>
          </p:nvPr>
        </p:nvPicPr>
        <p:blipFill>
          <a:blip r:embed="rId2"/>
          <a:stretch>
            <a:fillRect/>
          </a:stretch>
        </p:blipFill>
        <p:spPr>
          <a:xfrm>
            <a:off x="142844" y="857232"/>
            <a:ext cx="2788920" cy="1920240"/>
          </a:xfrm>
        </p:spPr>
      </p:pic>
      <p:pic>
        <p:nvPicPr>
          <p:cNvPr id="1026" name="Picture 2"/>
          <p:cNvPicPr>
            <a:picLocks noChangeAspect="1" noChangeArrowheads="1"/>
          </p:cNvPicPr>
          <p:nvPr/>
        </p:nvPicPr>
        <p:blipFill>
          <a:blip r:embed="rId3"/>
          <a:srcRect/>
          <a:stretch>
            <a:fillRect/>
          </a:stretch>
        </p:blipFill>
        <p:spPr bwMode="auto">
          <a:xfrm>
            <a:off x="857224" y="3357562"/>
            <a:ext cx="5822950" cy="9366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214810" y="4429132"/>
            <a:ext cx="4297363" cy="1012825"/>
          </a:xfrm>
          <a:prstGeom prst="rect">
            <a:avLst/>
          </a:prstGeom>
          <a:noFill/>
          <a:ln w="9525">
            <a:noFill/>
            <a:miter lim="800000"/>
            <a:headEnd/>
            <a:tailEnd/>
          </a:ln>
          <a:effectLst/>
        </p:spPr>
      </p:pic>
      <p:sp>
        <p:nvSpPr>
          <p:cNvPr id="8" name="Rectangle 7"/>
          <p:cNvSpPr/>
          <p:nvPr/>
        </p:nvSpPr>
        <p:spPr>
          <a:xfrm>
            <a:off x="857224" y="4500570"/>
            <a:ext cx="3214710" cy="2308324"/>
          </a:xfrm>
          <a:prstGeom prst="rect">
            <a:avLst/>
          </a:prstGeom>
        </p:spPr>
        <p:txBody>
          <a:bodyPr wrap="square">
            <a:spAutoFit/>
          </a:bodyPr>
          <a:lstStyle/>
          <a:p>
            <a:r>
              <a:rPr lang="en-US" sz="1600" dirty="0" smtClean="0"/>
              <a:t>The future scope of the lane detection includes complex environment taking into account the different environments such as the Weather conditions: fog, mist, cloudy, sunny, bright day light, darker, shadow or when there occurs obstacles and Humps, Speed Breakers in the Road.</a:t>
            </a:r>
            <a:endParaRPr lang="en-US" sz="1600" dirty="0"/>
          </a:p>
        </p:txBody>
      </p:sp>
      <p:sp>
        <p:nvSpPr>
          <p:cNvPr id="9" name="TextBox 8"/>
          <p:cNvSpPr txBox="1"/>
          <p:nvPr/>
        </p:nvSpPr>
        <p:spPr>
          <a:xfrm>
            <a:off x="4429124" y="5715016"/>
            <a:ext cx="3786214" cy="369332"/>
          </a:xfrm>
          <a:prstGeom prst="rect">
            <a:avLst/>
          </a:prstGeom>
          <a:noFill/>
        </p:spPr>
        <p:txBody>
          <a:bodyPr wrap="square" rtlCol="0">
            <a:spAutoFit/>
          </a:bodyPr>
          <a:lstStyle/>
          <a:p>
            <a:r>
              <a:rPr lang="en-IN" b="1" dirty="0" smtClean="0"/>
              <a:t>Future suggested enhancements</a:t>
            </a:r>
            <a:endParaRPr lang="en-US" b="1" dirty="0"/>
          </a:p>
        </p:txBody>
      </p:sp>
      <p:pic>
        <p:nvPicPr>
          <p:cNvPr id="10" name="Picture 9" descr="WhatsApp Image 2022-05-03 at 9.15.11 PM (1).jpeg"/>
          <p:cNvPicPr>
            <a:picLocks noChangeAspect="1"/>
          </p:cNvPicPr>
          <p:nvPr/>
        </p:nvPicPr>
        <p:blipFill>
          <a:blip r:embed="rId5" cstate="print"/>
          <a:stretch>
            <a:fillRect/>
          </a:stretch>
        </p:blipFill>
        <p:spPr>
          <a:xfrm>
            <a:off x="3000364" y="1000108"/>
            <a:ext cx="3040998" cy="1690795"/>
          </a:xfrm>
          <a:prstGeom prst="rect">
            <a:avLst/>
          </a:prstGeom>
        </p:spPr>
      </p:pic>
      <p:pic>
        <p:nvPicPr>
          <p:cNvPr id="11" name="Picture 10" descr="WhatsApp Image 2022-05-03 at 9.15.11 PM.jpeg"/>
          <p:cNvPicPr>
            <a:picLocks noChangeAspect="1"/>
          </p:cNvPicPr>
          <p:nvPr/>
        </p:nvPicPr>
        <p:blipFill>
          <a:blip r:embed="rId6" cstate="print"/>
          <a:stretch>
            <a:fillRect/>
          </a:stretch>
        </p:blipFill>
        <p:spPr>
          <a:xfrm>
            <a:off x="6119304" y="1000108"/>
            <a:ext cx="2955167" cy="1643073"/>
          </a:xfrm>
          <a:prstGeom prst="rect">
            <a:avLst/>
          </a:prstGeom>
        </p:spPr>
      </p:pic>
      <p:sp>
        <p:nvSpPr>
          <p:cNvPr id="12" name="TextBox 11"/>
          <p:cNvSpPr txBox="1"/>
          <p:nvPr/>
        </p:nvSpPr>
        <p:spPr>
          <a:xfrm>
            <a:off x="500034" y="2857496"/>
            <a:ext cx="1785950" cy="369332"/>
          </a:xfrm>
          <a:prstGeom prst="rect">
            <a:avLst/>
          </a:prstGeom>
          <a:noFill/>
        </p:spPr>
        <p:txBody>
          <a:bodyPr wrap="square" rtlCol="0">
            <a:spAutoFit/>
          </a:bodyPr>
          <a:lstStyle/>
          <a:p>
            <a:r>
              <a:rPr lang="en-IN" dirty="0" smtClean="0"/>
              <a:t>Lane graph</a:t>
            </a:r>
            <a:endParaRPr lang="en-US" dirty="0"/>
          </a:p>
        </p:txBody>
      </p:sp>
      <p:sp>
        <p:nvSpPr>
          <p:cNvPr id="13" name="TextBox 12"/>
          <p:cNvSpPr txBox="1"/>
          <p:nvPr/>
        </p:nvSpPr>
        <p:spPr>
          <a:xfrm>
            <a:off x="3286116" y="2786058"/>
            <a:ext cx="2428892" cy="369332"/>
          </a:xfrm>
          <a:prstGeom prst="rect">
            <a:avLst/>
          </a:prstGeom>
          <a:noFill/>
        </p:spPr>
        <p:txBody>
          <a:bodyPr wrap="square" rtlCol="0">
            <a:spAutoFit/>
          </a:bodyPr>
          <a:lstStyle/>
          <a:p>
            <a:r>
              <a:rPr lang="en-IN" dirty="0" smtClean="0"/>
              <a:t>                 Edge </a:t>
            </a:r>
            <a:endParaRPr lang="en-US" dirty="0"/>
          </a:p>
        </p:txBody>
      </p:sp>
      <p:sp>
        <p:nvSpPr>
          <p:cNvPr id="14" name="TextBox 13"/>
          <p:cNvSpPr txBox="1"/>
          <p:nvPr/>
        </p:nvSpPr>
        <p:spPr>
          <a:xfrm>
            <a:off x="6858016" y="2786058"/>
            <a:ext cx="1571636" cy="369332"/>
          </a:xfrm>
          <a:prstGeom prst="rect">
            <a:avLst/>
          </a:prstGeom>
          <a:noFill/>
        </p:spPr>
        <p:txBody>
          <a:bodyPr wrap="square" rtlCol="0">
            <a:spAutoFit/>
          </a:bodyPr>
          <a:lstStyle/>
          <a:p>
            <a:r>
              <a:rPr lang="en-IN" dirty="0" smtClean="0"/>
              <a:t>        Lanes</a:t>
            </a:r>
            <a:endParaRPr lang="en-US" dirty="0"/>
          </a:p>
        </p:txBody>
      </p:sp>
      <p:sp>
        <p:nvSpPr>
          <p:cNvPr id="15" name="TextBox 14"/>
          <p:cNvSpPr txBox="1"/>
          <p:nvPr/>
        </p:nvSpPr>
        <p:spPr>
          <a:xfrm>
            <a:off x="6858016" y="3714752"/>
            <a:ext cx="2000264" cy="369332"/>
          </a:xfrm>
          <a:prstGeom prst="rect">
            <a:avLst/>
          </a:prstGeom>
          <a:noFill/>
        </p:spPr>
        <p:txBody>
          <a:bodyPr wrap="square" rtlCol="0">
            <a:spAutoFit/>
          </a:bodyPr>
          <a:lstStyle/>
          <a:p>
            <a:r>
              <a:rPr lang="en-IN" b="1" dirty="0" smtClean="0"/>
              <a:t>       Flow Chart</a:t>
            </a:r>
            <a:endParaRPr lang="en-US" b="1" dirty="0"/>
          </a:p>
        </p:txBody>
      </p:sp>
      <p:sp>
        <p:nvSpPr>
          <p:cNvPr id="16" name="Slide Number Placeholder 15"/>
          <p:cNvSpPr>
            <a:spLocks noGrp="1"/>
          </p:cNvSpPr>
          <p:nvPr>
            <p:ph type="sldNum" sz="quarter" idx="12"/>
          </p:nvPr>
        </p:nvSpPr>
        <p:spPr/>
        <p:txBody>
          <a:bodyPr/>
          <a:lstStyle/>
          <a:p>
            <a:fld id="{E6F75C3F-3E35-4A58-B698-F0F008CDAFCF}"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229600" cy="4500594"/>
          </a:xfrm>
        </p:spPr>
        <p:txBody>
          <a:bodyPr/>
          <a:lstStyle/>
          <a:p>
            <a:r>
              <a:rPr lang="en-IN" dirty="0" smtClean="0"/>
              <a:t>THANK YOU</a:t>
            </a:r>
            <a:endParaRPr lang="en-US" dirty="0"/>
          </a:p>
        </p:txBody>
      </p:sp>
      <p:sp>
        <p:nvSpPr>
          <p:cNvPr id="3" name="Slide Number Placeholder 2"/>
          <p:cNvSpPr>
            <a:spLocks noGrp="1"/>
          </p:cNvSpPr>
          <p:nvPr>
            <p:ph type="sldNum" sz="quarter" idx="12"/>
          </p:nvPr>
        </p:nvSpPr>
        <p:spPr/>
        <p:txBody>
          <a:bodyPr/>
          <a:lstStyle/>
          <a:p>
            <a:fld id="{E6F75C3F-3E35-4A58-B698-F0F008CDAFCF}" type="slidenum">
              <a:rPr lang="en-US" smtClean="0"/>
              <a:pPr/>
              <a:t>4</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408</Words>
  <Application>Microsoft Office PowerPoint</Application>
  <PresentationFormat>On-screen Show (4:3)</PresentationFormat>
  <Paragraphs>39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Lane Detection System for Traffic Control</vt:lpstr>
      <vt:lpstr>Problem statement                          </vt:lpstr>
      <vt:lpstr>Graphs and diagrams</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Detection System</dc:title>
  <dc:creator>Brunda</dc:creator>
  <cp:lastModifiedBy>Brunda</cp:lastModifiedBy>
  <cp:revision>3</cp:revision>
  <dcterms:created xsi:type="dcterms:W3CDTF">2022-04-22T07:52:05Z</dcterms:created>
  <dcterms:modified xsi:type="dcterms:W3CDTF">2022-05-05T13:47:59Z</dcterms:modified>
</cp:coreProperties>
</file>