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03I1KZa2MHUSN3YFUB7nxPsR8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22" y="1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80012"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512"/>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 name="Google Shape;13;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454d04708_0_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9454d04708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454d04708_0_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9454d04708_0_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454d04708_0_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9454d04708_0_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454d04708_0_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9454d04708_0_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461fe91b5_0_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9461fe91b5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454d04708_0_5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9454d04708_0_5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454d04708_0_7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9454d04708_0_7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454d04708_0_7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9454d04708_0_7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91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 name="Google Shape;2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Google Shape;17;p1"/>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1"/>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9" name="Google Shape;19;p1"/>
          <p:cNvSpPr txBox="1"/>
          <p:nvPr/>
        </p:nvSpPr>
        <p:spPr>
          <a:xfrm>
            <a:off x="533400" y="962025"/>
            <a:ext cx="7924800" cy="17224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Google Shape;20;p1"/>
          <p:cNvSpPr txBox="1"/>
          <p:nvPr/>
        </p:nvSpPr>
        <p:spPr>
          <a:xfrm>
            <a:off x="523875" y="1063625"/>
            <a:ext cx="8382000" cy="998537"/>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349250" marR="0" lvl="0" indent="0" algn="ctr" rtl="0">
              <a:lnSpc>
                <a:spcPct val="200000"/>
              </a:lnSpc>
              <a:spcBef>
                <a:spcPts val="0"/>
              </a:spcBef>
              <a:spcAft>
                <a:spcPts val="0"/>
              </a:spcAft>
              <a:buClr>
                <a:srgbClr val="FFFFFF"/>
              </a:buClr>
              <a:buSzPts val="2400"/>
              <a:buFont typeface="Times New Roman"/>
              <a:buNone/>
            </a:pPr>
            <a:r>
              <a:rPr lang="en-US" sz="2400" b="1" i="0" u="none">
                <a:solidFill>
                  <a:srgbClr val="FFFFFF"/>
                </a:solidFill>
                <a:latin typeface="Times New Roman"/>
                <a:ea typeface="Times New Roman"/>
                <a:cs typeface="Times New Roman"/>
                <a:sym typeface="Times New Roman"/>
              </a:rPr>
              <a:t>Mobile App Development using Flutter</a:t>
            </a:r>
            <a:endParaRPr/>
          </a:p>
          <a:p>
            <a:pPr marL="0" marR="0" lvl="0" indent="0" algn="l" rtl="0">
              <a:lnSpc>
                <a:spcPct val="100000"/>
              </a:lnSpc>
              <a:spcBef>
                <a:spcPts val="0"/>
              </a:spcBef>
              <a:spcAft>
                <a:spcPts val="0"/>
              </a:spcAft>
              <a:buNone/>
            </a:pPr>
            <a:endParaRPr sz="2400" b="1" i="0" u="none">
              <a:solidFill>
                <a:srgbClr val="FFFFFF"/>
              </a:solidFill>
              <a:latin typeface="Times New Roman"/>
              <a:ea typeface="Times New Roman"/>
              <a:cs typeface="Times New Roman"/>
              <a:sym typeface="Times New Roman"/>
            </a:endParaRPr>
          </a:p>
        </p:txBody>
      </p:sp>
      <p:pic>
        <p:nvPicPr>
          <p:cNvPr id="21" name="Google Shape;21;p1"/>
          <p:cNvPicPr preferRelativeResize="0"/>
          <p:nvPr/>
        </p:nvPicPr>
        <p:blipFill rotWithShape="1">
          <a:blip r:embed="rId3">
            <a:alphaModFix/>
          </a:blip>
          <a:srcRect/>
          <a:stretch/>
        </p:blipFill>
        <p:spPr>
          <a:xfrm>
            <a:off x="1519237" y="2266950"/>
            <a:ext cx="5953125"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 name="Google Shape;126;p10"/>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7" name="Google Shape;127;p10"/>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10"/>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9" name="Google Shape;129;p10"/>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30" name="Google Shape;130;p10"/>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dirty="0" smtClean="0">
                <a:solidFill>
                  <a:schemeClr val="lt1"/>
                </a:solidFill>
                <a:latin typeface="Times New Roman"/>
                <a:ea typeface="Times New Roman"/>
                <a:cs typeface="Times New Roman"/>
                <a:sym typeface="Times New Roman"/>
              </a:rPr>
              <a:t>List-Exercise-4</a:t>
            </a:r>
            <a:endParaRPr dirty="0"/>
          </a:p>
        </p:txBody>
      </p:sp>
      <p:pic>
        <p:nvPicPr>
          <p:cNvPr id="131" name="Google Shape;131;p10"/>
          <p:cNvPicPr preferRelativeResize="0"/>
          <p:nvPr/>
        </p:nvPicPr>
        <p:blipFill rotWithShape="1">
          <a:blip r:embed="rId3">
            <a:alphaModFix/>
          </a:blip>
          <a:srcRect/>
          <a:stretch/>
        </p:blipFill>
        <p:spPr>
          <a:xfrm>
            <a:off x="2895600" y="762000"/>
            <a:ext cx="3752850" cy="541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9454d04708_0_4"/>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7" name="Google Shape;137;g29454d04708_0_4"/>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8" name="Google Shape;138;g29454d04708_0_4"/>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9" name="Google Shape;139;g29454d04708_0_4"/>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0" name="Google Shape;140;g29454d04708_0_4"/>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41" name="Google Shape;141;g29454d04708_0_4"/>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a:t>
            </a:r>
            <a:r>
              <a:rPr lang="en-US" sz="3600" b="1">
                <a:solidFill>
                  <a:schemeClr val="lt1"/>
                </a:solidFill>
                <a:latin typeface="Times New Roman"/>
                <a:ea typeface="Times New Roman"/>
                <a:cs typeface="Times New Roman"/>
                <a:sym typeface="Times New Roman"/>
              </a:rPr>
              <a:t>Toasts</a:t>
            </a:r>
            <a:endParaRPr/>
          </a:p>
        </p:txBody>
      </p:sp>
      <p:cxnSp>
        <p:nvCxnSpPr>
          <p:cNvPr id="142" name="Google Shape;142;g29454d04708_0_4"/>
          <p:cNvCxnSpPr/>
          <p:nvPr/>
        </p:nvCxnSpPr>
        <p:spPr>
          <a:xfrm>
            <a:off x="4038600" y="11049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143" name="Google Shape;143;g29454d04708_0_4"/>
          <p:cNvSpPr txBox="1"/>
          <p:nvPr/>
        </p:nvSpPr>
        <p:spPr>
          <a:xfrm>
            <a:off x="4038600" y="852475"/>
            <a:ext cx="4928400" cy="4640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use Flutter </a:t>
            </a:r>
            <a:r>
              <a:rPr lang="en-US" sz="2000" b="1">
                <a:solidFill>
                  <a:schemeClr val="dk1"/>
                </a:solidFill>
                <a:latin typeface="Times New Roman"/>
                <a:ea typeface="Times New Roman"/>
                <a:cs typeface="Times New Roman"/>
                <a:sym typeface="Times New Roman"/>
              </a:rPr>
              <a:t>Toasts</a:t>
            </a:r>
            <a:r>
              <a:rPr lang="en-US" sz="2000" b="1" i="0" u="none">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300" b="1">
                <a:solidFill>
                  <a:schemeClr val="dk1"/>
                </a:solidFill>
                <a:latin typeface="Times New Roman"/>
                <a:ea typeface="Times New Roman"/>
                <a:cs typeface="Times New Roman"/>
                <a:sym typeface="Times New Roman"/>
              </a:rPr>
              <a:t>Create a Flutter Project: </a:t>
            </a:r>
            <a:r>
              <a:rPr lang="en-US" sz="1300">
                <a:solidFill>
                  <a:schemeClr val="dk1"/>
                </a:solidFill>
                <a:latin typeface="Times New Roman"/>
                <a:ea typeface="Times New Roman"/>
                <a:cs typeface="Times New Roman"/>
                <a:sym typeface="Times New Roman"/>
              </a:rPr>
              <a:t>Create a new Flutter project if you haven't already.</a:t>
            </a: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300" b="1">
                <a:solidFill>
                  <a:schemeClr val="dk1"/>
                </a:solidFill>
                <a:latin typeface="Times New Roman"/>
                <a:ea typeface="Times New Roman"/>
                <a:cs typeface="Times New Roman"/>
                <a:sym typeface="Times New Roman"/>
              </a:rPr>
              <a:t>Replace main.dart: </a:t>
            </a:r>
            <a:r>
              <a:rPr lang="en-US" sz="1300">
                <a:solidFill>
                  <a:schemeClr val="dk1"/>
                </a:solidFill>
                <a:latin typeface="Times New Roman"/>
                <a:ea typeface="Times New Roman"/>
                <a:cs typeface="Times New Roman"/>
                <a:sym typeface="Times New Roman"/>
              </a:rPr>
              <a:t>Replace the content of the default main.dart file with the provided Flutter toast code.</a:t>
            </a: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300" b="1">
                <a:solidFill>
                  <a:schemeClr val="dk1"/>
                </a:solidFill>
                <a:latin typeface="Times New Roman"/>
                <a:ea typeface="Times New Roman"/>
                <a:cs typeface="Times New Roman"/>
                <a:sym typeface="Times New Roman"/>
              </a:rPr>
              <a:t>Run the App: </a:t>
            </a:r>
            <a:r>
              <a:rPr lang="en-US" sz="1300">
                <a:solidFill>
                  <a:schemeClr val="dk1"/>
                </a:solidFill>
                <a:latin typeface="Times New Roman"/>
                <a:ea typeface="Times New Roman"/>
                <a:cs typeface="Times New Roman"/>
                <a:sym typeface="Times New Roman"/>
              </a:rPr>
              <a:t>Use the flutter run command in the project directory to build and run the Flutter app on an emulator or physical device.</a:t>
            </a: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300" b="1">
                <a:solidFill>
                  <a:schemeClr val="dk1"/>
                </a:solidFill>
                <a:latin typeface="Times New Roman"/>
                <a:ea typeface="Times New Roman"/>
                <a:cs typeface="Times New Roman"/>
                <a:sym typeface="Times New Roman"/>
              </a:rPr>
              <a:t>Interact with the App: </a:t>
            </a:r>
            <a:r>
              <a:rPr lang="en-US" sz="1300">
                <a:solidFill>
                  <a:schemeClr val="dk1"/>
                </a:solidFill>
                <a:latin typeface="Times New Roman"/>
                <a:ea typeface="Times New Roman"/>
                <a:cs typeface="Times New Roman"/>
                <a:sym typeface="Times New Roman"/>
              </a:rPr>
              <a:t>When the app is running, click the "Show Toast" button to trigger the toast message.</a:t>
            </a:r>
            <a:endParaRPr sz="1300">
              <a:solidFill>
                <a:schemeClr val="dk1"/>
              </a:solidFill>
              <a:latin typeface="Times New Roman"/>
              <a:ea typeface="Times New Roman"/>
              <a:cs typeface="Times New Roman"/>
              <a:sym typeface="Times New Roman"/>
            </a:endParaRPr>
          </a:p>
          <a:p>
            <a:pPr marL="0" marR="0" lvl="0" indent="-76200" algn="just" rtl="0">
              <a:lnSpc>
                <a:spcPct val="150000"/>
              </a:lnSpc>
              <a:spcBef>
                <a:spcPts val="0"/>
              </a:spcBef>
              <a:spcAft>
                <a:spcPts val="0"/>
              </a:spcAft>
              <a:buClr>
                <a:schemeClr val="dk1"/>
              </a:buClr>
              <a:buSzPts val="1200"/>
              <a:buFont typeface="Times New Roman"/>
              <a:buChar char="•"/>
            </a:pPr>
            <a:endParaRPr sz="1200" b="1">
              <a:solidFill>
                <a:schemeClr val="dk1"/>
              </a:solidFill>
              <a:latin typeface="Times New Roman"/>
              <a:ea typeface="Times New Roman"/>
              <a:cs typeface="Times New Roman"/>
              <a:sym typeface="Times New Roman"/>
            </a:endParaRPr>
          </a:p>
        </p:txBody>
      </p:sp>
      <p:sp>
        <p:nvSpPr>
          <p:cNvPr id="144" name="Google Shape;144;g29454d04708_0_4"/>
          <p:cNvSpPr txBox="1"/>
          <p:nvPr/>
        </p:nvSpPr>
        <p:spPr>
          <a:xfrm>
            <a:off x="-57400" y="937675"/>
            <a:ext cx="3960000" cy="5448900"/>
          </a:xfrm>
          <a:prstGeom prst="rect">
            <a:avLst/>
          </a:prstGeom>
          <a:noFill/>
          <a:ln>
            <a:noFill/>
          </a:ln>
        </p:spPr>
        <p:txBody>
          <a:bodyPr spcFirstLastPara="1" wrap="square" lIns="91425" tIns="45700" rIns="91425" bIns="45700" anchor="t" anchorCtr="0">
            <a:spAutoFit/>
          </a:bodyPr>
          <a:lstStyle/>
          <a:p>
            <a:pPr marL="457200" lvl="0" indent="-304800" algn="just" rtl="0">
              <a:spcBef>
                <a:spcPts val="0"/>
              </a:spcBef>
              <a:spcAft>
                <a:spcPts val="0"/>
              </a:spcAft>
              <a:buClr>
                <a:schemeClr val="dk1"/>
              </a:buClr>
              <a:buSzPts val="1200"/>
              <a:buChar char="•"/>
            </a:pPr>
            <a:r>
              <a:rPr lang="en-US" sz="1200">
                <a:solidFill>
                  <a:schemeClr val="dk1"/>
                </a:solidFill>
              </a:rPr>
              <a:t>Toast Messages for User Feedback: Flutter toasts are a UI component used to provide non-intrusive feedback or information to users. They are often used to display short-lived messages or notifications at the bottom of the screen. Toasts are especially useful for showing temporary messages, such as success messages, warnings, or errors, without disrupting the user's experience.</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US" sz="1200">
                <a:solidFill>
                  <a:schemeClr val="dk1"/>
                </a:solidFill>
              </a:rPr>
              <a:t>Built-in Flutter Toasts: Flutter provides built-in support for displaying toast messages without the need for external libraries. You can use the SnackBar widget within a Scaffold to show simple toast-like messages. Flutter's native approach ensures consistent design and behavior across different platforms.</a:t>
            </a:r>
            <a:endParaRPr sz="1200">
              <a:solidFill>
                <a:schemeClr val="dk1"/>
              </a:solidFill>
            </a:endParaRPr>
          </a:p>
          <a:p>
            <a:pPr marL="457200" lvl="0" indent="0" algn="just" rtl="0">
              <a:spcBef>
                <a:spcPts val="0"/>
              </a:spcBef>
              <a:spcAft>
                <a:spcPts val="0"/>
              </a:spcAft>
              <a:buNone/>
            </a:pPr>
            <a:endParaRPr sz="1200">
              <a:solidFill>
                <a:schemeClr val="dk1"/>
              </a:solidFill>
            </a:endParaRPr>
          </a:p>
          <a:p>
            <a:pPr marL="457200" lvl="0" indent="-304800" algn="just" rtl="0">
              <a:spcBef>
                <a:spcPts val="0"/>
              </a:spcBef>
              <a:spcAft>
                <a:spcPts val="0"/>
              </a:spcAft>
              <a:buClr>
                <a:schemeClr val="dk1"/>
              </a:buClr>
              <a:buSzPts val="1200"/>
              <a:buChar char="•"/>
            </a:pPr>
            <a:r>
              <a:rPr lang="en-US" sz="1200">
                <a:solidFill>
                  <a:schemeClr val="dk1"/>
                </a:solidFill>
              </a:rPr>
              <a:t>Customization and Third-Party Packages: While Flutter's built-in toasts are simple and effective, you can customize their appearance and behavior to match your app's design. Additionally, there are third-party packages available, such as fluttertoast, that offer more advanced customization and features for displaying toasts, including different positions, durations, and styles, to enhance the user experience in your Flutter app.</a:t>
            </a:r>
            <a:endParaRPr sz="1200">
              <a:solidFill>
                <a:schemeClr val="dk1"/>
              </a:solidFill>
            </a:endParaRPr>
          </a:p>
          <a:p>
            <a:pPr marL="285750" marR="0" lvl="0" indent="-273050" algn="just" rtl="0">
              <a:lnSpc>
                <a:spcPct val="100000"/>
              </a:lnSpc>
              <a:spcBef>
                <a:spcPts val="0"/>
              </a:spcBef>
              <a:spcAft>
                <a:spcPts val="0"/>
              </a:spcAft>
              <a:buClr>
                <a:schemeClr val="dk1"/>
              </a:buClr>
              <a:buSzPts val="1200"/>
              <a:buChar char="•"/>
            </a:pP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9454d04708_0_18"/>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0" name="Google Shape;150;g29454d04708_0_18"/>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1" name="Google Shape;151;g29454d04708_0_18"/>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2" name="Google Shape;152;g29454d04708_0_18"/>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3" name="Google Shape;153;g29454d04708_0_18"/>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54" name="Google Shape;154;g29454d04708_0_18"/>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dirty="0" smtClean="0">
                <a:solidFill>
                  <a:schemeClr val="lt1"/>
                </a:solidFill>
                <a:latin typeface="Times New Roman"/>
                <a:ea typeface="Times New Roman"/>
                <a:cs typeface="Times New Roman"/>
                <a:sym typeface="Times New Roman"/>
              </a:rPr>
              <a:t>Toasts-Exercise-5</a:t>
            </a:r>
            <a:endParaRPr dirty="0"/>
          </a:p>
        </p:txBody>
      </p:sp>
      <p:cxnSp>
        <p:nvCxnSpPr>
          <p:cNvPr id="155" name="Google Shape;155;g29454d04708_0_18"/>
          <p:cNvCxnSpPr/>
          <p:nvPr/>
        </p:nvCxnSpPr>
        <p:spPr>
          <a:xfrm>
            <a:off x="4038600" y="1104900"/>
            <a:ext cx="0" cy="4648200"/>
          </a:xfrm>
          <a:prstGeom prst="straightConnector1">
            <a:avLst/>
          </a:prstGeom>
          <a:noFill/>
          <a:ln w="9525" cap="flat" cmpd="sng">
            <a:solidFill>
              <a:srgbClr val="4A7EBB"/>
            </a:solidFill>
            <a:prstDash val="solid"/>
            <a:miter lim="800000"/>
            <a:headEnd type="none" w="med" len="med"/>
            <a:tailEnd type="none" w="med" len="med"/>
          </a:ln>
        </p:spPr>
      </p:cxnSp>
      <p:pic>
        <p:nvPicPr>
          <p:cNvPr id="156" name="Google Shape;156;g29454d04708_0_18"/>
          <p:cNvPicPr preferRelativeResize="0"/>
          <p:nvPr/>
        </p:nvPicPr>
        <p:blipFill>
          <a:blip r:embed="rId3">
            <a:alphaModFix/>
          </a:blip>
          <a:stretch>
            <a:fillRect/>
          </a:stretch>
        </p:blipFill>
        <p:spPr>
          <a:xfrm>
            <a:off x="152400" y="1091925"/>
            <a:ext cx="8839202" cy="472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9454d04708_0_31"/>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2" name="Google Shape;162;g29454d04708_0_31"/>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g29454d04708_0_31"/>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g29454d04708_0_31"/>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5" name="Google Shape;165;g29454d04708_0_31"/>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66" name="Google Shape;166;g29454d04708_0_31"/>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a:t>
            </a:r>
            <a:r>
              <a:rPr lang="en-US" sz="3600" b="1">
                <a:solidFill>
                  <a:schemeClr val="lt1"/>
                </a:solidFill>
                <a:latin typeface="Times New Roman"/>
                <a:ea typeface="Times New Roman"/>
                <a:cs typeface="Times New Roman"/>
                <a:sym typeface="Times New Roman"/>
              </a:rPr>
              <a:t>Themes</a:t>
            </a:r>
            <a:endParaRPr/>
          </a:p>
        </p:txBody>
      </p:sp>
      <p:cxnSp>
        <p:nvCxnSpPr>
          <p:cNvPr id="167" name="Google Shape;167;g29454d04708_0_31"/>
          <p:cNvCxnSpPr/>
          <p:nvPr/>
        </p:nvCxnSpPr>
        <p:spPr>
          <a:xfrm>
            <a:off x="4038600" y="11049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168" name="Google Shape;168;g29454d04708_0_31"/>
          <p:cNvSpPr txBox="1"/>
          <p:nvPr/>
        </p:nvSpPr>
        <p:spPr>
          <a:xfrm>
            <a:off x="4038600" y="852475"/>
            <a:ext cx="4928400" cy="48255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use Flutter </a:t>
            </a:r>
            <a:r>
              <a:rPr lang="en-US" sz="2000" b="1">
                <a:solidFill>
                  <a:schemeClr val="dk1"/>
                </a:solidFill>
                <a:latin typeface="Times New Roman"/>
                <a:ea typeface="Times New Roman"/>
                <a:cs typeface="Times New Roman"/>
                <a:sym typeface="Times New Roman"/>
              </a:rPr>
              <a:t>Themes</a:t>
            </a:r>
            <a:r>
              <a:rPr lang="en-US" sz="2000" b="1" i="0" u="none">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Create a Theme: </a:t>
            </a:r>
            <a:r>
              <a:rPr lang="en-US" sz="1600">
                <a:solidFill>
                  <a:schemeClr val="dk1"/>
                </a:solidFill>
                <a:latin typeface="Times New Roman"/>
                <a:ea typeface="Times New Roman"/>
                <a:cs typeface="Times New Roman"/>
                <a:sym typeface="Times New Roman"/>
              </a:rPr>
              <a:t>Define a custom theme using the ThemeData class with desired design properties.</a:t>
            </a: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Wrap Your App with Theme: </a:t>
            </a:r>
            <a:r>
              <a:rPr lang="en-US" sz="1600">
                <a:solidFill>
                  <a:schemeClr val="dk1"/>
                </a:solidFill>
                <a:latin typeface="Times New Roman"/>
                <a:ea typeface="Times New Roman"/>
                <a:cs typeface="Times New Roman"/>
                <a:sym typeface="Times New Roman"/>
              </a:rPr>
              <a:t>Wrap your app with a Theme widget and provide the custom theme inside the MaterialApp.</a:t>
            </a: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Access Theme Properties: </a:t>
            </a:r>
            <a:r>
              <a:rPr lang="en-US" sz="1600">
                <a:solidFill>
                  <a:schemeClr val="dk1"/>
                </a:solidFill>
                <a:latin typeface="Times New Roman"/>
                <a:ea typeface="Times New Roman"/>
                <a:cs typeface="Times New Roman"/>
                <a:sym typeface="Times New Roman"/>
              </a:rPr>
              <a:t>Access theme properties within widgets using Theme.of(context).</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0" marR="0" lvl="0" indent="-76200" algn="just" rtl="0">
              <a:lnSpc>
                <a:spcPct val="150000"/>
              </a:lnSpc>
              <a:spcBef>
                <a:spcPts val="0"/>
              </a:spcBef>
              <a:spcAft>
                <a:spcPts val="0"/>
              </a:spcAft>
              <a:buClr>
                <a:schemeClr val="dk1"/>
              </a:buClr>
              <a:buSzPts val="1200"/>
              <a:buFont typeface="Times New Roman"/>
              <a:buChar char="•"/>
            </a:pPr>
            <a:endParaRPr sz="1200" b="1">
              <a:solidFill>
                <a:schemeClr val="dk1"/>
              </a:solidFill>
              <a:latin typeface="Times New Roman"/>
              <a:ea typeface="Times New Roman"/>
              <a:cs typeface="Times New Roman"/>
              <a:sym typeface="Times New Roman"/>
            </a:endParaRPr>
          </a:p>
        </p:txBody>
      </p:sp>
      <p:sp>
        <p:nvSpPr>
          <p:cNvPr id="169" name="Google Shape;169;g29454d04708_0_31"/>
          <p:cNvSpPr txBox="1"/>
          <p:nvPr/>
        </p:nvSpPr>
        <p:spPr>
          <a:xfrm>
            <a:off x="-57400" y="937675"/>
            <a:ext cx="3960000" cy="5264100"/>
          </a:xfrm>
          <a:prstGeom prst="rect">
            <a:avLst/>
          </a:prstGeom>
          <a:noFill/>
          <a:ln>
            <a:noFill/>
          </a:ln>
        </p:spPr>
        <p:txBody>
          <a:bodyPr spcFirstLastPara="1" wrap="square" lIns="91425" tIns="45700" rIns="91425" bIns="45700" anchor="t" anchorCtr="0">
            <a:spAutoFit/>
          </a:bodyPr>
          <a:lstStyle/>
          <a:p>
            <a:pPr marL="457200" lvl="0" indent="-311150" algn="just" rtl="0">
              <a:spcBef>
                <a:spcPts val="0"/>
              </a:spcBef>
              <a:spcAft>
                <a:spcPts val="0"/>
              </a:spcAft>
              <a:buClr>
                <a:schemeClr val="dk1"/>
              </a:buClr>
              <a:buSzPts val="1300"/>
              <a:buChar char="•"/>
            </a:pPr>
            <a:r>
              <a:rPr lang="en-US" sz="1300">
                <a:solidFill>
                  <a:schemeClr val="dk1"/>
                </a:solidFill>
              </a:rPr>
              <a:t>Flutter themes allow you to maintain a consistent design and branding throughout your app. By defining a theme, you can specify the primary and accent colors, typography, and other visual properties that represent your app's identity. This consistency helps in creating a professional and cohesive user experience.</a:t>
            </a:r>
            <a:endParaRPr sz="1300">
              <a:solidFill>
                <a:schemeClr val="dk1"/>
              </a:solidFill>
            </a:endParaRPr>
          </a:p>
          <a:p>
            <a:pPr marL="457200" lvl="0" indent="0" algn="just" rtl="0">
              <a:spcBef>
                <a:spcPts val="0"/>
              </a:spcBef>
              <a:spcAft>
                <a:spcPts val="0"/>
              </a:spcAft>
              <a:buNone/>
            </a:pPr>
            <a:endParaRPr sz="1300">
              <a:solidFill>
                <a:schemeClr val="dk1"/>
              </a:solidFill>
            </a:endParaRPr>
          </a:p>
          <a:p>
            <a:pPr marL="457200" lvl="0" indent="-311150" algn="just" rtl="0">
              <a:spcBef>
                <a:spcPts val="0"/>
              </a:spcBef>
              <a:spcAft>
                <a:spcPts val="0"/>
              </a:spcAft>
              <a:buClr>
                <a:schemeClr val="dk1"/>
              </a:buClr>
              <a:buSzPts val="1300"/>
              <a:buChar char="•"/>
            </a:pPr>
            <a:r>
              <a:rPr lang="en-US" sz="1300">
                <a:solidFill>
                  <a:schemeClr val="dk1"/>
                </a:solidFill>
              </a:rPr>
              <a:t>Flutter themes make it easy to implement dark and light mode support in your app. With just a few lines of code, you can switch between light and dark themes based on user preferences or system settings, ensuring optimal readability and user comfort in different lighting conditions.</a:t>
            </a:r>
            <a:endParaRPr sz="1300">
              <a:solidFill>
                <a:schemeClr val="dk1"/>
              </a:solidFill>
            </a:endParaRPr>
          </a:p>
          <a:p>
            <a:pPr marL="457200" lvl="0" indent="0" algn="just" rtl="0">
              <a:spcBef>
                <a:spcPts val="0"/>
              </a:spcBef>
              <a:spcAft>
                <a:spcPts val="0"/>
              </a:spcAft>
              <a:buNone/>
            </a:pPr>
            <a:endParaRPr sz="1300">
              <a:solidFill>
                <a:schemeClr val="dk1"/>
              </a:solidFill>
            </a:endParaRPr>
          </a:p>
          <a:p>
            <a:pPr marL="457200" lvl="0" indent="-311150" algn="just" rtl="0">
              <a:spcBef>
                <a:spcPts val="0"/>
              </a:spcBef>
              <a:spcAft>
                <a:spcPts val="0"/>
              </a:spcAft>
              <a:buClr>
                <a:schemeClr val="dk1"/>
              </a:buClr>
              <a:buSzPts val="1300"/>
              <a:buChar char="•"/>
            </a:pPr>
            <a:r>
              <a:rPr lang="en-US" sz="1300">
                <a:solidFill>
                  <a:schemeClr val="dk1"/>
                </a:solidFill>
              </a:rPr>
              <a:t>Themes in Flutter are highly customizable. You can create and reuse theme objects with specific color schemes, fonts, and other design elements tailored to different sections of your app. This allows you to easily maintain a coherent visual style while adapting to various parts of your application.</a:t>
            </a:r>
            <a:endParaRPr sz="1300">
              <a:solidFill>
                <a:schemeClr val="dk1"/>
              </a:solidFill>
            </a:endParaRPr>
          </a:p>
          <a:p>
            <a:pPr marL="457200" lvl="0" indent="0" algn="just" rtl="0">
              <a:spcBef>
                <a:spcPts val="0"/>
              </a:spcBef>
              <a:spcAft>
                <a:spcPts val="0"/>
              </a:spcAft>
              <a:buNone/>
            </a:pPr>
            <a:endParaRPr sz="1200">
              <a:solidFill>
                <a:schemeClr val="dk1"/>
              </a:solidFill>
            </a:endParaRPr>
          </a:p>
          <a:p>
            <a:pPr marL="457200" marR="0" lvl="0" indent="0" algn="just" rtl="0">
              <a:lnSpc>
                <a:spcPct val="100000"/>
              </a:lnSpc>
              <a:spcBef>
                <a:spcPts val="0"/>
              </a:spcBef>
              <a:spcAft>
                <a:spcPts val="0"/>
              </a:spcAft>
              <a:buNone/>
            </a:pP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9454d04708_0_45"/>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g29454d04708_0_45"/>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6" name="Google Shape;176;g29454d04708_0_45"/>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7" name="Google Shape;177;g29454d04708_0_45"/>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8" name="Google Shape;178;g29454d04708_0_45"/>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79" name="Google Shape;179;g29454d04708_0_45"/>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dirty="0" smtClean="0">
                <a:solidFill>
                  <a:schemeClr val="lt1"/>
                </a:solidFill>
                <a:latin typeface="Times New Roman"/>
                <a:ea typeface="Times New Roman"/>
                <a:cs typeface="Times New Roman"/>
                <a:sym typeface="Times New Roman"/>
              </a:rPr>
              <a:t>Themes-Exercise-6</a:t>
            </a:r>
            <a:endParaRPr dirty="0"/>
          </a:p>
        </p:txBody>
      </p:sp>
      <p:cxnSp>
        <p:nvCxnSpPr>
          <p:cNvPr id="180" name="Google Shape;180;g29454d04708_0_45"/>
          <p:cNvCxnSpPr/>
          <p:nvPr/>
        </p:nvCxnSpPr>
        <p:spPr>
          <a:xfrm>
            <a:off x="4727275" y="1104900"/>
            <a:ext cx="0" cy="4648200"/>
          </a:xfrm>
          <a:prstGeom prst="straightConnector1">
            <a:avLst/>
          </a:prstGeom>
          <a:noFill/>
          <a:ln w="9525" cap="flat" cmpd="sng">
            <a:solidFill>
              <a:srgbClr val="4A7EBB"/>
            </a:solidFill>
            <a:prstDash val="solid"/>
            <a:miter lim="800000"/>
            <a:headEnd type="none" w="med" len="med"/>
            <a:tailEnd type="none" w="med" len="med"/>
          </a:ln>
        </p:spPr>
      </p:cxnSp>
      <p:pic>
        <p:nvPicPr>
          <p:cNvPr id="181" name="Google Shape;181;g29454d04708_0_45"/>
          <p:cNvPicPr preferRelativeResize="0"/>
          <p:nvPr/>
        </p:nvPicPr>
        <p:blipFill>
          <a:blip r:embed="rId3">
            <a:alphaModFix/>
          </a:blip>
          <a:stretch>
            <a:fillRect/>
          </a:stretch>
        </p:blipFill>
        <p:spPr>
          <a:xfrm>
            <a:off x="4885854" y="2296916"/>
            <a:ext cx="4270496" cy="2264180"/>
          </a:xfrm>
          <a:prstGeom prst="rect">
            <a:avLst/>
          </a:prstGeom>
          <a:noFill/>
          <a:ln>
            <a:noFill/>
          </a:ln>
        </p:spPr>
      </p:pic>
      <p:pic>
        <p:nvPicPr>
          <p:cNvPr id="182" name="Google Shape;182;g29454d04708_0_45"/>
          <p:cNvPicPr preferRelativeResize="0"/>
          <p:nvPr/>
        </p:nvPicPr>
        <p:blipFill>
          <a:blip r:embed="rId4">
            <a:alphaModFix/>
          </a:blip>
          <a:stretch>
            <a:fillRect/>
          </a:stretch>
        </p:blipFill>
        <p:spPr>
          <a:xfrm>
            <a:off x="138075" y="2145750"/>
            <a:ext cx="4502376" cy="24153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9461fe91b5_0_4"/>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8" name="Google Shape;188;g29461fe91b5_0_4"/>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9" name="Google Shape;189;g29461fe91b5_0_4"/>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0" name="Google Shape;190;g29461fe91b5_0_4"/>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1" name="Google Shape;191;g29461fe91b5_0_4"/>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92" name="Google Shape;192;g29461fe91b5_0_4"/>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dirty="0">
                <a:solidFill>
                  <a:schemeClr val="lt1"/>
                </a:solidFill>
                <a:latin typeface="Times New Roman"/>
                <a:ea typeface="Times New Roman"/>
                <a:cs typeface="Times New Roman"/>
                <a:sym typeface="Times New Roman"/>
              </a:rPr>
              <a:t>Themes </a:t>
            </a:r>
            <a:r>
              <a:rPr lang="en-US" sz="3600" b="1" dirty="0" smtClean="0">
                <a:solidFill>
                  <a:schemeClr val="lt1"/>
                </a:solidFill>
                <a:latin typeface="Times New Roman"/>
                <a:ea typeface="Times New Roman"/>
                <a:cs typeface="Times New Roman"/>
                <a:sym typeface="Times New Roman"/>
              </a:rPr>
              <a:t>Custom-Exercuse-6</a:t>
            </a:r>
            <a:endParaRPr dirty="0"/>
          </a:p>
        </p:txBody>
      </p:sp>
      <p:pic>
        <p:nvPicPr>
          <p:cNvPr id="193" name="Google Shape;193;g29461fe91b5_0_4"/>
          <p:cNvPicPr preferRelativeResize="0"/>
          <p:nvPr/>
        </p:nvPicPr>
        <p:blipFill>
          <a:blip r:embed="rId3">
            <a:alphaModFix/>
          </a:blip>
          <a:stretch>
            <a:fillRect/>
          </a:stretch>
        </p:blipFill>
        <p:spPr>
          <a:xfrm>
            <a:off x="654525" y="798728"/>
            <a:ext cx="7976881" cy="5536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9454d04708_0_59"/>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9" name="Google Shape;199;g29454d04708_0_59"/>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0" name="Google Shape;200;g29454d04708_0_59"/>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1" name="Google Shape;201;g29454d04708_0_59"/>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2" name="Google Shape;202;g29454d04708_0_59"/>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203" name="Google Shape;203;g29454d04708_0_59"/>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a:t>
            </a:r>
            <a:r>
              <a:rPr lang="en-US" sz="3600" b="1">
                <a:solidFill>
                  <a:schemeClr val="lt1"/>
                </a:solidFill>
                <a:latin typeface="Times New Roman"/>
                <a:ea typeface="Times New Roman"/>
                <a:cs typeface="Times New Roman"/>
                <a:sym typeface="Times New Roman"/>
              </a:rPr>
              <a:t>Charts</a:t>
            </a:r>
            <a:endParaRPr/>
          </a:p>
        </p:txBody>
      </p:sp>
      <p:cxnSp>
        <p:nvCxnSpPr>
          <p:cNvPr id="204" name="Google Shape;204;g29454d04708_0_59"/>
          <p:cNvCxnSpPr/>
          <p:nvPr/>
        </p:nvCxnSpPr>
        <p:spPr>
          <a:xfrm>
            <a:off x="4038600" y="11049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205" name="Google Shape;205;g29454d04708_0_59"/>
          <p:cNvSpPr txBox="1"/>
          <p:nvPr/>
        </p:nvSpPr>
        <p:spPr>
          <a:xfrm>
            <a:off x="3737300" y="536825"/>
            <a:ext cx="5406600" cy="70485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use Flutter </a:t>
            </a:r>
            <a:r>
              <a:rPr lang="en-US" sz="2000" b="1">
                <a:solidFill>
                  <a:schemeClr val="dk1"/>
                </a:solidFill>
                <a:latin typeface="Times New Roman"/>
                <a:ea typeface="Times New Roman"/>
                <a:cs typeface="Times New Roman"/>
                <a:sym typeface="Times New Roman"/>
              </a:rPr>
              <a:t>Charts</a:t>
            </a:r>
            <a:r>
              <a:rPr lang="en-US" sz="2000" b="1" i="0" u="none">
                <a:solidFill>
                  <a:schemeClr val="dk1"/>
                </a:solidFill>
                <a:latin typeface="Times New Roman"/>
                <a:ea typeface="Times New Roman"/>
                <a:cs typeface="Times New Roman"/>
                <a:sym typeface="Times New Roman"/>
              </a:rPr>
              <a:t>:</a:t>
            </a:r>
            <a:endParaRPr sz="1300" b="1">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Import Required Libraries</a:t>
            </a:r>
            <a:r>
              <a:rPr lang="en-US" sz="1000">
                <a:solidFill>
                  <a:schemeClr val="dk1"/>
                </a:solidFill>
                <a:latin typeface="Times New Roman"/>
                <a:ea typeface="Times New Roman"/>
                <a:cs typeface="Times New Roman"/>
                <a:sym typeface="Times New Roman"/>
              </a:rPr>
              <a:t>: Ensure that you have imported the necessary libraries for using charts. </a:t>
            </a:r>
            <a:endParaRPr sz="1000">
              <a:solidFill>
                <a:schemeClr val="dk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Clr>
                <a:schemeClr val="dk1"/>
              </a:buClr>
              <a:buSzPts val="1100"/>
              <a:buFont typeface="Times New Roman"/>
              <a:buChar char="•"/>
            </a:pPr>
            <a:r>
              <a:rPr lang="en-US" sz="1000" b="1">
                <a:solidFill>
                  <a:schemeClr val="dk1"/>
                </a:solidFill>
                <a:latin typeface="Times New Roman"/>
                <a:ea typeface="Times New Roman"/>
                <a:cs typeface="Times New Roman"/>
                <a:sym typeface="Times New Roman"/>
              </a:rPr>
              <a:t>Change the pubspec.yaml file</a:t>
            </a:r>
            <a:r>
              <a:rPr lang="en-US" sz="1000">
                <a:solidFill>
                  <a:schemeClr val="dk1"/>
                </a:solidFill>
                <a:latin typeface="Times New Roman"/>
                <a:ea typeface="Times New Roman"/>
                <a:cs typeface="Times New Roman"/>
                <a:sym typeface="Times New Roman"/>
              </a:rPr>
              <a:t>: Add the dependencies </a:t>
            </a:r>
            <a:br>
              <a:rPr lang="en-US" sz="1000">
                <a:solidFill>
                  <a:schemeClr val="dk1"/>
                </a:solidFill>
                <a:latin typeface="Times New Roman"/>
                <a:ea typeface="Times New Roman"/>
                <a:cs typeface="Times New Roman"/>
                <a:sym typeface="Times New Roman"/>
              </a:rPr>
            </a:br>
            <a:r>
              <a:rPr lang="en-US" sz="950">
                <a:solidFill>
                  <a:srgbClr val="569CD6"/>
                </a:solidFill>
                <a:highlight>
                  <a:srgbClr val="1F1F1F"/>
                </a:highlight>
                <a:latin typeface="Courier New"/>
                <a:ea typeface="Courier New"/>
                <a:cs typeface="Courier New"/>
                <a:sym typeface="Courier New"/>
              </a:rPr>
              <a:t>dependencies</a:t>
            </a:r>
            <a:r>
              <a:rPr lang="en-US" sz="950">
                <a:solidFill>
                  <a:srgbClr val="CCCCCC"/>
                </a:solidFill>
                <a:highlight>
                  <a:srgbClr val="1F1F1F"/>
                </a:highlight>
                <a:latin typeface="Courier New"/>
                <a:ea typeface="Courier New"/>
                <a:cs typeface="Courier New"/>
                <a:sym typeface="Courier New"/>
              </a:rPr>
              <a:t>:</a:t>
            </a:r>
            <a:endParaRPr sz="950">
              <a:solidFill>
                <a:srgbClr val="CE9178"/>
              </a:solidFill>
              <a:highlight>
                <a:srgbClr val="1F1F1F"/>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US" sz="950">
                <a:solidFill>
                  <a:srgbClr val="CCCCCC"/>
                </a:solidFill>
                <a:highlight>
                  <a:srgbClr val="1F1F1F"/>
                </a:highlight>
                <a:latin typeface="Courier New"/>
                <a:ea typeface="Courier New"/>
                <a:cs typeface="Courier New"/>
                <a:sym typeface="Courier New"/>
              </a:rPr>
              <a:t>  </a:t>
            </a:r>
            <a:r>
              <a:rPr lang="en-US" sz="950">
                <a:solidFill>
                  <a:srgbClr val="569CD6"/>
                </a:solidFill>
                <a:highlight>
                  <a:srgbClr val="1F1F1F"/>
                </a:highlight>
                <a:latin typeface="Courier New"/>
                <a:ea typeface="Courier New"/>
                <a:cs typeface="Courier New"/>
                <a:sym typeface="Courier New"/>
              </a:rPr>
              <a:t>fl_chart</a:t>
            </a:r>
            <a:r>
              <a:rPr lang="en-US" sz="950">
                <a:solidFill>
                  <a:srgbClr val="CCCCCC"/>
                </a:solidFill>
                <a:highlight>
                  <a:srgbClr val="1F1F1F"/>
                </a:highlight>
                <a:latin typeface="Courier New"/>
                <a:ea typeface="Courier New"/>
                <a:cs typeface="Courier New"/>
                <a:sym typeface="Courier New"/>
              </a:rPr>
              <a:t>: </a:t>
            </a:r>
            <a:r>
              <a:rPr lang="en-US" sz="950">
                <a:solidFill>
                  <a:srgbClr val="CE9178"/>
                </a:solidFill>
                <a:highlight>
                  <a:srgbClr val="1F1F1F"/>
                </a:highlight>
                <a:latin typeface="Courier New"/>
                <a:ea typeface="Courier New"/>
                <a:cs typeface="Courier New"/>
                <a:sym typeface="Courier New"/>
              </a:rPr>
              <a:t>^0.41.0</a:t>
            </a:r>
            <a:endParaRPr sz="950">
              <a:solidFill>
                <a:srgbClr val="CE9178"/>
              </a:solidFill>
              <a:highlight>
                <a:srgbClr val="1F1F1F"/>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US" sz="950">
                <a:solidFill>
                  <a:srgbClr val="CCCCCC"/>
                </a:solidFill>
                <a:highlight>
                  <a:srgbClr val="1F1F1F"/>
                </a:highlight>
                <a:latin typeface="Courier New"/>
                <a:ea typeface="Courier New"/>
                <a:cs typeface="Courier New"/>
                <a:sym typeface="Courier New"/>
              </a:rPr>
              <a:t>  </a:t>
            </a:r>
            <a:r>
              <a:rPr lang="en-US" sz="950">
                <a:solidFill>
                  <a:srgbClr val="569CD6"/>
                </a:solidFill>
                <a:highlight>
                  <a:srgbClr val="1F1F1F"/>
                </a:highlight>
                <a:latin typeface="Courier New"/>
                <a:ea typeface="Courier New"/>
                <a:cs typeface="Courier New"/>
                <a:sym typeface="Courier New"/>
              </a:rPr>
              <a:t>flutter</a:t>
            </a:r>
            <a:r>
              <a:rPr lang="en-US" sz="950">
                <a:solidFill>
                  <a:srgbClr val="CCCCCC"/>
                </a:solidFill>
                <a:highlight>
                  <a:srgbClr val="1F1F1F"/>
                </a:highlight>
                <a:latin typeface="Courier New"/>
                <a:ea typeface="Courier New"/>
                <a:cs typeface="Courier New"/>
                <a:sym typeface="Courier New"/>
              </a:rPr>
              <a:t>:</a:t>
            </a:r>
            <a:endParaRPr sz="950">
              <a:solidFill>
                <a:srgbClr val="CCCCCC"/>
              </a:solidFill>
              <a:highlight>
                <a:srgbClr val="1F1F1F"/>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US" sz="950">
                <a:solidFill>
                  <a:srgbClr val="CCCCCC"/>
                </a:solidFill>
                <a:highlight>
                  <a:srgbClr val="1F1F1F"/>
                </a:highlight>
                <a:latin typeface="Courier New"/>
                <a:ea typeface="Courier New"/>
                <a:cs typeface="Courier New"/>
                <a:sym typeface="Courier New"/>
              </a:rPr>
              <a:t>    </a:t>
            </a:r>
            <a:r>
              <a:rPr lang="en-US" sz="950">
                <a:solidFill>
                  <a:srgbClr val="569CD6"/>
                </a:solidFill>
                <a:highlight>
                  <a:srgbClr val="1F1F1F"/>
                </a:highlight>
                <a:latin typeface="Courier New"/>
                <a:ea typeface="Courier New"/>
                <a:cs typeface="Courier New"/>
                <a:sym typeface="Courier New"/>
              </a:rPr>
              <a:t>sdk</a:t>
            </a:r>
            <a:r>
              <a:rPr lang="en-US" sz="950">
                <a:solidFill>
                  <a:srgbClr val="CCCCCC"/>
                </a:solidFill>
                <a:highlight>
                  <a:srgbClr val="1F1F1F"/>
                </a:highlight>
                <a:latin typeface="Courier New"/>
                <a:ea typeface="Courier New"/>
                <a:cs typeface="Courier New"/>
                <a:sym typeface="Courier New"/>
              </a:rPr>
              <a:t>: </a:t>
            </a:r>
            <a:r>
              <a:rPr lang="en-US" sz="950">
                <a:solidFill>
                  <a:srgbClr val="CE9178"/>
                </a:solidFill>
                <a:highlight>
                  <a:srgbClr val="1F1F1F"/>
                </a:highlight>
                <a:latin typeface="Courier New"/>
                <a:ea typeface="Courier New"/>
                <a:cs typeface="Courier New"/>
                <a:sym typeface="Courier New"/>
              </a:rPr>
              <a:t>flutter</a:t>
            </a:r>
            <a:endParaRPr sz="10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Create a Flutter App Structure</a:t>
            </a:r>
            <a:r>
              <a:rPr lang="en-US" sz="1000">
                <a:solidFill>
                  <a:schemeClr val="dk1"/>
                </a:solidFill>
                <a:latin typeface="Times New Roman"/>
                <a:ea typeface="Times New Roman"/>
                <a:cs typeface="Times New Roman"/>
                <a:sym typeface="Times New Roman"/>
              </a:rPr>
              <a:t>: Organize your Flutter app by creating the app structure, which includes a main app class (MyApp) and the home page class (MyHomePage). In your code, MyApp is the entry point for your app.</a:t>
            </a:r>
            <a:endParaRPr sz="10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Define a MaterialApp</a:t>
            </a:r>
            <a:r>
              <a:rPr lang="en-US" sz="1000">
                <a:solidFill>
                  <a:schemeClr val="dk1"/>
                </a:solidFill>
                <a:latin typeface="Times New Roman"/>
                <a:ea typeface="Times New Roman"/>
                <a:cs typeface="Times New Roman"/>
                <a:sym typeface="Times New Roman"/>
              </a:rPr>
              <a:t>: Inside the MyApp class, define a MaterialApp widget, which acts as the root widget for your app. This is where you specify the theme, home page, and other app-level settings.</a:t>
            </a:r>
            <a:endParaRPr sz="10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Create a Scaffold with AppBar</a:t>
            </a:r>
            <a:r>
              <a:rPr lang="en-US" sz="1000">
                <a:solidFill>
                  <a:schemeClr val="dk1"/>
                </a:solidFill>
                <a:latin typeface="Times New Roman"/>
                <a:ea typeface="Times New Roman"/>
                <a:cs typeface="Times New Roman"/>
                <a:sym typeface="Times New Roman"/>
              </a:rPr>
              <a:t>: In your MyHomePage class, create a Scaffold widget. The Scaffold provides the basic app structure, and the AppBar widget defines the top app bar with a title.</a:t>
            </a:r>
            <a:endParaRPr sz="10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Add a Chart Widget</a:t>
            </a:r>
            <a:r>
              <a:rPr lang="en-US" sz="1000">
                <a:solidFill>
                  <a:schemeClr val="dk1"/>
                </a:solidFill>
                <a:latin typeface="Times New Roman"/>
                <a:ea typeface="Times New Roman"/>
                <a:cs typeface="Times New Roman"/>
                <a:sym typeface="Times New Roman"/>
              </a:rPr>
              <a:t>: Within the Scaffold, include the chart widget, which is a PieChart in this case. You configure the chart by providing data in a PieChartData object. Customize the chart data to fit your specific data and design requirements.</a:t>
            </a:r>
            <a:endParaRPr sz="10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Char char="•"/>
            </a:pPr>
            <a:r>
              <a:rPr lang="en-US" sz="1000" b="1">
                <a:solidFill>
                  <a:schemeClr val="dk1"/>
                </a:solidFill>
                <a:latin typeface="Times New Roman"/>
                <a:ea typeface="Times New Roman"/>
                <a:cs typeface="Times New Roman"/>
                <a:sym typeface="Times New Roman"/>
              </a:rPr>
              <a:t>Customize Chart Data</a:t>
            </a:r>
            <a:r>
              <a:rPr lang="en-US" sz="1000">
                <a:solidFill>
                  <a:schemeClr val="dk1"/>
                </a:solidFill>
                <a:latin typeface="Times New Roman"/>
                <a:ea typeface="Times New Roman"/>
                <a:cs typeface="Times New Roman"/>
                <a:sym typeface="Times New Roman"/>
              </a:rPr>
              <a:t>: Configure the PieChartData object to represent your data and customize the appearance of the pie chart. In this code, you specify the sections with colors, values, and titles for each category.</a:t>
            </a:r>
            <a:endParaRPr sz="10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a:solidFill>
                <a:schemeClr val="dk1"/>
              </a:solidFill>
              <a:latin typeface="Times New Roman"/>
              <a:ea typeface="Times New Roman"/>
              <a:cs typeface="Times New Roman"/>
              <a:sym typeface="Times New Roman"/>
            </a:endParaRPr>
          </a:p>
          <a:p>
            <a:pPr marL="0" marR="0" lvl="0" indent="-76200" algn="just" rtl="0">
              <a:lnSpc>
                <a:spcPct val="150000"/>
              </a:lnSpc>
              <a:spcBef>
                <a:spcPts val="0"/>
              </a:spcBef>
              <a:spcAft>
                <a:spcPts val="0"/>
              </a:spcAft>
              <a:buClr>
                <a:schemeClr val="dk1"/>
              </a:buClr>
              <a:buSzPts val="1200"/>
              <a:buFont typeface="Times New Roman"/>
              <a:buChar char="•"/>
            </a:pPr>
            <a:endParaRPr sz="1200" b="1">
              <a:solidFill>
                <a:schemeClr val="dk1"/>
              </a:solidFill>
              <a:latin typeface="Times New Roman"/>
              <a:ea typeface="Times New Roman"/>
              <a:cs typeface="Times New Roman"/>
              <a:sym typeface="Times New Roman"/>
            </a:endParaRPr>
          </a:p>
        </p:txBody>
      </p:sp>
      <p:sp>
        <p:nvSpPr>
          <p:cNvPr id="206" name="Google Shape;206;g29454d04708_0_59"/>
          <p:cNvSpPr txBox="1"/>
          <p:nvPr/>
        </p:nvSpPr>
        <p:spPr>
          <a:xfrm>
            <a:off x="-57400" y="937675"/>
            <a:ext cx="3960000" cy="5464200"/>
          </a:xfrm>
          <a:prstGeom prst="rect">
            <a:avLst/>
          </a:prstGeom>
          <a:noFill/>
          <a:ln>
            <a:noFill/>
          </a:ln>
        </p:spPr>
        <p:txBody>
          <a:bodyPr spcFirstLastPara="1" wrap="square" lIns="91425" tIns="45700" rIns="91425" bIns="45700" anchor="t" anchorCtr="0">
            <a:spAutoFit/>
          </a:bodyPr>
          <a:lstStyle/>
          <a:p>
            <a:pPr marL="457200" lvl="0" indent="-311150" algn="just" rtl="0">
              <a:spcBef>
                <a:spcPts val="0"/>
              </a:spcBef>
              <a:spcAft>
                <a:spcPts val="0"/>
              </a:spcAft>
              <a:buClr>
                <a:schemeClr val="dk1"/>
              </a:buClr>
              <a:buSzPts val="1300"/>
              <a:buChar char="•"/>
            </a:pPr>
            <a:r>
              <a:rPr lang="en-US" sz="1300" dirty="0">
                <a:solidFill>
                  <a:schemeClr val="dk1"/>
                </a:solidFill>
              </a:rPr>
              <a:t>Flutter charts are essential for data visualization in mobile applications. They allow you to represent complex data in a graphical format, making it easier for users to understand and interpret information. Flutter offers various chart types, including line charts, bar charts, pie charts, and more, to suit different data visualization needs.</a:t>
            </a:r>
            <a:endParaRPr sz="1300" dirty="0">
              <a:solidFill>
                <a:schemeClr val="dk1"/>
              </a:solidFill>
            </a:endParaRPr>
          </a:p>
          <a:p>
            <a:pPr marL="457200" lvl="0" indent="0" algn="just" rtl="0">
              <a:spcBef>
                <a:spcPts val="0"/>
              </a:spcBef>
              <a:spcAft>
                <a:spcPts val="0"/>
              </a:spcAft>
              <a:buNone/>
            </a:pPr>
            <a:endParaRPr sz="1300" dirty="0">
              <a:solidFill>
                <a:schemeClr val="dk1"/>
              </a:solidFill>
            </a:endParaRPr>
          </a:p>
          <a:p>
            <a:pPr marL="457200" lvl="0" indent="-311150" algn="just" rtl="0">
              <a:spcBef>
                <a:spcPts val="0"/>
              </a:spcBef>
              <a:spcAft>
                <a:spcPts val="0"/>
              </a:spcAft>
              <a:buClr>
                <a:schemeClr val="dk1"/>
              </a:buClr>
              <a:buSzPts val="1300"/>
              <a:buChar char="•"/>
            </a:pPr>
            <a:r>
              <a:rPr lang="en-US" sz="1300" dirty="0">
                <a:solidFill>
                  <a:schemeClr val="dk1"/>
                </a:solidFill>
              </a:rPr>
              <a:t>Flutter charts are highly customizable. You can tailor the appearance of charts to match your app's design and branding. This includes adjusting colors, fonts, labels, gridlines, and other visual elements. Customization options enable you to create charts that align with your app's unique look and feel.</a:t>
            </a:r>
            <a:endParaRPr sz="1300" dirty="0">
              <a:solidFill>
                <a:schemeClr val="dk1"/>
              </a:solidFill>
            </a:endParaRPr>
          </a:p>
          <a:p>
            <a:pPr marL="457200" lvl="0" indent="0" algn="just" rtl="0">
              <a:spcBef>
                <a:spcPts val="0"/>
              </a:spcBef>
              <a:spcAft>
                <a:spcPts val="0"/>
              </a:spcAft>
              <a:buNone/>
            </a:pPr>
            <a:endParaRPr sz="1300" dirty="0">
              <a:solidFill>
                <a:schemeClr val="dk1"/>
              </a:solidFill>
            </a:endParaRPr>
          </a:p>
          <a:p>
            <a:pPr marL="457200" lvl="0" indent="-311150" algn="just" rtl="0">
              <a:spcBef>
                <a:spcPts val="0"/>
              </a:spcBef>
              <a:spcAft>
                <a:spcPts val="0"/>
              </a:spcAft>
              <a:buClr>
                <a:schemeClr val="dk1"/>
              </a:buClr>
              <a:buSzPts val="1300"/>
              <a:buChar char="•"/>
            </a:pPr>
            <a:r>
              <a:rPr lang="en-US" sz="1300" dirty="0">
                <a:solidFill>
                  <a:schemeClr val="dk1"/>
                </a:solidFill>
              </a:rPr>
              <a:t>Flutter charts support user interaction, such as tapping or swiping on data points, zooming in on specific sections, or displaying tooltips with additional information. Interactive charts enhance the user experience and provide a dynamic way for users to explore data.</a:t>
            </a:r>
            <a:endParaRPr sz="1300" dirty="0">
              <a:solidFill>
                <a:schemeClr val="dk1"/>
              </a:solidFill>
            </a:endParaRPr>
          </a:p>
          <a:p>
            <a:pPr marL="457200" lvl="0" indent="0" algn="just" rtl="0">
              <a:spcBef>
                <a:spcPts val="0"/>
              </a:spcBef>
              <a:spcAft>
                <a:spcPts val="0"/>
              </a:spcAft>
              <a:buNone/>
            </a:pPr>
            <a:endParaRPr sz="1200" dirty="0">
              <a:solidFill>
                <a:schemeClr val="dk1"/>
              </a:solidFill>
            </a:endParaRPr>
          </a:p>
          <a:p>
            <a:pPr marL="457200" marR="0" lvl="0" indent="0" algn="just" rtl="0">
              <a:lnSpc>
                <a:spcPct val="100000"/>
              </a:lnSpc>
              <a:spcBef>
                <a:spcPts val="0"/>
              </a:spcBef>
              <a:spcAft>
                <a:spcPts val="0"/>
              </a:spcAft>
              <a:buNone/>
            </a:pPr>
            <a:endParaRPr sz="12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9454d04708_0_77"/>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2" name="Google Shape;212;g29454d04708_0_77"/>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3" name="Google Shape;213;g29454d04708_0_77"/>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4" name="Google Shape;214;g29454d04708_0_77"/>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5" name="Google Shape;215;g29454d04708_0_77"/>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216" name="Google Shape;216;g29454d04708_0_77"/>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dirty="0" smtClean="0">
                <a:solidFill>
                  <a:schemeClr val="lt1"/>
                </a:solidFill>
                <a:latin typeface="Times New Roman"/>
                <a:ea typeface="Times New Roman"/>
                <a:cs typeface="Times New Roman"/>
                <a:sym typeface="Times New Roman"/>
              </a:rPr>
              <a:t>Charts-Exercise-7</a:t>
            </a:r>
            <a:endParaRPr dirty="0"/>
          </a:p>
        </p:txBody>
      </p:sp>
      <p:pic>
        <p:nvPicPr>
          <p:cNvPr id="217" name="Google Shape;217;g29454d04708_0_77"/>
          <p:cNvPicPr preferRelativeResize="0"/>
          <p:nvPr/>
        </p:nvPicPr>
        <p:blipFill>
          <a:blip r:embed="rId3">
            <a:alphaModFix/>
          </a:blip>
          <a:stretch>
            <a:fillRect/>
          </a:stretch>
        </p:blipFill>
        <p:spPr>
          <a:xfrm>
            <a:off x="654550" y="798728"/>
            <a:ext cx="8039574" cy="55369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9454d04708_0_77"/>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2" name="Google Shape;212;g29454d04708_0_77"/>
          <p:cNvSpPr/>
          <p:nvPr/>
        </p:nvSpPr>
        <p:spPr>
          <a:xfrm>
            <a:off x="0" y="6488112"/>
            <a:ext cx="9144000" cy="370251"/>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3" name="Google Shape;213;g29454d04708_0_77"/>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4" name="Google Shape;214;g29454d04708_0_77"/>
          <p:cNvSpPr/>
          <p:nvPr/>
        </p:nvSpPr>
        <p:spPr>
          <a:xfrm>
            <a:off x="0" y="0"/>
            <a:ext cx="9144000" cy="646328"/>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5" name="Google Shape;215;g29454d04708_0_77"/>
          <p:cNvSpPr txBox="1"/>
          <p:nvPr/>
        </p:nvSpPr>
        <p:spPr>
          <a:xfrm>
            <a:off x="0" y="6488112"/>
            <a:ext cx="9144000" cy="369900"/>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216" name="Google Shape;216;g29454d04708_0_77"/>
          <p:cNvSpPr txBox="1"/>
          <p:nvPr/>
        </p:nvSpPr>
        <p:spPr>
          <a:xfrm>
            <a:off x="0" y="0"/>
            <a:ext cx="91440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endParaRPr dirty="0"/>
          </a:p>
        </p:txBody>
      </p:sp>
      <p:sp>
        <p:nvSpPr>
          <p:cNvPr id="2" name="Rectangle 1"/>
          <p:cNvSpPr/>
          <p:nvPr/>
        </p:nvSpPr>
        <p:spPr>
          <a:xfrm>
            <a:off x="3779155" y="3275112"/>
            <a:ext cx="2478564" cy="769441"/>
          </a:xfrm>
          <a:prstGeom prst="rect">
            <a:avLst/>
          </a:prstGeom>
        </p:spPr>
        <p:txBody>
          <a:bodyPr wrap="none">
            <a:spAutoFit/>
          </a:bodyPr>
          <a:lstStyle/>
          <a:p>
            <a:r>
              <a:rPr lang="en-US" sz="4400" dirty="0" smtClean="0">
                <a:solidFill>
                  <a:schemeClr val="dk1"/>
                </a:solidFill>
                <a:latin typeface="Times New Roman" panose="02020603050405020304" pitchFamily="18" charset="0"/>
                <a:cs typeface="Times New Roman" panose="02020603050405020304" pitchFamily="18" charset="0"/>
              </a:rPr>
              <a:t>Practical's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2"/>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 name="Google Shape;27;p2"/>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Google Shape;28;p2"/>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2"/>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Google Shape;30;p2"/>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31" name="Google Shape;31;p2"/>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Contents For Week 3</a:t>
            </a:r>
            <a:endParaRPr/>
          </a:p>
        </p:txBody>
      </p:sp>
      <p:sp>
        <p:nvSpPr>
          <p:cNvPr id="32" name="Google Shape;32;p2"/>
          <p:cNvSpPr txBox="1"/>
          <p:nvPr/>
        </p:nvSpPr>
        <p:spPr>
          <a:xfrm>
            <a:off x="304800" y="838200"/>
            <a:ext cx="8172450" cy="556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 name="Google Shape;33;p2"/>
          <p:cNvSpPr txBox="1"/>
          <p:nvPr/>
        </p:nvSpPr>
        <p:spPr>
          <a:xfrm>
            <a:off x="381000" y="990600"/>
            <a:ext cx="2698750" cy="2032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alert dialogue </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icons</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images</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lists</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toast</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themes</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Arial"/>
                <a:ea typeface="Arial"/>
                <a:cs typeface="Arial"/>
                <a:sym typeface="Arial"/>
              </a:rPr>
              <a:t>Flutter charts</a:t>
            </a:r>
            <a:endParaRPr/>
          </a:p>
        </p:txBody>
      </p:sp>
      <p:pic>
        <p:nvPicPr>
          <p:cNvPr id="34" name="Google Shape;34;p2" descr="https://tse3.mm.bing.net/th?id=OIP.zgDq8e9VoWmGnTFvlqNLGAHaDt&amp;pid=Api&amp;P=0&amp;h=220"/>
          <p:cNvPicPr preferRelativeResize="0"/>
          <p:nvPr/>
        </p:nvPicPr>
        <p:blipFill rotWithShape="1">
          <a:blip r:embed="rId3">
            <a:alphaModFix/>
          </a:blip>
          <a:srcRect/>
          <a:stretch/>
        </p:blipFill>
        <p:spPr>
          <a:xfrm>
            <a:off x="3810000" y="2590800"/>
            <a:ext cx="5029200" cy="251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3"/>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Google Shape;41;p3"/>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Google Shape;42;p3"/>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Google Shape;43;p3"/>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44" name="Google Shape;44;p3"/>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Alert-Dialogue box</a:t>
            </a:r>
            <a:endParaRPr/>
          </a:p>
        </p:txBody>
      </p:sp>
      <p:sp>
        <p:nvSpPr>
          <p:cNvPr id="45" name="Google Shape;45;p3"/>
          <p:cNvSpPr txBox="1"/>
          <p:nvPr/>
        </p:nvSpPr>
        <p:spPr>
          <a:xfrm>
            <a:off x="76200" y="1219200"/>
            <a:ext cx="4191000" cy="427831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In Flutter, an alert dialog is a common user interface element used to display important messages, notifications, warnings, or requests for user input. Alert dialogs are a fundamental part of building user-friendly mobile applications. In this document, we'll cover the basics of creating an alert dialog in a Flutter app.</a:t>
            </a:r>
            <a:endParaRPr/>
          </a:p>
          <a:p>
            <a:pPr marL="285750" marR="0" lvl="0" indent="-18415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Creating alert dialogs is an essential skill when building Flutter applications. They help you communicate with your users, provide feedback, and request input. By following the steps outlined in this document, you'll be able to implement basic alert dialogs in your Flutter apps.</a:t>
            </a:r>
            <a:endParaRPr/>
          </a:p>
        </p:txBody>
      </p:sp>
      <p:cxnSp>
        <p:nvCxnSpPr>
          <p:cNvPr id="46" name="Google Shape;46;p3"/>
          <p:cNvCxnSpPr/>
          <p:nvPr/>
        </p:nvCxnSpPr>
        <p:spPr>
          <a:xfrm>
            <a:off x="4495800" y="10668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47" name="Google Shape;47;p3"/>
          <p:cNvSpPr txBox="1"/>
          <p:nvPr/>
        </p:nvSpPr>
        <p:spPr>
          <a:xfrm>
            <a:off x="4648200" y="1235075"/>
            <a:ext cx="4038600" cy="38465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Create an Alert Dialog:</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Import the necessary Flutter package (import 'package:flutter/material.dart’).</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Define a function for showing the alert dialog using the showDialog function.</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Call the function when a specific user interaction occurs, like tapping a button.</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Customize the appearance and behavior of the alert dialog by modifying the AlertDialog properties, including title, content, and 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4"/>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 name="Google Shape;53;p4"/>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 name="Google Shape;54;p4"/>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 name="Google Shape;55;p4"/>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 name="Google Shape;56;p4"/>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57" name="Google Shape;57;p4"/>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Alert-Dialogue </a:t>
            </a:r>
            <a:r>
              <a:rPr lang="en-US" sz="3600" b="1" i="0" u="none" dirty="0" smtClean="0">
                <a:solidFill>
                  <a:schemeClr val="lt1"/>
                </a:solidFill>
                <a:latin typeface="Times New Roman"/>
                <a:ea typeface="Times New Roman"/>
                <a:cs typeface="Times New Roman"/>
                <a:sym typeface="Times New Roman"/>
              </a:rPr>
              <a:t>box-Exercise1</a:t>
            </a:r>
            <a:endParaRPr dirty="0"/>
          </a:p>
        </p:txBody>
      </p:sp>
      <p:pic>
        <p:nvPicPr>
          <p:cNvPr id="58" name="Google Shape;58;p4"/>
          <p:cNvPicPr preferRelativeResize="0"/>
          <p:nvPr/>
        </p:nvPicPr>
        <p:blipFill rotWithShape="1">
          <a:blip r:embed="rId3">
            <a:alphaModFix/>
          </a:blip>
          <a:srcRect/>
          <a:stretch/>
        </p:blipFill>
        <p:spPr>
          <a:xfrm>
            <a:off x="914400" y="763587"/>
            <a:ext cx="2724150" cy="5649912"/>
          </a:xfrm>
          <a:prstGeom prst="rect">
            <a:avLst/>
          </a:prstGeom>
          <a:noFill/>
          <a:ln>
            <a:noFill/>
          </a:ln>
        </p:spPr>
      </p:pic>
      <p:pic>
        <p:nvPicPr>
          <p:cNvPr id="59" name="Google Shape;59;p4"/>
          <p:cNvPicPr preferRelativeResize="0"/>
          <p:nvPr/>
        </p:nvPicPr>
        <p:blipFill rotWithShape="1">
          <a:blip r:embed="rId4">
            <a:alphaModFix/>
          </a:blip>
          <a:srcRect/>
          <a:stretch/>
        </p:blipFill>
        <p:spPr>
          <a:xfrm>
            <a:off x="5638800" y="735012"/>
            <a:ext cx="2679700" cy="56975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5"/>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5"/>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6" name="Google Shape;66;p5"/>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 name="Google Shape;67;p5"/>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 name="Google Shape;68;p5"/>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69" name="Google Shape;69;p5"/>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Icons</a:t>
            </a:r>
            <a:endParaRPr/>
          </a:p>
        </p:txBody>
      </p:sp>
      <p:cxnSp>
        <p:nvCxnSpPr>
          <p:cNvPr id="70" name="Google Shape;70;p5"/>
          <p:cNvCxnSpPr/>
          <p:nvPr/>
        </p:nvCxnSpPr>
        <p:spPr>
          <a:xfrm>
            <a:off x="4495800" y="10668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71" name="Google Shape;71;p5"/>
          <p:cNvSpPr txBox="1"/>
          <p:nvPr/>
        </p:nvSpPr>
        <p:spPr>
          <a:xfrm>
            <a:off x="4619625" y="852487"/>
            <a:ext cx="4038600" cy="51704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Icons():</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This section of the code demonstrates how to use the Icon widget to display different icons and control their appearance by adjusting properties such as size and color. Students can experiment with various icons and customize their size and colors as needed.</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Each Icon is configured with specific properties to define its appearance:</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Icons.star: </a:t>
            </a:r>
            <a:r>
              <a:rPr lang="en-US" sz="1200" b="0" i="0" u="none">
                <a:solidFill>
                  <a:schemeClr val="dk1"/>
                </a:solidFill>
                <a:latin typeface="Times New Roman"/>
                <a:ea typeface="Times New Roman"/>
                <a:cs typeface="Times New Roman"/>
                <a:sym typeface="Times New Roman"/>
              </a:rPr>
              <a:t>The first icon is a star, indicated by Icons.star.</a:t>
            </a:r>
            <a:endParaRPr/>
          </a:p>
          <a:p>
            <a:pPr marL="0" marR="0" lvl="0" indent="-76200" algn="just" rtl="0">
              <a:lnSpc>
                <a:spcPct val="100000"/>
              </a:lnSpc>
              <a:spcBef>
                <a:spcPts val="0"/>
              </a:spcBef>
              <a:spcAft>
                <a:spcPts val="0"/>
              </a:spcAft>
              <a:buClr>
                <a:schemeClr val="dk1"/>
              </a:buClr>
              <a:buSzPts val="1200"/>
              <a:buFont typeface="Arial"/>
              <a:buChar char="•"/>
            </a:pPr>
            <a:r>
              <a:rPr lang="en-US" sz="1200" b="0" i="0" u="none">
                <a:solidFill>
                  <a:schemeClr val="dk1"/>
                </a:solidFill>
                <a:latin typeface="Times New Roman"/>
                <a:ea typeface="Times New Roman"/>
                <a:cs typeface="Times New Roman"/>
                <a:sym typeface="Times New Roman"/>
              </a:rPr>
              <a:t>size: 100.0: The size property sets the size of the icon to 100.0 (adjustable to your preference).</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0" i="0" u="none">
                <a:solidFill>
                  <a:schemeClr val="dk1"/>
                </a:solidFill>
                <a:latin typeface="Times New Roman"/>
                <a:ea typeface="Times New Roman"/>
                <a:cs typeface="Times New Roman"/>
                <a:sym typeface="Times New Roman"/>
              </a:rPr>
              <a:t>color: </a:t>
            </a:r>
            <a:r>
              <a:rPr lang="en-US" sz="1200" b="1" i="0" u="none">
                <a:solidFill>
                  <a:schemeClr val="dk1"/>
                </a:solidFill>
                <a:latin typeface="Times New Roman"/>
                <a:ea typeface="Times New Roman"/>
                <a:cs typeface="Times New Roman"/>
                <a:sym typeface="Times New Roman"/>
              </a:rPr>
              <a:t>Colors.yellow: </a:t>
            </a:r>
            <a:r>
              <a:rPr lang="en-US" sz="1200" b="0" i="0" u="none">
                <a:solidFill>
                  <a:schemeClr val="dk1"/>
                </a:solidFill>
                <a:latin typeface="Times New Roman"/>
                <a:ea typeface="Times New Roman"/>
                <a:cs typeface="Times New Roman"/>
                <a:sym typeface="Times New Roman"/>
              </a:rPr>
              <a:t>The color property sets the color of the icon to yellow.</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Icons.favorite: </a:t>
            </a:r>
            <a:r>
              <a:rPr lang="en-US" sz="1200" b="0" i="0" u="none">
                <a:solidFill>
                  <a:schemeClr val="dk1"/>
                </a:solidFill>
                <a:latin typeface="Times New Roman"/>
                <a:ea typeface="Times New Roman"/>
                <a:cs typeface="Times New Roman"/>
                <a:sym typeface="Times New Roman"/>
              </a:rPr>
              <a:t>The second icon is a heart, displayed in red with a size of 100.0.</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Icons.local_florist: </a:t>
            </a:r>
            <a:r>
              <a:rPr lang="en-US" sz="1200" b="0" i="0" u="none">
                <a:solidFill>
                  <a:schemeClr val="dk1"/>
                </a:solidFill>
                <a:latin typeface="Times New Roman"/>
                <a:ea typeface="Times New Roman"/>
                <a:cs typeface="Times New Roman"/>
                <a:sym typeface="Times New Roman"/>
              </a:rPr>
              <a:t>The third icon represents a local florist or flower, displayed in green with a size of 100.0.</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0" i="0" u="none">
                <a:solidFill>
                  <a:schemeClr val="dk1"/>
                </a:solidFill>
                <a:latin typeface="Times New Roman"/>
                <a:ea typeface="Times New Roman"/>
                <a:cs typeface="Times New Roman"/>
                <a:sym typeface="Times New Roman"/>
              </a:rPr>
              <a:t>Each Icon is followed by a Text widget that provides a simple label for the respective icon.</a:t>
            </a:r>
            <a:endParaRPr/>
          </a:p>
          <a:p>
            <a:pPr marL="0" marR="0" lvl="0" indent="0" algn="l" rtl="0">
              <a:lnSpc>
                <a:spcPct val="100000"/>
              </a:lnSpc>
              <a:spcBef>
                <a:spcPts val="0"/>
              </a:spcBef>
              <a:spcAft>
                <a:spcPts val="0"/>
              </a:spcAft>
              <a:buNone/>
            </a:pPr>
            <a:endParaRPr sz="1200" b="0" i="0" u="none">
              <a:solidFill>
                <a:schemeClr val="dk1"/>
              </a:solidFill>
              <a:latin typeface="Times New Roman"/>
              <a:ea typeface="Times New Roman"/>
              <a:cs typeface="Times New Roman"/>
              <a:sym typeface="Times New Roman"/>
            </a:endParaRPr>
          </a:p>
        </p:txBody>
      </p:sp>
      <p:sp>
        <p:nvSpPr>
          <p:cNvPr id="72" name="Google Shape;72;p5"/>
          <p:cNvSpPr txBox="1"/>
          <p:nvPr/>
        </p:nvSpPr>
        <p:spPr>
          <a:xfrm>
            <a:off x="0" y="1066800"/>
            <a:ext cx="4468812" cy="52625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Flutter provides a rich collection of icons, including Material Design and Cupertino icons, making it easy to incorporate a variety of visual elements into your mobile app's user interface. These icons are vector-based, ensuring they scale gracefully across different screen sizes and resolutions. </a:t>
            </a:r>
            <a:endParaRPr/>
          </a:p>
          <a:p>
            <a:pPr marL="285750" marR="0" lvl="0" indent="-1841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Flutter also allows for custom icon design and encourages consistency in UI design, whether you're building for Android or iOS. </a:t>
            </a:r>
            <a:endParaRPr/>
          </a:p>
          <a:p>
            <a:pPr marL="285750" marR="0" lvl="0" indent="-1841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With the flexibility to customize size, color, and accessibility labels, Flutter icons play a crucial role in creating aesthetically pleasing and user-friendly mobile applications.</a:t>
            </a:r>
            <a:endParaRPr/>
          </a:p>
          <a:p>
            <a:pPr marL="285750" marR="0" lvl="0" indent="-2857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6"/>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9" name="Google Shape;79;p6"/>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 name="Google Shape;80;p6"/>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1" name="Google Shape;81;p6"/>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82" name="Google Shape;82;p6"/>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i="0" u="none" dirty="0" smtClean="0">
                <a:solidFill>
                  <a:schemeClr val="lt1"/>
                </a:solidFill>
                <a:latin typeface="Times New Roman"/>
                <a:ea typeface="Times New Roman"/>
                <a:cs typeface="Times New Roman"/>
                <a:sym typeface="Times New Roman"/>
              </a:rPr>
              <a:t>Icons-Exercise2</a:t>
            </a:r>
            <a:endParaRPr dirty="0"/>
          </a:p>
        </p:txBody>
      </p:sp>
      <p:pic>
        <p:nvPicPr>
          <p:cNvPr id="83" name="Google Shape;83;p6"/>
          <p:cNvPicPr preferRelativeResize="0"/>
          <p:nvPr/>
        </p:nvPicPr>
        <p:blipFill rotWithShape="1">
          <a:blip r:embed="rId3">
            <a:alphaModFix/>
          </a:blip>
          <a:srcRect/>
          <a:stretch/>
        </p:blipFill>
        <p:spPr>
          <a:xfrm>
            <a:off x="3200400" y="646112"/>
            <a:ext cx="2895600" cy="576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9" name="Google Shape;89;p7"/>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7"/>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7"/>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2" name="Google Shape;92;p7"/>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93" name="Google Shape;93;p7"/>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Images</a:t>
            </a:r>
            <a:endParaRPr/>
          </a:p>
        </p:txBody>
      </p:sp>
      <p:cxnSp>
        <p:nvCxnSpPr>
          <p:cNvPr id="94" name="Google Shape;94;p7"/>
          <p:cNvCxnSpPr/>
          <p:nvPr/>
        </p:nvCxnSpPr>
        <p:spPr>
          <a:xfrm>
            <a:off x="4495800" y="10668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95" name="Google Shape;95;p7"/>
          <p:cNvSpPr txBox="1"/>
          <p:nvPr/>
        </p:nvSpPr>
        <p:spPr>
          <a:xfrm>
            <a:off x="4619625" y="852487"/>
            <a:ext cx="4038600" cy="53562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use Flutter Image Widget():</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Import the Necessary Package: </a:t>
            </a:r>
            <a:r>
              <a:rPr lang="en-US" sz="1200" b="0" i="0" u="none">
                <a:solidFill>
                  <a:schemeClr val="dk1"/>
                </a:solidFill>
                <a:latin typeface="Times New Roman"/>
                <a:ea typeface="Times New Roman"/>
                <a:cs typeface="Times New Roman"/>
                <a:sym typeface="Times New Roman"/>
              </a:rPr>
              <a:t>Begin by importing the </a:t>
            </a:r>
            <a:r>
              <a:rPr lang="en-US" sz="1200" b="1" i="0" u="none">
                <a:solidFill>
                  <a:schemeClr val="dk1"/>
                </a:solidFill>
                <a:latin typeface="Times New Roman"/>
                <a:ea typeface="Times New Roman"/>
                <a:cs typeface="Times New Roman"/>
                <a:sym typeface="Times New Roman"/>
              </a:rPr>
              <a:t>package:flutter/material.dart package, </a:t>
            </a:r>
            <a:r>
              <a:rPr lang="en-US" sz="1200" b="0" i="0" u="none">
                <a:solidFill>
                  <a:schemeClr val="dk1"/>
                </a:solidFill>
                <a:latin typeface="Times New Roman"/>
                <a:ea typeface="Times New Roman"/>
                <a:cs typeface="Times New Roman"/>
                <a:sym typeface="Times New Roman"/>
              </a:rPr>
              <a:t>which includes the Image widget.</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Define the Image: </a:t>
            </a:r>
            <a:r>
              <a:rPr lang="en-US" sz="1200" b="0" i="0" u="none">
                <a:solidFill>
                  <a:schemeClr val="dk1"/>
                </a:solidFill>
                <a:latin typeface="Times New Roman"/>
                <a:ea typeface="Times New Roman"/>
                <a:cs typeface="Times New Roman"/>
                <a:sym typeface="Times New Roman"/>
              </a:rPr>
              <a:t>Within your widget tree, use the Image widget. Specify the image source, which can be a local </a:t>
            </a:r>
            <a:r>
              <a:rPr lang="en-US" sz="1200" b="1" i="0" u="none">
                <a:solidFill>
                  <a:schemeClr val="dk1"/>
                </a:solidFill>
                <a:latin typeface="Times New Roman"/>
                <a:ea typeface="Times New Roman"/>
                <a:cs typeface="Times New Roman"/>
                <a:sym typeface="Times New Roman"/>
              </a:rPr>
              <a:t>asset</a:t>
            </a:r>
            <a:r>
              <a:rPr lang="en-US" sz="1200" b="0" i="0" u="none">
                <a:solidFill>
                  <a:schemeClr val="dk1"/>
                </a:solidFill>
                <a:latin typeface="Times New Roman"/>
                <a:ea typeface="Times New Roman"/>
                <a:cs typeface="Times New Roman"/>
                <a:sym typeface="Times New Roman"/>
              </a:rPr>
              <a:t>, network URL, or memory buffer, using the </a:t>
            </a:r>
            <a:r>
              <a:rPr lang="en-US" sz="1200" b="1" i="0" u="none">
                <a:solidFill>
                  <a:schemeClr val="dk1"/>
                </a:solidFill>
                <a:latin typeface="Times New Roman"/>
                <a:ea typeface="Times New Roman"/>
                <a:cs typeface="Times New Roman"/>
                <a:sym typeface="Times New Roman"/>
              </a:rPr>
              <a:t>Image.asset,</a:t>
            </a:r>
            <a:r>
              <a:rPr lang="en-US" sz="1200" b="0" i="0" u="none">
                <a:solidFill>
                  <a:schemeClr val="dk1"/>
                </a:solidFill>
                <a:latin typeface="Times New Roman"/>
                <a:ea typeface="Times New Roman"/>
                <a:cs typeface="Times New Roman"/>
                <a:sym typeface="Times New Roman"/>
              </a:rPr>
              <a:t> Image.network, or Image.memory constructor, respectively.</a:t>
            </a:r>
            <a:endParaRPr/>
          </a:p>
          <a:p>
            <a:pPr marL="0" marR="0" lvl="0" indent="0" algn="just" rtl="0">
              <a:lnSpc>
                <a:spcPct val="100000"/>
              </a:lnSpc>
              <a:spcBef>
                <a:spcPts val="0"/>
              </a:spcBef>
              <a:spcAft>
                <a:spcPts val="0"/>
              </a:spcAft>
              <a:buClr>
                <a:schemeClr val="dk1"/>
              </a:buClr>
              <a:buSzPts val="1200"/>
              <a:buFont typeface="Arial"/>
              <a:buNone/>
            </a:pPr>
            <a:endParaRPr sz="1200" b="1"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Customize Image Properties</a:t>
            </a:r>
            <a:r>
              <a:rPr lang="en-US" sz="1200" b="0" i="0" u="none">
                <a:solidFill>
                  <a:schemeClr val="dk1"/>
                </a:solidFill>
                <a:latin typeface="Times New Roman"/>
                <a:ea typeface="Times New Roman"/>
                <a:cs typeface="Times New Roman"/>
                <a:sym typeface="Times New Roman"/>
              </a:rPr>
              <a:t>: Adjust properties such as width, height, fit, and alignment to control the image's appearance and positioning.</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Include Image Assets: </a:t>
            </a:r>
            <a:r>
              <a:rPr lang="en-US" sz="1200" b="0" i="0" u="none">
                <a:solidFill>
                  <a:schemeClr val="dk1"/>
                </a:solidFill>
                <a:latin typeface="Times New Roman"/>
                <a:ea typeface="Times New Roman"/>
                <a:cs typeface="Times New Roman"/>
                <a:sym typeface="Times New Roman"/>
              </a:rPr>
              <a:t>If you're using local assets, make sure to configure them in your pubspec.yaml file. This ensures that the assets are recognized and included in your Flutter project.</a:t>
            </a:r>
            <a:endParaRPr/>
          </a:p>
          <a:p>
            <a:pPr marL="0" marR="0" lvl="0" indent="0" algn="just" rtl="0">
              <a:lnSpc>
                <a:spcPct val="100000"/>
              </a:lnSpc>
              <a:spcBef>
                <a:spcPts val="0"/>
              </a:spcBef>
              <a:spcAft>
                <a:spcPts val="0"/>
              </a:spcAft>
              <a:buClr>
                <a:schemeClr val="dk1"/>
              </a:buClr>
              <a:buSzPts val="1200"/>
              <a:buFont typeface="Arial"/>
              <a:buNone/>
            </a:pPr>
            <a:endParaRPr sz="1200" b="0" i="0" u="none">
              <a:solidFill>
                <a:schemeClr val="dk1"/>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Display Images: </a:t>
            </a:r>
            <a:r>
              <a:rPr lang="en-US" sz="1200" b="0" i="0" u="none">
                <a:solidFill>
                  <a:schemeClr val="dk1"/>
                </a:solidFill>
                <a:latin typeface="Times New Roman"/>
                <a:ea typeface="Times New Roman"/>
                <a:cs typeface="Times New Roman"/>
                <a:sym typeface="Times New Roman"/>
              </a:rPr>
              <a:t>Place the Image widget within your app's layout, typically within a Scaffold or other appropriate container widget.</a:t>
            </a:r>
            <a:endParaRPr/>
          </a:p>
        </p:txBody>
      </p:sp>
      <p:sp>
        <p:nvSpPr>
          <p:cNvPr id="96" name="Google Shape;96;p7"/>
          <p:cNvSpPr txBox="1"/>
          <p:nvPr/>
        </p:nvSpPr>
        <p:spPr>
          <a:xfrm>
            <a:off x="0" y="1066800"/>
            <a:ext cx="4468812" cy="47704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Flutter provides a versatile Image widget that enables developers to display images in various formats and sources within their applications. With the Image widget, you can effortlessly integrate local and network images into your Flutter app's user interface. </a:t>
            </a:r>
            <a:endParaRPr/>
          </a:p>
          <a:p>
            <a:pPr marL="285750" marR="0" lvl="0" indent="-2857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This widget supports common image formats like PNG, JPEG, GIF, and more. It offers flexibility in resizing, fitting, and customizing images to meet your design and layout requirements. </a:t>
            </a:r>
            <a:endParaRPr/>
          </a:p>
          <a:p>
            <a:pPr marL="285750" marR="0" lvl="0" indent="-184150"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Whether it's displaying product images, user avatars, or icons, the Image widget is an essential tool for enhancing the visual appeal and user experience of your Flutter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2" name="Google Shape;102;p8"/>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3" name="Google Shape;103;p8"/>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 name="Google Shape;104;p8"/>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5" name="Google Shape;105;p8"/>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06" name="Google Shape;106;p8"/>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dirty="0">
                <a:solidFill>
                  <a:schemeClr val="lt1"/>
                </a:solidFill>
                <a:latin typeface="Times New Roman"/>
                <a:ea typeface="Times New Roman"/>
                <a:cs typeface="Times New Roman"/>
                <a:sym typeface="Times New Roman"/>
              </a:rPr>
              <a:t>Flutter </a:t>
            </a:r>
            <a:r>
              <a:rPr lang="en-US" sz="3600" b="1" i="0" u="none" dirty="0" smtClean="0">
                <a:solidFill>
                  <a:schemeClr val="lt1"/>
                </a:solidFill>
                <a:latin typeface="Times New Roman"/>
                <a:ea typeface="Times New Roman"/>
                <a:cs typeface="Times New Roman"/>
                <a:sym typeface="Times New Roman"/>
              </a:rPr>
              <a:t>Images-Exercise-3</a:t>
            </a:r>
            <a:endParaRPr dirty="0"/>
          </a:p>
        </p:txBody>
      </p:sp>
      <p:pic>
        <p:nvPicPr>
          <p:cNvPr id="107" name="Google Shape;107;p8"/>
          <p:cNvPicPr preferRelativeResize="0"/>
          <p:nvPr/>
        </p:nvPicPr>
        <p:blipFill rotWithShape="1">
          <a:blip r:embed="rId3">
            <a:alphaModFix/>
          </a:blip>
          <a:srcRect/>
          <a:stretch/>
        </p:blipFill>
        <p:spPr>
          <a:xfrm>
            <a:off x="3048000" y="895350"/>
            <a:ext cx="3536950" cy="506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9"/>
          <p:cNvSpPr/>
          <p:nvPr/>
        </p:nvSpPr>
        <p:spPr>
          <a:xfrm>
            <a:off x="0" y="6488112"/>
            <a:ext cx="9144000" cy="369887"/>
          </a:xfrm>
          <a:custGeom>
            <a:avLst/>
            <a:gdLst/>
            <a:ahLst/>
            <a:cxnLst/>
            <a:rect l="l" t="t" r="r" b="b"/>
            <a:pathLst>
              <a:path w="9144000" h="369328" extrusionOk="0">
                <a:moveTo>
                  <a:pt x="9144000" y="0"/>
                </a:moveTo>
                <a:lnTo>
                  <a:pt x="0" y="0"/>
                </a:lnTo>
                <a:lnTo>
                  <a:pt x="0" y="369327"/>
                </a:lnTo>
                <a:lnTo>
                  <a:pt x="9144000" y="369327"/>
                </a:lnTo>
                <a:lnTo>
                  <a:pt x="9144000" y="0"/>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9"/>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close/>
              </a:path>
            </a:pathLst>
          </a:custGeom>
          <a:solidFill>
            <a:srgbClr val="4F81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5" name="Google Shape;115;p9"/>
          <p:cNvSpPr/>
          <p:nvPr/>
        </p:nvSpPr>
        <p:spPr>
          <a:xfrm>
            <a:off x="0" y="0"/>
            <a:ext cx="9144000" cy="646112"/>
          </a:xfrm>
          <a:custGeom>
            <a:avLst/>
            <a:gdLst/>
            <a:ahLst/>
            <a:cxnLst/>
            <a:rect l="l" t="t" r="r" b="b"/>
            <a:pathLst>
              <a:path w="9144000" h="646328" extrusionOk="0">
                <a:moveTo>
                  <a:pt x="9144000" y="25"/>
                </a:moveTo>
                <a:lnTo>
                  <a:pt x="0" y="25"/>
                </a:lnTo>
                <a:lnTo>
                  <a:pt x="0" y="646328"/>
                </a:lnTo>
                <a:lnTo>
                  <a:pt x="9144000" y="646328"/>
                </a:lnTo>
                <a:lnTo>
                  <a:pt x="9144000" y="25"/>
                </a:lnTo>
              </a:path>
            </a:pathLst>
          </a:custGeom>
          <a:noFill/>
          <a:ln w="25375" cap="flat" cmpd="sng">
            <a:solidFill>
              <a:srgbClr val="385D89"/>
            </a:solidFill>
            <a:prstDash val="solid"/>
            <a:miter lim="524288"/>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6" name="Google Shape;116;p9"/>
          <p:cNvSpPr txBox="1"/>
          <p:nvPr/>
        </p:nvSpPr>
        <p:spPr>
          <a:xfrm>
            <a:off x="0" y="6488112"/>
            <a:ext cx="9144000" cy="369887"/>
          </a:xfrm>
          <a:prstGeom prst="rect">
            <a:avLst/>
          </a:prstGeom>
          <a:noFill/>
          <a:ln>
            <a:noFill/>
          </a:ln>
        </p:spPr>
        <p:txBody>
          <a:bodyPr spcFirstLastPara="1" wrap="square" lIns="0" tIns="0" rIns="0" bIns="0" anchor="t" anchorCtr="0">
            <a:noAutofit/>
          </a:bodyPr>
          <a:lstStyle/>
          <a:p>
            <a:pPr marL="769937" marR="0" lvl="0" indent="0" algn="l" rtl="0">
              <a:lnSpc>
                <a:spcPct val="102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Dept. of CS&amp;E, MSRIT                                                                              	       </a:t>
            </a:r>
            <a:endParaRPr/>
          </a:p>
        </p:txBody>
      </p:sp>
      <p:sp>
        <p:nvSpPr>
          <p:cNvPr id="117" name="Google Shape;117;p9"/>
          <p:cNvSpPr txBox="1"/>
          <p:nvPr/>
        </p:nvSpPr>
        <p:spPr>
          <a:xfrm>
            <a:off x="0" y="0"/>
            <a:ext cx="9144000" cy="646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Flutter List</a:t>
            </a:r>
            <a:endParaRPr/>
          </a:p>
        </p:txBody>
      </p:sp>
      <p:cxnSp>
        <p:nvCxnSpPr>
          <p:cNvPr id="118" name="Google Shape;118;p9"/>
          <p:cNvCxnSpPr/>
          <p:nvPr/>
        </p:nvCxnSpPr>
        <p:spPr>
          <a:xfrm>
            <a:off x="4038600" y="1104900"/>
            <a:ext cx="0" cy="4648200"/>
          </a:xfrm>
          <a:prstGeom prst="straightConnector1">
            <a:avLst/>
          </a:prstGeom>
          <a:noFill/>
          <a:ln w="9525" cap="flat" cmpd="sng">
            <a:solidFill>
              <a:srgbClr val="4A7EBB"/>
            </a:solidFill>
            <a:prstDash val="solid"/>
            <a:miter lim="800000"/>
            <a:headEnd type="none" w="med" len="med"/>
            <a:tailEnd type="none" w="med" len="med"/>
          </a:ln>
        </p:spPr>
      </p:cxnSp>
      <p:sp>
        <p:nvSpPr>
          <p:cNvPr id="119" name="Google Shape;119;p9"/>
          <p:cNvSpPr txBox="1"/>
          <p:nvPr/>
        </p:nvSpPr>
        <p:spPr>
          <a:xfrm>
            <a:off x="4038600" y="852487"/>
            <a:ext cx="5029200" cy="46767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Steps to use Flutter Lists Widget():</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Import the Necessary Package: </a:t>
            </a:r>
            <a:r>
              <a:rPr lang="en-US" sz="1200" b="0" i="0" u="none">
                <a:solidFill>
                  <a:schemeClr val="dk1"/>
                </a:solidFill>
                <a:latin typeface="Times New Roman"/>
                <a:ea typeface="Times New Roman"/>
                <a:cs typeface="Times New Roman"/>
                <a:sym typeface="Times New Roman"/>
              </a:rPr>
              <a:t>Begin by importing the package:flutter/material.dart package, which includes the essential widgets for creating lists.</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Define List Data: </a:t>
            </a:r>
            <a:r>
              <a:rPr lang="en-US" sz="1200" b="0" i="0" u="none">
                <a:solidFill>
                  <a:schemeClr val="dk1"/>
                </a:solidFill>
                <a:latin typeface="Times New Roman"/>
                <a:ea typeface="Times New Roman"/>
                <a:cs typeface="Times New Roman"/>
                <a:sym typeface="Times New Roman"/>
              </a:rPr>
              <a:t>Prepare your data source, which can be a simple list of items or more complex data structures, depending on your app's needs.</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Select the List Widget: </a:t>
            </a:r>
            <a:r>
              <a:rPr lang="en-US" sz="1200" b="0" i="0" u="none">
                <a:solidFill>
                  <a:schemeClr val="dk1"/>
                </a:solidFill>
                <a:latin typeface="Times New Roman"/>
                <a:ea typeface="Times New Roman"/>
                <a:cs typeface="Times New Roman"/>
                <a:sym typeface="Times New Roman"/>
              </a:rPr>
              <a:t>Choose between the ListView and ListView.builder widgets based on the nature of your list. Use ListView for finite lists or ListView.builder for dynamic or large lists.</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Configure the List: </a:t>
            </a:r>
            <a:r>
              <a:rPr lang="en-US" sz="1200" b="0" i="0" u="none">
                <a:solidFill>
                  <a:schemeClr val="dk1"/>
                </a:solidFill>
                <a:latin typeface="Times New Roman"/>
                <a:ea typeface="Times New Roman"/>
                <a:cs typeface="Times New Roman"/>
                <a:sym typeface="Times New Roman"/>
              </a:rPr>
              <a:t>Customize the list by setting properties like itemCount, itemBuilder, and others as needed. These properties control the appearance and behavior of the list.</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Create List Items: </a:t>
            </a:r>
            <a:r>
              <a:rPr lang="en-US" sz="1200" b="0" i="0" u="none">
                <a:solidFill>
                  <a:schemeClr val="dk1"/>
                </a:solidFill>
                <a:latin typeface="Times New Roman"/>
                <a:ea typeface="Times New Roman"/>
                <a:cs typeface="Times New Roman"/>
                <a:sym typeface="Times New Roman"/>
              </a:rPr>
              <a:t>Implement the logic for rendering each list item in the itemBuilder function, returning a widget that represents the item.</a:t>
            </a:r>
            <a:endParaRPr/>
          </a:p>
          <a:p>
            <a:pPr marL="0" marR="0" lvl="0" indent="-76200" algn="just" rtl="0">
              <a:lnSpc>
                <a:spcPct val="150000"/>
              </a:lnSpc>
              <a:spcBef>
                <a:spcPts val="0"/>
              </a:spcBef>
              <a:spcAft>
                <a:spcPts val="0"/>
              </a:spcAft>
              <a:buClr>
                <a:schemeClr val="dk1"/>
              </a:buClr>
              <a:buSzPts val="1200"/>
              <a:buFont typeface="Arial"/>
              <a:buChar char="•"/>
            </a:pPr>
            <a:r>
              <a:rPr lang="en-US" sz="1200" b="1" i="0" u="none">
                <a:solidFill>
                  <a:schemeClr val="dk1"/>
                </a:solidFill>
                <a:latin typeface="Times New Roman"/>
                <a:ea typeface="Times New Roman"/>
                <a:cs typeface="Times New Roman"/>
                <a:sym typeface="Times New Roman"/>
              </a:rPr>
              <a:t>Display the List: </a:t>
            </a:r>
            <a:r>
              <a:rPr lang="en-US" sz="1200" b="0" i="0" u="none">
                <a:solidFill>
                  <a:schemeClr val="dk1"/>
                </a:solidFill>
                <a:latin typeface="Times New Roman"/>
                <a:ea typeface="Times New Roman"/>
                <a:cs typeface="Times New Roman"/>
                <a:sym typeface="Times New Roman"/>
              </a:rPr>
              <a:t>Place the list widget within your app's layout, typically within a Scaffold or other appropriate container widget</a:t>
            </a:r>
            <a:endParaRPr/>
          </a:p>
        </p:txBody>
      </p:sp>
      <p:sp>
        <p:nvSpPr>
          <p:cNvPr id="120" name="Google Shape;120;p9"/>
          <p:cNvSpPr txBox="1"/>
          <p:nvPr/>
        </p:nvSpPr>
        <p:spPr>
          <a:xfrm>
            <a:off x="0" y="1066800"/>
            <a:ext cx="3733800" cy="46164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Lists in Flutter are versatile and can be used to display a wide range of data, from simple text items to complex custom widgets.</a:t>
            </a:r>
            <a:endParaRPr/>
          </a:p>
          <a:p>
            <a:pPr marL="285750" marR="0" lvl="0" indent="-196850" algn="just"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 Flutter offers two main types of lists: ListView and ListView.builder. The ListView widget is used for finite lists where you know the number of items in advance, while the ListView.builder widget is perfect for dynamic lists with a large or unknown number of items. </a:t>
            </a:r>
            <a:endParaRPr/>
          </a:p>
          <a:p>
            <a:pPr marL="285750" marR="0" lvl="0" indent="-196850" algn="just"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Lists are highly customizable, allowing you to control the layout, appearance, and interactions of the items. Whether you're building a simple to-do list or a complex news feed, Flutter's list widgets provide the flexibility and performance needed to create a seamless user experience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1824</Words>
  <Application>Microsoft Office PowerPoint</Application>
  <PresentationFormat>On-screen Show (4:3)</PresentationFormat>
  <Paragraphs>151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Sukrutha</dc:creator>
  <cp:lastModifiedBy>ADMIN</cp:lastModifiedBy>
  <cp:revision>5</cp:revision>
  <dcterms:modified xsi:type="dcterms:W3CDTF">2023-10-30T04:03:30Z</dcterms:modified>
</cp:coreProperties>
</file>