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71" r:id="rId4"/>
    <p:sldId id="272" r:id="rId5"/>
    <p:sldId id="273" r:id="rId6"/>
    <p:sldId id="262" r:id="rId7"/>
    <p:sldId id="274" r:id="rId8"/>
    <p:sldId id="264" r:id="rId9"/>
    <p:sldId id="266" r:id="rId10"/>
    <p:sldId id="278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3/30/2021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3/30/2021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3/30/2021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3/30/2021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ndagshetty/Triggers.gi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Active Database Concepts and Triggers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532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Brunda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217" y="2177755"/>
            <a:ext cx="9601200" cy="3809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Allow notification of certain conditions that occur</a:t>
            </a:r>
          </a:p>
          <a:p>
            <a:r>
              <a:rPr lang="en-US" sz="2400" dirty="0" smtClean="0"/>
              <a:t>Active rules can also be used to enforce integrity constraint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18459" y="282012"/>
            <a:ext cx="7417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Potential Applications for Active Databases</a:t>
            </a:r>
          </a:p>
        </p:txBody>
      </p:sp>
    </p:spTree>
    <p:extLst>
      <p:ext uri="{BB962C8B-B14F-4D97-AF65-F5344CB8AC3E}">
        <p14:creationId xmlns:p14="http://schemas.microsoft.com/office/powerpoint/2010/main" val="323656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44D0FA8-CEAC-43CC-8EB2-1F41BFA74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47" y="524004"/>
            <a:ext cx="6486706" cy="58099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Oval 2">
            <a:extLst>
              <a:ext uri="{FF2B5EF4-FFF2-40B4-BE49-F238E27FC236}">
                <a16:creationId xmlns="" xmlns:a16="http://schemas.microsoft.com/office/drawing/2014/main" id="{996383A6-1E26-466D-BB7E-37791277985B}"/>
              </a:ext>
            </a:extLst>
          </p:cNvPr>
          <p:cNvSpPr/>
          <p:nvPr/>
        </p:nvSpPr>
        <p:spPr>
          <a:xfrm>
            <a:off x="5596380" y="274194"/>
            <a:ext cx="499620" cy="499620"/>
          </a:xfrm>
          <a:prstGeom prst="ellipse">
            <a:avLst/>
          </a:prstGeom>
          <a:gradFill>
            <a:gsLst>
              <a:gs pos="32000">
                <a:schemeClr val="accent3">
                  <a:lumMod val="75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96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Databases</a:t>
            </a:r>
          </a:p>
          <a:p>
            <a:r>
              <a:rPr lang="en-US" dirty="0" smtClean="0"/>
              <a:t>Triggers</a:t>
            </a:r>
          </a:p>
          <a:p>
            <a:r>
              <a:rPr lang="en-US" dirty="0" smtClean="0"/>
              <a:t>Generalized Model for Active Databases</a:t>
            </a:r>
          </a:p>
          <a:p>
            <a:r>
              <a:rPr lang="en-US" dirty="0" smtClean="0"/>
              <a:t>Syntax for Triggers</a:t>
            </a:r>
          </a:p>
          <a:p>
            <a:r>
              <a:rPr lang="en-US" dirty="0" smtClean="0"/>
              <a:t>Variations of Row level triggers</a:t>
            </a:r>
          </a:p>
          <a:p>
            <a:r>
              <a:rPr lang="en-US" dirty="0" smtClean="0"/>
              <a:t>Example for triggers</a:t>
            </a:r>
          </a:p>
          <a:p>
            <a:r>
              <a:rPr lang="en-US" dirty="0" smtClean="0"/>
              <a:t>Potential Applications for Active Databases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231085"/>
            <a:ext cx="9601200" cy="1142385"/>
          </a:xfrm>
        </p:spPr>
        <p:txBody>
          <a:bodyPr/>
          <a:lstStyle/>
          <a:p>
            <a:r>
              <a:rPr lang="en-US" dirty="0" smtClean="0"/>
              <a:t>Active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16949"/>
            <a:ext cx="9601200" cy="517020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Active 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Database?</a:t>
            </a:r>
          </a:p>
          <a:p>
            <a:pPr lvl="1">
              <a:lnSpc>
                <a:spcPct val="170000"/>
              </a:lnSpc>
            </a:pPr>
            <a:r>
              <a:rPr lang="en-US" sz="1600" dirty="0"/>
              <a:t>An active database is a database that includes an event-driven architecture (often in the form of ECA rules) which can respond to conditions.</a:t>
            </a:r>
          </a:p>
          <a:p>
            <a:pPr>
              <a:lnSpc>
                <a:spcPct val="170000"/>
              </a:lnSpc>
            </a:pPr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are Triggers</a:t>
            </a:r>
            <a:r>
              <a:rPr lang="en-US" sz="16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pPr lvl="1">
              <a:lnSpc>
                <a:spcPct val="170000"/>
              </a:lnSpc>
            </a:pPr>
            <a:r>
              <a:rPr lang="en-US" sz="1600" dirty="0"/>
              <a:t>Triggers are the SQL codes, that are automatically executed in response to certain events on the particular tables.</a:t>
            </a:r>
          </a:p>
          <a:p>
            <a:pPr lvl="1">
              <a:lnSpc>
                <a:spcPct val="170000"/>
              </a:lnSpc>
            </a:pPr>
            <a:r>
              <a:rPr lang="en-US" sz="1600" dirty="0"/>
              <a:t>Triggers are written to be executed in response to any of the following </a:t>
            </a:r>
            <a:r>
              <a:rPr lang="en-US" sz="1600" dirty="0" smtClean="0"/>
              <a:t>events.</a:t>
            </a:r>
          </a:p>
          <a:p>
            <a:pPr lvl="4">
              <a:lnSpc>
                <a:spcPct val="170000"/>
              </a:lnSpc>
            </a:pPr>
            <a:r>
              <a:rPr lang="en-US" sz="1600" dirty="0"/>
              <a:t>A database manipulation (DML) statement (DELETE, INSERT, or UPDATE).</a:t>
            </a:r>
          </a:p>
          <a:p>
            <a:pPr lvl="4">
              <a:lnSpc>
                <a:spcPct val="170000"/>
              </a:lnSpc>
            </a:pPr>
            <a:r>
              <a:rPr lang="en-US" sz="1600" dirty="0"/>
              <a:t>A database definition (DDL) statement (CREATE, ALTER, or DROP).</a:t>
            </a:r>
          </a:p>
          <a:p>
            <a:pPr lvl="4">
              <a:lnSpc>
                <a:spcPct val="170000"/>
              </a:lnSpc>
            </a:pPr>
            <a:r>
              <a:rPr lang="en-US" sz="1600" dirty="0"/>
              <a:t>A database operation (SERVERERROR, LOGON, LOGOFF, STARTUP, or SHUTDOWN).</a:t>
            </a:r>
          </a:p>
          <a:p>
            <a:pPr marL="274320" lvl="1" indent="0">
              <a:lnSpc>
                <a:spcPct val="170000"/>
              </a:lnSpc>
              <a:buNone/>
            </a:pPr>
            <a:r>
              <a:rPr lang="en-US" sz="1200" dirty="0"/>
              <a:t/>
            </a:r>
            <a:br>
              <a:rPr lang="en-US" sz="12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5595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4212"/>
            <a:ext cx="9601200" cy="1142385"/>
          </a:xfrm>
        </p:spPr>
        <p:txBody>
          <a:bodyPr/>
          <a:lstStyle/>
          <a:p>
            <a:r>
              <a:rPr lang="en-US" dirty="0" smtClean="0"/>
              <a:t>Understanding Triggers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7333"/>
            <a:ext cx="9496425" cy="4019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68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50029"/>
            <a:ext cx="9601200" cy="1142385"/>
          </a:xfrm>
        </p:spPr>
        <p:txBody>
          <a:bodyPr/>
          <a:lstStyle/>
          <a:p>
            <a:r>
              <a:rPr lang="en-US" dirty="0" smtClean="0"/>
              <a:t>Generalized Model for Active Databases and Oracle Triggers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46238"/>
            <a:ext cx="4592652" cy="419908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708449" y="1646238"/>
            <a:ext cx="4426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ECA Model</a:t>
            </a:r>
          </a:p>
          <a:p>
            <a:endParaRPr lang="en-US" dirty="0"/>
          </a:p>
          <a:p>
            <a:r>
              <a:rPr lang="en-US" dirty="0" smtClean="0"/>
              <a:t>A rule in a ECA model contains three components: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Event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Condition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Triggers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95400" y="2236343"/>
            <a:ext cx="5574283" cy="270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Create Trigger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Trigger_Name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(Before | After)  [ Insert | Update | Delete]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on [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Table_Name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for each row | for each column 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trigger_body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28919"/>
              </p:ext>
            </p:extLst>
          </p:nvPr>
        </p:nvGraphicFramePr>
        <p:xfrm>
          <a:off x="7855438" y="1478328"/>
          <a:ext cx="3715568" cy="313142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587665"/>
                <a:gridCol w="1042587"/>
                <a:gridCol w="1085316"/>
              </a:tblGrid>
              <a:tr h="78285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Trigger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NEW</a:t>
                      </a:r>
                    </a:p>
                  </a:txBody>
                  <a:tcPr/>
                </a:tc>
              </a:tr>
              <a:tr h="78285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/>
                </a:tc>
              </a:tr>
              <a:tr h="78285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/>
                </a:tc>
              </a:tr>
              <a:tr h="78285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Variations of Row Level Triggers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88" y="1914257"/>
            <a:ext cx="7469024" cy="3837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939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Triggers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61786"/>
            <a:ext cx="4981575" cy="167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92254" y="1646238"/>
            <a:ext cx="52471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we have to determine the </a:t>
            </a: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that </a:t>
            </a:r>
            <a:r>
              <a:rPr lang="en-US" sz="20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cause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 change in the value of 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Total_sal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are as follows: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Inserting (one or more) new employee tuples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Changing the salary of (one or more) existing employees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 Changing the assignment of existing employees from one department to another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 Deleting (one or more) employee tuples</a:t>
            </a:r>
            <a:endParaRPr lang="en-US" sz="2000" dirty="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741" y="1016950"/>
            <a:ext cx="1119499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Step 1</a:t>
            </a:r>
            <a:r>
              <a:rPr lang="en-US" dirty="0" smtClean="0"/>
              <a:t>: Create database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 2</a:t>
            </a:r>
            <a:r>
              <a:rPr lang="en-US" dirty="0" smtClean="0"/>
              <a:t>: Create tables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 3</a:t>
            </a:r>
            <a:r>
              <a:rPr lang="en-US" dirty="0" smtClean="0"/>
              <a:t>: Create trigger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 4</a:t>
            </a:r>
            <a:r>
              <a:rPr lang="en-US" dirty="0" smtClean="0"/>
              <a:t>: Insert the values into table employees(here the </a:t>
            </a:r>
            <a:r>
              <a:rPr lang="en-US" dirty="0" err="1" smtClean="0"/>
              <a:t>dno</a:t>
            </a:r>
            <a:r>
              <a:rPr lang="en-US" dirty="0" smtClean="0"/>
              <a:t> foreign key can be NULL, indicating that the employee added is not yet assigned with department).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 5</a:t>
            </a:r>
            <a:r>
              <a:rPr lang="en-US" dirty="0" smtClean="0"/>
              <a:t>: Insert the values into table department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 6</a:t>
            </a:r>
            <a:r>
              <a:rPr lang="en-US" dirty="0" smtClean="0"/>
              <a:t>: Now insert the new employee records (who belong to the same department), into the table employee by assigning the department.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 7</a:t>
            </a:r>
            <a:r>
              <a:rPr lang="en-US" dirty="0" smtClean="0"/>
              <a:t>: Now check for the </a:t>
            </a:r>
            <a:r>
              <a:rPr lang="en-US" dirty="0" err="1" smtClean="0"/>
              <a:t>Total_sal</a:t>
            </a:r>
            <a:r>
              <a:rPr lang="en-US" dirty="0" smtClean="0"/>
              <a:t> attribute in the department relation.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 8</a:t>
            </a:r>
            <a:r>
              <a:rPr lang="en-US" dirty="0" smtClean="0"/>
              <a:t>: </a:t>
            </a:r>
            <a:r>
              <a:rPr lang="en-US" dirty="0" err="1" smtClean="0"/>
              <a:t>Total_sal</a:t>
            </a:r>
            <a:r>
              <a:rPr lang="en-US" dirty="0" smtClean="0"/>
              <a:t> value should be the sum of salaries of the employees who belongs to particular department.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	Code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https://github.com/Brundagshetty/Triggers.git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11778" y="290557"/>
            <a:ext cx="9408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8477</TotalTime>
  <Words>243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Monaco</vt:lpstr>
      <vt:lpstr>Times New Roman</vt:lpstr>
      <vt:lpstr>Diamond Grid 16x9</vt:lpstr>
      <vt:lpstr>Active Database Concepts and Triggers</vt:lpstr>
      <vt:lpstr>Agenda</vt:lpstr>
      <vt:lpstr>Active Databases</vt:lpstr>
      <vt:lpstr>Understanding Triggers</vt:lpstr>
      <vt:lpstr>Generalized Model for Active Databases and Oracle Triggers</vt:lpstr>
      <vt:lpstr>Syntax of Triggers</vt:lpstr>
      <vt:lpstr>Variations of Row Level Triggers</vt:lpstr>
      <vt:lpstr>Example for Triggers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Database Concepts and Triggers</dc:title>
  <dc:creator>Microsoft account</dc:creator>
  <cp:lastModifiedBy>Microsoft account</cp:lastModifiedBy>
  <cp:revision>48</cp:revision>
  <dcterms:created xsi:type="dcterms:W3CDTF">2021-03-21T15:33:22Z</dcterms:created>
  <dcterms:modified xsi:type="dcterms:W3CDTF">2021-03-29T20:35:10Z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