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57" r:id="rId3"/>
    <p:sldId id="271" r:id="rId4"/>
    <p:sldId id="272" r:id="rId5"/>
    <p:sldId id="273" r:id="rId6"/>
    <p:sldId id="262" r:id="rId7"/>
    <p:sldId id="274" r:id="rId8"/>
    <p:sldId id="264" r:id="rId9"/>
    <p:sldId id="266" r:id="rId10"/>
    <p:sldId id="278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3/29/2021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3/29/2021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3/29/2021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3/29/2021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3/29/2021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3/29/2021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3/29/2021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3/29/2021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undagshetty/Triggers.git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Active Database Concepts and Triggers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532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Brunda 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217" y="2177755"/>
            <a:ext cx="9601200" cy="38099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Allow notification of certain conditions that occur</a:t>
            </a:r>
          </a:p>
          <a:p>
            <a:r>
              <a:rPr lang="en-US" sz="2400" dirty="0" smtClean="0"/>
              <a:t>Active rules can also be used to enforce integrity constraint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418459" y="282012"/>
            <a:ext cx="74177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Potential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Applications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for Active Databases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36565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44D0FA8-CEAC-43CC-8EB2-1F41BFA74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647" y="524004"/>
            <a:ext cx="6486706" cy="58099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xmlns="" id="{996383A6-1E26-466D-BB7E-37791277985B}"/>
              </a:ext>
            </a:extLst>
          </p:cNvPr>
          <p:cNvSpPr/>
          <p:nvPr/>
        </p:nvSpPr>
        <p:spPr>
          <a:xfrm>
            <a:off x="5596380" y="274194"/>
            <a:ext cx="499620" cy="499620"/>
          </a:xfrm>
          <a:prstGeom prst="ellipse">
            <a:avLst/>
          </a:prstGeom>
          <a:gradFill>
            <a:gsLst>
              <a:gs pos="32000">
                <a:schemeClr val="accent3">
                  <a:lumMod val="75000"/>
                </a:schemeClr>
              </a:gs>
              <a:gs pos="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963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Active Databases</a:t>
            </a:r>
          </a:p>
          <a:p>
            <a:r>
              <a:rPr lang="en-US" dirty="0" smtClean="0"/>
              <a:t>Triggers</a:t>
            </a:r>
          </a:p>
          <a:p>
            <a:r>
              <a:rPr lang="en-US" dirty="0" smtClean="0"/>
              <a:t>Generalized Model for Active Databases</a:t>
            </a:r>
          </a:p>
          <a:p>
            <a:r>
              <a:rPr lang="en-US" dirty="0" smtClean="0"/>
              <a:t>Syntax for Triggers</a:t>
            </a:r>
          </a:p>
          <a:p>
            <a:r>
              <a:rPr lang="en-US" dirty="0" smtClean="0"/>
              <a:t>Variations of Row level triggers</a:t>
            </a:r>
          </a:p>
          <a:p>
            <a:r>
              <a:rPr lang="en-US" dirty="0" smtClean="0"/>
              <a:t>Example for triggers</a:t>
            </a:r>
          </a:p>
          <a:p>
            <a:r>
              <a:rPr lang="en-US" dirty="0" smtClean="0"/>
              <a:t>Potential Applications for Active Databases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-231085"/>
            <a:ext cx="9601200" cy="1142385"/>
          </a:xfrm>
        </p:spPr>
        <p:txBody>
          <a:bodyPr/>
          <a:lstStyle/>
          <a:p>
            <a:r>
              <a:rPr lang="en-US" dirty="0" smtClean="0"/>
              <a:t>Active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16949"/>
            <a:ext cx="9601200" cy="5170205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 is Active </a:t>
            </a:r>
            <a:r>
              <a:rPr lang="en-US" sz="16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Database?</a:t>
            </a:r>
          </a:p>
          <a:p>
            <a:pPr lvl="1">
              <a:lnSpc>
                <a:spcPct val="170000"/>
              </a:lnSpc>
            </a:pPr>
            <a:r>
              <a:rPr lang="en-US" sz="1600" dirty="0"/>
              <a:t>An active database is a database that includes an event-driven architecture (often in the form of ECA rules) which can respond to conditions.</a:t>
            </a:r>
          </a:p>
          <a:p>
            <a:pPr>
              <a:lnSpc>
                <a:spcPct val="170000"/>
              </a:lnSpc>
            </a:pPr>
            <a:r>
              <a:rPr lang="en-US" sz="1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 are Triggers</a:t>
            </a:r>
            <a:r>
              <a:rPr lang="en-US" sz="16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?</a:t>
            </a:r>
          </a:p>
          <a:p>
            <a:pPr lvl="1">
              <a:lnSpc>
                <a:spcPct val="170000"/>
              </a:lnSpc>
            </a:pPr>
            <a:r>
              <a:rPr lang="en-US" sz="1600" dirty="0"/>
              <a:t>Triggers are the SQL codes, that are automatically executed in response to certain events on the particular tables.</a:t>
            </a:r>
          </a:p>
          <a:p>
            <a:pPr lvl="1">
              <a:lnSpc>
                <a:spcPct val="170000"/>
              </a:lnSpc>
            </a:pPr>
            <a:r>
              <a:rPr lang="en-US" sz="1600" dirty="0"/>
              <a:t>Triggers are written to be executed in response to any of the following </a:t>
            </a:r>
            <a:r>
              <a:rPr lang="en-US" sz="1600" dirty="0" smtClean="0"/>
              <a:t>events.</a:t>
            </a:r>
          </a:p>
          <a:p>
            <a:pPr lvl="4">
              <a:lnSpc>
                <a:spcPct val="170000"/>
              </a:lnSpc>
            </a:pPr>
            <a:r>
              <a:rPr lang="en-US" sz="1600" dirty="0"/>
              <a:t>A database manipulation (DML) statement (DELETE, INSERT, or UPDATE).</a:t>
            </a:r>
          </a:p>
          <a:p>
            <a:pPr lvl="4">
              <a:lnSpc>
                <a:spcPct val="170000"/>
              </a:lnSpc>
            </a:pPr>
            <a:r>
              <a:rPr lang="en-US" sz="1600" dirty="0"/>
              <a:t>A database definition (DDL) statement (CREATE, ALTER, or DROP).</a:t>
            </a:r>
          </a:p>
          <a:p>
            <a:pPr lvl="4">
              <a:lnSpc>
                <a:spcPct val="170000"/>
              </a:lnSpc>
            </a:pPr>
            <a:r>
              <a:rPr lang="en-US" sz="1600" dirty="0"/>
              <a:t>A database operation (SERVERERROR, LOGON, LOGOFF, STARTUP, or SHUTDOWN).</a:t>
            </a:r>
          </a:p>
          <a:p>
            <a:pPr marL="274320" lvl="1" indent="0">
              <a:lnSpc>
                <a:spcPct val="170000"/>
              </a:lnSpc>
              <a:buNone/>
            </a:pPr>
            <a:r>
              <a:rPr lang="en-US" sz="1200" dirty="0"/>
              <a:t/>
            </a:r>
            <a:br>
              <a:rPr lang="en-US" sz="1200" dirty="0"/>
            </a:b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15595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4212"/>
            <a:ext cx="9601200" cy="1142385"/>
          </a:xfrm>
        </p:spPr>
        <p:txBody>
          <a:bodyPr/>
          <a:lstStyle/>
          <a:p>
            <a:r>
              <a:rPr lang="en-US" dirty="0" smtClean="0"/>
              <a:t>Understanding Triggers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57333"/>
            <a:ext cx="9496425" cy="401955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568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50029"/>
            <a:ext cx="9601200" cy="1142385"/>
          </a:xfrm>
        </p:spPr>
        <p:txBody>
          <a:bodyPr/>
          <a:lstStyle/>
          <a:p>
            <a:r>
              <a:rPr lang="en-US" dirty="0" smtClean="0"/>
              <a:t>Generalized Model for Active Databases and Oracle Triggers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46238"/>
            <a:ext cx="4592652" cy="419908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708449" y="1646238"/>
            <a:ext cx="44267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ECA Model</a:t>
            </a:r>
          </a:p>
          <a:p>
            <a:endParaRPr lang="en-US" dirty="0"/>
          </a:p>
          <a:p>
            <a:r>
              <a:rPr lang="en-US" dirty="0" smtClean="0"/>
              <a:t>A rule in a ECA model contains three components: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Event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Condition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9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of Triggers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295400" y="2236343"/>
            <a:ext cx="5574283" cy="2701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Create Trigger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Trigger_Name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(Before | After)  [ Insert | Update | Delete]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on [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Table_Name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 for each row | for each column ]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trigger_body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]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Variations of Row Level Triggers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488" y="1914257"/>
            <a:ext cx="7469024" cy="38370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939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Triggers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261786"/>
            <a:ext cx="4981575" cy="167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26437" y="2033899"/>
            <a:ext cx="524711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we have to determine the </a:t>
            </a:r>
            <a:r>
              <a:rPr lang="en-US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that 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cause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 change in the value of 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Total_sal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are as follows:</a:t>
            </a:r>
            <a:endParaRPr lang="en-US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Inserting (one or more) new employee tuples</a:t>
            </a:r>
            <a:endParaRPr lang="en-US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Changing the salary of (one or more) existing employees</a:t>
            </a:r>
            <a:endParaRPr lang="en-US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 Changing the assignment of existing employees from one department to another</a:t>
            </a:r>
            <a:endParaRPr lang="en-US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 Deleting (one or more) employee tuples</a:t>
            </a:r>
            <a:endParaRPr lang="en-US" sz="2000" dirty="0"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003634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8741" y="1016950"/>
            <a:ext cx="11194991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Step 1</a:t>
            </a:r>
            <a:r>
              <a:rPr lang="en-US" dirty="0" smtClean="0"/>
              <a:t>: Create database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Step 2</a:t>
            </a:r>
            <a:r>
              <a:rPr lang="en-US" dirty="0" smtClean="0"/>
              <a:t>: Create tables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Step 3</a:t>
            </a:r>
            <a:r>
              <a:rPr lang="en-US" dirty="0" smtClean="0"/>
              <a:t>: Create trigger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Step 4</a:t>
            </a:r>
            <a:r>
              <a:rPr lang="en-US" dirty="0" smtClean="0"/>
              <a:t>: Insert the values into table employees(here the </a:t>
            </a:r>
            <a:r>
              <a:rPr lang="en-US" dirty="0" err="1" smtClean="0"/>
              <a:t>dno</a:t>
            </a:r>
            <a:r>
              <a:rPr lang="en-US" dirty="0" smtClean="0"/>
              <a:t> foreign key can be NULL, indicating that the employee added is not yet assigned with department).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Step 5</a:t>
            </a:r>
            <a:r>
              <a:rPr lang="en-US" dirty="0" smtClean="0"/>
              <a:t>: Insert the values into table department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Step 6</a:t>
            </a:r>
            <a:r>
              <a:rPr lang="en-US" dirty="0" smtClean="0"/>
              <a:t>: Now insert the new employee records (who belong to the same department), into the table employee by assigning the department.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Step 7</a:t>
            </a:r>
            <a:r>
              <a:rPr lang="en-US" dirty="0" smtClean="0"/>
              <a:t>: Now check for the </a:t>
            </a:r>
            <a:r>
              <a:rPr lang="en-US" dirty="0" err="1" smtClean="0"/>
              <a:t>Total_sal</a:t>
            </a:r>
            <a:r>
              <a:rPr lang="en-US" dirty="0" smtClean="0"/>
              <a:t> attribute in the department relation.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Step 8</a:t>
            </a:r>
            <a:r>
              <a:rPr lang="en-US" dirty="0" smtClean="0"/>
              <a:t>: </a:t>
            </a:r>
            <a:r>
              <a:rPr lang="en-US" dirty="0" err="1" smtClean="0"/>
              <a:t>Total_sal</a:t>
            </a:r>
            <a:r>
              <a:rPr lang="en-US" dirty="0" smtClean="0"/>
              <a:t> value should be the sum of salaries of the employees who belongs to particular department.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		Code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https://github.com/Brundagshetty/Triggers.git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11778" y="290557"/>
            <a:ext cx="9408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STEPS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8475</TotalTime>
  <Words>230</Words>
  <Application>Microsoft Office PowerPoint</Application>
  <PresentationFormat>Widescreen</PresentationFormat>
  <Paragraphs>60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Monaco</vt:lpstr>
      <vt:lpstr>Times New Roman</vt:lpstr>
      <vt:lpstr>Diamond Grid 16x9</vt:lpstr>
      <vt:lpstr>Active Database Concepts and Triggers</vt:lpstr>
      <vt:lpstr>Agenda</vt:lpstr>
      <vt:lpstr>Active Databases</vt:lpstr>
      <vt:lpstr>Understanding Triggers</vt:lpstr>
      <vt:lpstr>Generalized Model for Active Databases and Oracle Triggers</vt:lpstr>
      <vt:lpstr>Syntax of Triggers</vt:lpstr>
      <vt:lpstr>Variations of Row Level Triggers</vt:lpstr>
      <vt:lpstr>Example for Triggers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Database Concepts and Triggers</dc:title>
  <dc:creator>Microsoft account</dc:creator>
  <cp:lastModifiedBy>Microsoft account</cp:lastModifiedBy>
  <cp:revision>45</cp:revision>
  <dcterms:created xsi:type="dcterms:W3CDTF">2021-03-21T15:33:22Z</dcterms:created>
  <dcterms:modified xsi:type="dcterms:W3CDTF">2021-03-29T20:12:25Z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