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2"/>
  </p:notesMasterIdLst>
  <p:sldIdLst>
    <p:sldId id="256" r:id="rId2"/>
    <p:sldId id="265" r:id="rId3"/>
    <p:sldId id="266" r:id="rId4"/>
    <p:sldId id="267" r:id="rId5"/>
    <p:sldId id="268" r:id="rId6"/>
    <p:sldId id="269" r:id="rId7"/>
    <p:sldId id="261" r:id="rId8"/>
    <p:sldId id="274" r:id="rId9"/>
    <p:sldId id="272" r:id="rId10"/>
    <p:sldId id="273" r:id="rId11"/>
    <p:sldId id="284" r:id="rId12"/>
    <p:sldId id="285" r:id="rId13"/>
    <p:sldId id="277" r:id="rId14"/>
    <p:sldId id="278" r:id="rId15"/>
    <p:sldId id="279" r:id="rId16"/>
    <p:sldId id="281" r:id="rId17"/>
    <p:sldId id="280" r:id="rId18"/>
    <p:sldId id="282" r:id="rId19"/>
    <p:sldId id="276"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48F0B-B95D-4AF7-B91F-A07F3390C254}" v="809" dt="2021-12-09T21:36:36.403"/>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43"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593977-0C77-4851-942F-22B48033E29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782A33B-F9D7-4BD7-B635-54F06B791FE1}">
      <dgm:prSet/>
      <dgm:spPr/>
      <dgm:t>
        <a:bodyPr/>
        <a:lstStyle/>
        <a:p>
          <a:r>
            <a:rPr lang="en-US" dirty="0"/>
            <a:t>LDA (Linear Discriminant Analysis)</a:t>
          </a:r>
        </a:p>
      </dgm:t>
    </dgm:pt>
    <dgm:pt modelId="{D7817DF4-D212-4F40-93E7-74891AFA918F}" type="parTrans" cxnId="{E2555CB5-6985-41EA-A9D4-B09DA1C297FD}">
      <dgm:prSet/>
      <dgm:spPr/>
      <dgm:t>
        <a:bodyPr/>
        <a:lstStyle/>
        <a:p>
          <a:endParaRPr lang="en-US"/>
        </a:p>
      </dgm:t>
    </dgm:pt>
    <dgm:pt modelId="{C54D31C7-B16F-4B25-BD89-4EED5A18BC00}" type="sibTrans" cxnId="{E2555CB5-6985-41EA-A9D4-B09DA1C297FD}">
      <dgm:prSet/>
      <dgm:spPr/>
      <dgm:t>
        <a:bodyPr/>
        <a:lstStyle/>
        <a:p>
          <a:endParaRPr lang="en-US"/>
        </a:p>
      </dgm:t>
    </dgm:pt>
    <dgm:pt modelId="{12806437-4F47-45B5-876F-C360234FEE17}">
      <dgm:prSet/>
      <dgm:spPr/>
      <dgm:t>
        <a:bodyPr/>
        <a:lstStyle/>
        <a:p>
          <a:pPr rtl="0"/>
          <a:r>
            <a:rPr lang="en-US" dirty="0"/>
            <a:t>SVM</a:t>
          </a:r>
          <a:r>
            <a:rPr lang="en-US" dirty="0">
              <a:latin typeface="Century Gothic" panose="020B0502020202020204"/>
            </a:rPr>
            <a:t>(Support Vector Machine)</a:t>
          </a:r>
          <a:endParaRPr lang="en-US" dirty="0"/>
        </a:p>
      </dgm:t>
    </dgm:pt>
    <dgm:pt modelId="{C284E688-0A7B-4561-9D0B-D7E219165275}" type="parTrans" cxnId="{8C57F6C4-6E72-416B-B393-88F1AC44672F}">
      <dgm:prSet/>
      <dgm:spPr/>
      <dgm:t>
        <a:bodyPr/>
        <a:lstStyle/>
        <a:p>
          <a:endParaRPr lang="en-US"/>
        </a:p>
      </dgm:t>
    </dgm:pt>
    <dgm:pt modelId="{FC6BEF44-6F95-4E89-A4B6-C3D18B86136B}" type="sibTrans" cxnId="{8C57F6C4-6E72-416B-B393-88F1AC44672F}">
      <dgm:prSet/>
      <dgm:spPr/>
      <dgm:t>
        <a:bodyPr/>
        <a:lstStyle/>
        <a:p>
          <a:endParaRPr lang="en-US"/>
        </a:p>
      </dgm:t>
    </dgm:pt>
    <dgm:pt modelId="{4BC1DD22-BDF5-40C3-9C70-1B942D1F7D8C}">
      <dgm:prSet/>
      <dgm:spPr/>
      <dgm:t>
        <a:bodyPr/>
        <a:lstStyle/>
        <a:p>
          <a:r>
            <a:rPr lang="en-US" dirty="0"/>
            <a:t> </a:t>
          </a:r>
          <a:r>
            <a:rPr lang="en-US" dirty="0" err="1"/>
            <a:t>bsnsing</a:t>
          </a:r>
          <a:r>
            <a:rPr lang="en-US" dirty="0"/>
            <a:t>(): Boolean Sensing Decision Tree</a:t>
          </a:r>
          <a:endParaRPr lang="en-US" dirty="0">
            <a:ln>
              <a:solidFill>
                <a:schemeClr val="lt1">
                  <a:hueOff val="0"/>
                  <a:satOff val="0"/>
                  <a:lumOff val="0"/>
                </a:schemeClr>
              </a:solidFill>
            </a:ln>
          </a:endParaRPr>
        </a:p>
      </dgm:t>
    </dgm:pt>
    <dgm:pt modelId="{852C1447-F9C8-4D92-8BD1-6FA7A83E8682}" type="parTrans" cxnId="{37B257C8-43C3-414C-B310-58A989315855}">
      <dgm:prSet/>
      <dgm:spPr/>
      <dgm:t>
        <a:bodyPr/>
        <a:lstStyle/>
        <a:p>
          <a:endParaRPr lang="en-US"/>
        </a:p>
      </dgm:t>
    </dgm:pt>
    <dgm:pt modelId="{22452D4E-5960-4C1A-9077-5DD3D26D687A}" type="sibTrans" cxnId="{37B257C8-43C3-414C-B310-58A989315855}">
      <dgm:prSet/>
      <dgm:spPr/>
      <dgm:t>
        <a:bodyPr/>
        <a:lstStyle/>
        <a:p>
          <a:endParaRPr lang="en-US"/>
        </a:p>
      </dgm:t>
    </dgm:pt>
    <dgm:pt modelId="{AF2242BE-AB91-460E-ADF8-0DF5BBBCB548}">
      <dgm:prSet/>
      <dgm:spPr/>
      <dgm:t>
        <a:bodyPr/>
        <a:lstStyle/>
        <a:p>
          <a:r>
            <a:rPr lang="en-US" dirty="0">
              <a:latin typeface="Century Gothic" panose="020B0502020202020204"/>
            </a:rPr>
            <a:t>Random</a:t>
          </a:r>
          <a:r>
            <a:rPr lang="en-US" dirty="0"/>
            <a:t> Forest</a:t>
          </a:r>
        </a:p>
      </dgm:t>
    </dgm:pt>
    <dgm:pt modelId="{B857577F-B605-4D45-9261-457A1B364CC7}" type="parTrans" cxnId="{9BCDF1F9-39BE-4E50-81C2-A2DD77B514AB}">
      <dgm:prSet/>
      <dgm:spPr/>
      <dgm:t>
        <a:bodyPr/>
        <a:lstStyle/>
        <a:p>
          <a:endParaRPr lang="en-US"/>
        </a:p>
      </dgm:t>
    </dgm:pt>
    <dgm:pt modelId="{DE0D8B9A-805F-4F32-920B-3C5EADB6198C}" type="sibTrans" cxnId="{9BCDF1F9-39BE-4E50-81C2-A2DD77B514AB}">
      <dgm:prSet/>
      <dgm:spPr/>
      <dgm:t>
        <a:bodyPr/>
        <a:lstStyle/>
        <a:p>
          <a:endParaRPr lang="en-US"/>
        </a:p>
      </dgm:t>
    </dgm:pt>
    <dgm:pt modelId="{3AD4E785-326C-4610-8BDD-133D7E0941BD}">
      <dgm:prSet phldr="0"/>
      <dgm:spPr/>
      <dgm:t>
        <a:bodyPr/>
        <a:lstStyle/>
        <a:p>
          <a:pPr rtl="0"/>
          <a:r>
            <a:rPr lang="en-US" dirty="0">
              <a:latin typeface="Century Gothic" panose="020B0502020202020204"/>
            </a:rPr>
            <a:t>QDA</a:t>
          </a:r>
          <a:r>
            <a:rPr lang="en-US" b="0" dirty="0">
              <a:latin typeface="Century Gothic" panose="020B0502020202020204"/>
            </a:rPr>
            <a:t>(</a:t>
          </a:r>
          <a:r>
            <a:rPr lang="en-US" b="0" dirty="0"/>
            <a:t>Quadratic Discriminant Analysis</a:t>
          </a:r>
          <a:r>
            <a:rPr lang="en-US" b="0" dirty="0">
              <a:latin typeface="Century Gothic" panose="020B0502020202020204"/>
            </a:rPr>
            <a:t>)</a:t>
          </a:r>
          <a:endParaRPr lang="en-US" b="0" dirty="0"/>
        </a:p>
      </dgm:t>
    </dgm:pt>
    <dgm:pt modelId="{908941B9-1119-4D9D-81B9-680880A8A15D}" type="parTrans" cxnId="{8DC30398-657F-40EB-9FD1-6EC5AA037A13}">
      <dgm:prSet/>
      <dgm:spPr/>
      <dgm:t>
        <a:bodyPr/>
        <a:lstStyle/>
        <a:p>
          <a:endParaRPr lang="en-US"/>
        </a:p>
      </dgm:t>
    </dgm:pt>
    <dgm:pt modelId="{7F164330-1C89-4B68-902C-F6D2224489C1}" type="sibTrans" cxnId="{8DC30398-657F-40EB-9FD1-6EC5AA037A13}">
      <dgm:prSet/>
      <dgm:spPr/>
      <dgm:t>
        <a:bodyPr/>
        <a:lstStyle/>
        <a:p>
          <a:endParaRPr lang="en-US"/>
        </a:p>
      </dgm:t>
    </dgm:pt>
    <dgm:pt modelId="{756DFE34-5D29-4530-8F6F-A96FA8ACEF89}">
      <dgm:prSet/>
      <dgm:spPr/>
      <dgm:t>
        <a:bodyPr/>
        <a:lstStyle/>
        <a:p>
          <a:r>
            <a:rPr lang="en-US" dirty="0"/>
            <a:t>(SVM)Support Vector Machine</a:t>
          </a:r>
        </a:p>
      </dgm:t>
    </dgm:pt>
    <dgm:pt modelId="{6233788E-5AE4-459A-A1EE-1DD9B8EBDF81}" type="parTrans" cxnId="{EB0B3289-8404-4556-8CB6-97EEBE62C662}">
      <dgm:prSet/>
      <dgm:spPr/>
      <dgm:t>
        <a:bodyPr/>
        <a:lstStyle/>
        <a:p>
          <a:endParaRPr lang="en-US"/>
        </a:p>
      </dgm:t>
    </dgm:pt>
    <dgm:pt modelId="{94A55BEC-71CC-4033-AF30-0F2E67D22483}" type="sibTrans" cxnId="{EB0B3289-8404-4556-8CB6-97EEBE62C662}">
      <dgm:prSet/>
      <dgm:spPr/>
      <dgm:t>
        <a:bodyPr/>
        <a:lstStyle/>
        <a:p>
          <a:endParaRPr lang="en-US"/>
        </a:p>
      </dgm:t>
    </dgm:pt>
    <dgm:pt modelId="{488A93FA-DC4C-4760-B4A2-86921BA020EC}">
      <dgm:prSet phldr="0"/>
      <dgm:spPr/>
      <dgm:t>
        <a:bodyPr/>
        <a:lstStyle/>
        <a:p>
          <a:pPr rtl="0"/>
          <a:r>
            <a:rPr lang="en-US" dirty="0"/>
            <a:t>Naïve Bayes</a:t>
          </a:r>
        </a:p>
      </dgm:t>
    </dgm:pt>
    <dgm:pt modelId="{24D7D713-BBBD-49F1-B70A-E96B62FCC0F4}" type="parTrans" cxnId="{18D10FE0-3D19-4773-A837-2F2DDFF27E21}">
      <dgm:prSet/>
      <dgm:spPr/>
      <dgm:t>
        <a:bodyPr/>
        <a:lstStyle/>
        <a:p>
          <a:endParaRPr lang="en-US"/>
        </a:p>
      </dgm:t>
    </dgm:pt>
    <dgm:pt modelId="{266B92F1-0C1C-4ED8-89A0-735D6321EE7F}" type="sibTrans" cxnId="{18D10FE0-3D19-4773-A837-2F2DDFF27E21}">
      <dgm:prSet/>
      <dgm:spPr/>
      <dgm:t>
        <a:bodyPr/>
        <a:lstStyle/>
        <a:p>
          <a:endParaRPr lang="en-US"/>
        </a:p>
      </dgm:t>
    </dgm:pt>
    <dgm:pt modelId="{DDC254D4-1BDD-4BC4-85F1-CEB04BCB1A4E}">
      <dgm:prSet/>
      <dgm:spPr/>
      <dgm:t>
        <a:bodyPr/>
        <a:lstStyle/>
        <a:p>
          <a:r>
            <a:rPr lang="en-US" dirty="0"/>
            <a:t>(GLM) Logistic Regression</a:t>
          </a:r>
        </a:p>
      </dgm:t>
    </dgm:pt>
    <dgm:pt modelId="{6A81236B-DECE-4519-9A07-4DA2328995F4}" type="sibTrans" cxnId="{F006CCAA-C1EF-4A7F-A7C0-BEC2320757DC}">
      <dgm:prSet/>
      <dgm:spPr/>
      <dgm:t>
        <a:bodyPr/>
        <a:lstStyle/>
        <a:p>
          <a:endParaRPr lang="en-US"/>
        </a:p>
      </dgm:t>
    </dgm:pt>
    <dgm:pt modelId="{EDC4EC85-6286-491E-9C51-1A0048C2734B}" type="parTrans" cxnId="{F006CCAA-C1EF-4A7F-A7C0-BEC2320757DC}">
      <dgm:prSet/>
      <dgm:spPr/>
      <dgm:t>
        <a:bodyPr/>
        <a:lstStyle/>
        <a:p>
          <a:endParaRPr lang="en-US"/>
        </a:p>
      </dgm:t>
    </dgm:pt>
    <dgm:pt modelId="{6D8BDDFA-5E3B-4318-B008-024728FE7170}" type="pres">
      <dgm:prSet presAssocID="{54593977-0C77-4851-942F-22B48033E295}" presName="diagram" presStyleCnt="0">
        <dgm:presLayoutVars>
          <dgm:dir/>
          <dgm:resizeHandles val="exact"/>
        </dgm:presLayoutVars>
      </dgm:prSet>
      <dgm:spPr/>
    </dgm:pt>
    <dgm:pt modelId="{2644A4F9-9E18-4232-BF32-2FFD62AEABFF}" type="pres">
      <dgm:prSet presAssocID="{0782A33B-F9D7-4BD7-B635-54F06B791FE1}" presName="node" presStyleLbl="node1" presStyleIdx="0" presStyleCnt="8">
        <dgm:presLayoutVars>
          <dgm:bulletEnabled val="1"/>
        </dgm:presLayoutVars>
      </dgm:prSet>
      <dgm:spPr/>
    </dgm:pt>
    <dgm:pt modelId="{1CF9B95E-C179-4555-A3E0-A2AE49161463}" type="pres">
      <dgm:prSet presAssocID="{C54D31C7-B16F-4B25-BD89-4EED5A18BC00}" presName="sibTrans" presStyleCnt="0"/>
      <dgm:spPr/>
    </dgm:pt>
    <dgm:pt modelId="{434A0017-6BB5-45C6-B60E-DBEAB89FDED1}" type="pres">
      <dgm:prSet presAssocID="{12806437-4F47-45B5-876F-C360234FEE17}" presName="node" presStyleLbl="node1" presStyleIdx="1" presStyleCnt="8">
        <dgm:presLayoutVars>
          <dgm:bulletEnabled val="1"/>
        </dgm:presLayoutVars>
      </dgm:prSet>
      <dgm:spPr/>
    </dgm:pt>
    <dgm:pt modelId="{B1C3CC9A-F474-4A49-940D-55FE3F1DA6C6}" type="pres">
      <dgm:prSet presAssocID="{FC6BEF44-6F95-4E89-A4B6-C3D18B86136B}" presName="sibTrans" presStyleCnt="0"/>
      <dgm:spPr/>
    </dgm:pt>
    <dgm:pt modelId="{53229325-C532-44D3-9FDD-AFFA05C746EC}" type="pres">
      <dgm:prSet presAssocID="{4BC1DD22-BDF5-40C3-9C70-1B942D1F7D8C}" presName="node" presStyleLbl="node1" presStyleIdx="2" presStyleCnt="8">
        <dgm:presLayoutVars>
          <dgm:bulletEnabled val="1"/>
        </dgm:presLayoutVars>
      </dgm:prSet>
      <dgm:spPr/>
    </dgm:pt>
    <dgm:pt modelId="{59DF242C-3648-4CBC-9FA3-4B2199D69904}" type="pres">
      <dgm:prSet presAssocID="{22452D4E-5960-4C1A-9077-5DD3D26D687A}" presName="sibTrans" presStyleCnt="0"/>
      <dgm:spPr/>
    </dgm:pt>
    <dgm:pt modelId="{2729112F-5318-4F13-A3B6-67FF4B823ED7}" type="pres">
      <dgm:prSet presAssocID="{DDC254D4-1BDD-4BC4-85F1-CEB04BCB1A4E}" presName="node" presStyleLbl="node1" presStyleIdx="3" presStyleCnt="8">
        <dgm:presLayoutVars>
          <dgm:bulletEnabled val="1"/>
        </dgm:presLayoutVars>
      </dgm:prSet>
      <dgm:spPr/>
    </dgm:pt>
    <dgm:pt modelId="{26BE735B-3FE7-4FE7-8086-02FD2843AB87}" type="pres">
      <dgm:prSet presAssocID="{6A81236B-DECE-4519-9A07-4DA2328995F4}" presName="sibTrans" presStyleCnt="0"/>
      <dgm:spPr/>
    </dgm:pt>
    <dgm:pt modelId="{F6C53CDD-53D9-4FC2-9EF7-E3681957C96E}" type="pres">
      <dgm:prSet presAssocID="{AF2242BE-AB91-460E-ADF8-0DF5BBBCB548}" presName="node" presStyleLbl="node1" presStyleIdx="4" presStyleCnt="8">
        <dgm:presLayoutVars>
          <dgm:bulletEnabled val="1"/>
        </dgm:presLayoutVars>
      </dgm:prSet>
      <dgm:spPr/>
    </dgm:pt>
    <dgm:pt modelId="{6C106E13-8F98-4306-87E3-128A6ACCC14F}" type="pres">
      <dgm:prSet presAssocID="{DE0D8B9A-805F-4F32-920B-3C5EADB6198C}" presName="sibTrans" presStyleCnt="0"/>
      <dgm:spPr/>
    </dgm:pt>
    <dgm:pt modelId="{D6027E92-B64C-4FB2-AD0E-A4A0FB540C45}" type="pres">
      <dgm:prSet presAssocID="{3AD4E785-326C-4610-8BDD-133D7E0941BD}" presName="node" presStyleLbl="node1" presStyleIdx="5" presStyleCnt="8">
        <dgm:presLayoutVars>
          <dgm:bulletEnabled val="1"/>
        </dgm:presLayoutVars>
      </dgm:prSet>
      <dgm:spPr/>
    </dgm:pt>
    <dgm:pt modelId="{6A5F6CC0-364B-4772-97E2-33CE04A4D207}" type="pres">
      <dgm:prSet presAssocID="{7F164330-1C89-4B68-902C-F6D2224489C1}" presName="sibTrans" presStyleCnt="0"/>
      <dgm:spPr/>
    </dgm:pt>
    <dgm:pt modelId="{21AB3D04-8544-4D3A-9B78-0176ABA8D707}" type="pres">
      <dgm:prSet presAssocID="{756DFE34-5D29-4530-8F6F-A96FA8ACEF89}" presName="node" presStyleLbl="node1" presStyleIdx="6" presStyleCnt="8">
        <dgm:presLayoutVars>
          <dgm:bulletEnabled val="1"/>
        </dgm:presLayoutVars>
      </dgm:prSet>
      <dgm:spPr/>
    </dgm:pt>
    <dgm:pt modelId="{F4426D8C-B35E-433B-A507-9808F121FD39}" type="pres">
      <dgm:prSet presAssocID="{94A55BEC-71CC-4033-AF30-0F2E67D22483}" presName="sibTrans" presStyleCnt="0"/>
      <dgm:spPr/>
    </dgm:pt>
    <dgm:pt modelId="{3A5AEC27-703C-4386-B029-1E2D5C8A9587}" type="pres">
      <dgm:prSet presAssocID="{488A93FA-DC4C-4760-B4A2-86921BA020EC}" presName="node" presStyleLbl="node1" presStyleIdx="7" presStyleCnt="8">
        <dgm:presLayoutVars>
          <dgm:bulletEnabled val="1"/>
        </dgm:presLayoutVars>
      </dgm:prSet>
      <dgm:spPr/>
    </dgm:pt>
  </dgm:ptLst>
  <dgm:cxnLst>
    <dgm:cxn modelId="{090FB911-6C03-44D6-8778-34ABF2552E7A}" type="presOf" srcId="{4BC1DD22-BDF5-40C3-9C70-1B942D1F7D8C}" destId="{53229325-C532-44D3-9FDD-AFFA05C746EC}" srcOrd="0" destOrd="0" presId="urn:microsoft.com/office/officeart/2005/8/layout/default"/>
    <dgm:cxn modelId="{1CD12512-6B5C-4955-A180-D508C096F6A3}" type="presOf" srcId="{756DFE34-5D29-4530-8F6F-A96FA8ACEF89}" destId="{21AB3D04-8544-4D3A-9B78-0176ABA8D707}" srcOrd="0" destOrd="0" presId="urn:microsoft.com/office/officeart/2005/8/layout/default"/>
    <dgm:cxn modelId="{B423E424-4950-4127-BD01-26E9EC27D1B4}" type="presOf" srcId="{DDC254D4-1BDD-4BC4-85F1-CEB04BCB1A4E}" destId="{2729112F-5318-4F13-A3B6-67FF4B823ED7}" srcOrd="0" destOrd="0" presId="urn:microsoft.com/office/officeart/2005/8/layout/default"/>
    <dgm:cxn modelId="{FEADC22B-DF4D-45F4-AD7A-120EE5948E18}" type="presOf" srcId="{AF2242BE-AB91-460E-ADF8-0DF5BBBCB548}" destId="{F6C53CDD-53D9-4FC2-9EF7-E3681957C96E}" srcOrd="0" destOrd="0" presId="urn:microsoft.com/office/officeart/2005/8/layout/default"/>
    <dgm:cxn modelId="{5969012F-C01A-40DD-91E2-E2F221F958CF}" type="presOf" srcId="{12806437-4F47-45B5-876F-C360234FEE17}" destId="{434A0017-6BB5-45C6-B60E-DBEAB89FDED1}" srcOrd="0" destOrd="0" presId="urn:microsoft.com/office/officeart/2005/8/layout/default"/>
    <dgm:cxn modelId="{74F5854D-6D08-4D49-A2D2-5921528CDDD2}" type="presOf" srcId="{3AD4E785-326C-4610-8BDD-133D7E0941BD}" destId="{D6027E92-B64C-4FB2-AD0E-A4A0FB540C45}" srcOrd="0" destOrd="0" presId="urn:microsoft.com/office/officeart/2005/8/layout/default"/>
    <dgm:cxn modelId="{B560F754-278C-429A-A074-C36E6ADD2630}" type="presOf" srcId="{488A93FA-DC4C-4760-B4A2-86921BA020EC}" destId="{3A5AEC27-703C-4386-B029-1E2D5C8A9587}" srcOrd="0" destOrd="0" presId="urn:microsoft.com/office/officeart/2005/8/layout/default"/>
    <dgm:cxn modelId="{EB0B3289-8404-4556-8CB6-97EEBE62C662}" srcId="{54593977-0C77-4851-942F-22B48033E295}" destId="{756DFE34-5D29-4530-8F6F-A96FA8ACEF89}" srcOrd="6" destOrd="0" parTransId="{6233788E-5AE4-459A-A1EE-1DD9B8EBDF81}" sibTransId="{94A55BEC-71CC-4033-AF30-0F2E67D22483}"/>
    <dgm:cxn modelId="{B98B0D92-D5E7-484D-B039-69F038DA1D8B}" type="presOf" srcId="{0782A33B-F9D7-4BD7-B635-54F06B791FE1}" destId="{2644A4F9-9E18-4232-BF32-2FFD62AEABFF}" srcOrd="0" destOrd="0" presId="urn:microsoft.com/office/officeart/2005/8/layout/default"/>
    <dgm:cxn modelId="{8DC30398-657F-40EB-9FD1-6EC5AA037A13}" srcId="{54593977-0C77-4851-942F-22B48033E295}" destId="{3AD4E785-326C-4610-8BDD-133D7E0941BD}" srcOrd="5" destOrd="0" parTransId="{908941B9-1119-4D9D-81B9-680880A8A15D}" sibTransId="{7F164330-1C89-4B68-902C-F6D2224489C1}"/>
    <dgm:cxn modelId="{F006CCAA-C1EF-4A7F-A7C0-BEC2320757DC}" srcId="{54593977-0C77-4851-942F-22B48033E295}" destId="{DDC254D4-1BDD-4BC4-85F1-CEB04BCB1A4E}" srcOrd="3" destOrd="0" parTransId="{EDC4EC85-6286-491E-9C51-1A0048C2734B}" sibTransId="{6A81236B-DECE-4519-9A07-4DA2328995F4}"/>
    <dgm:cxn modelId="{E2555CB5-6985-41EA-A9D4-B09DA1C297FD}" srcId="{54593977-0C77-4851-942F-22B48033E295}" destId="{0782A33B-F9D7-4BD7-B635-54F06B791FE1}" srcOrd="0" destOrd="0" parTransId="{D7817DF4-D212-4F40-93E7-74891AFA918F}" sibTransId="{C54D31C7-B16F-4B25-BD89-4EED5A18BC00}"/>
    <dgm:cxn modelId="{675436C3-5C6D-42AC-BB88-9B4C306748C0}" type="presOf" srcId="{54593977-0C77-4851-942F-22B48033E295}" destId="{6D8BDDFA-5E3B-4318-B008-024728FE7170}" srcOrd="0" destOrd="0" presId="urn:microsoft.com/office/officeart/2005/8/layout/default"/>
    <dgm:cxn modelId="{8C57F6C4-6E72-416B-B393-88F1AC44672F}" srcId="{54593977-0C77-4851-942F-22B48033E295}" destId="{12806437-4F47-45B5-876F-C360234FEE17}" srcOrd="1" destOrd="0" parTransId="{C284E688-0A7B-4561-9D0B-D7E219165275}" sibTransId="{FC6BEF44-6F95-4E89-A4B6-C3D18B86136B}"/>
    <dgm:cxn modelId="{37B257C8-43C3-414C-B310-58A989315855}" srcId="{54593977-0C77-4851-942F-22B48033E295}" destId="{4BC1DD22-BDF5-40C3-9C70-1B942D1F7D8C}" srcOrd="2" destOrd="0" parTransId="{852C1447-F9C8-4D92-8BD1-6FA7A83E8682}" sibTransId="{22452D4E-5960-4C1A-9077-5DD3D26D687A}"/>
    <dgm:cxn modelId="{18D10FE0-3D19-4773-A837-2F2DDFF27E21}" srcId="{54593977-0C77-4851-942F-22B48033E295}" destId="{488A93FA-DC4C-4760-B4A2-86921BA020EC}" srcOrd="7" destOrd="0" parTransId="{24D7D713-BBBD-49F1-B70A-E96B62FCC0F4}" sibTransId="{266B92F1-0C1C-4ED8-89A0-735D6321EE7F}"/>
    <dgm:cxn modelId="{9BCDF1F9-39BE-4E50-81C2-A2DD77B514AB}" srcId="{54593977-0C77-4851-942F-22B48033E295}" destId="{AF2242BE-AB91-460E-ADF8-0DF5BBBCB548}" srcOrd="4" destOrd="0" parTransId="{B857577F-B605-4D45-9261-457A1B364CC7}" sibTransId="{DE0D8B9A-805F-4F32-920B-3C5EADB6198C}"/>
    <dgm:cxn modelId="{B710823F-14AD-484B-B3C9-C7963BA6A6E6}" type="presParOf" srcId="{6D8BDDFA-5E3B-4318-B008-024728FE7170}" destId="{2644A4F9-9E18-4232-BF32-2FFD62AEABFF}" srcOrd="0" destOrd="0" presId="urn:microsoft.com/office/officeart/2005/8/layout/default"/>
    <dgm:cxn modelId="{98419266-84C5-4787-BB94-21F4357C5353}" type="presParOf" srcId="{6D8BDDFA-5E3B-4318-B008-024728FE7170}" destId="{1CF9B95E-C179-4555-A3E0-A2AE49161463}" srcOrd="1" destOrd="0" presId="urn:microsoft.com/office/officeart/2005/8/layout/default"/>
    <dgm:cxn modelId="{F4DE47E3-F6B4-4CD1-B448-823452D9EA2A}" type="presParOf" srcId="{6D8BDDFA-5E3B-4318-B008-024728FE7170}" destId="{434A0017-6BB5-45C6-B60E-DBEAB89FDED1}" srcOrd="2" destOrd="0" presId="urn:microsoft.com/office/officeart/2005/8/layout/default"/>
    <dgm:cxn modelId="{C8A4253F-7E3C-4B42-91EC-D8D64DAEB8F7}" type="presParOf" srcId="{6D8BDDFA-5E3B-4318-B008-024728FE7170}" destId="{B1C3CC9A-F474-4A49-940D-55FE3F1DA6C6}" srcOrd="3" destOrd="0" presId="urn:microsoft.com/office/officeart/2005/8/layout/default"/>
    <dgm:cxn modelId="{A42B21A9-EA74-48D0-956B-DBCC3D4EFE83}" type="presParOf" srcId="{6D8BDDFA-5E3B-4318-B008-024728FE7170}" destId="{53229325-C532-44D3-9FDD-AFFA05C746EC}" srcOrd="4" destOrd="0" presId="urn:microsoft.com/office/officeart/2005/8/layout/default"/>
    <dgm:cxn modelId="{B0EEF85D-8488-44EB-BD9B-CA774500ED78}" type="presParOf" srcId="{6D8BDDFA-5E3B-4318-B008-024728FE7170}" destId="{59DF242C-3648-4CBC-9FA3-4B2199D69904}" srcOrd="5" destOrd="0" presId="urn:microsoft.com/office/officeart/2005/8/layout/default"/>
    <dgm:cxn modelId="{B0912193-0E3E-4857-9DC7-B74A0AEDD33E}" type="presParOf" srcId="{6D8BDDFA-5E3B-4318-B008-024728FE7170}" destId="{2729112F-5318-4F13-A3B6-67FF4B823ED7}" srcOrd="6" destOrd="0" presId="urn:microsoft.com/office/officeart/2005/8/layout/default"/>
    <dgm:cxn modelId="{63F59F8A-896C-4F65-BC94-EDA444E0CC84}" type="presParOf" srcId="{6D8BDDFA-5E3B-4318-B008-024728FE7170}" destId="{26BE735B-3FE7-4FE7-8086-02FD2843AB87}" srcOrd="7" destOrd="0" presId="urn:microsoft.com/office/officeart/2005/8/layout/default"/>
    <dgm:cxn modelId="{035C8D53-A506-45EC-81C0-8B5B969356F4}" type="presParOf" srcId="{6D8BDDFA-5E3B-4318-B008-024728FE7170}" destId="{F6C53CDD-53D9-4FC2-9EF7-E3681957C96E}" srcOrd="8" destOrd="0" presId="urn:microsoft.com/office/officeart/2005/8/layout/default"/>
    <dgm:cxn modelId="{C9CAD6B1-929F-4D1B-BB12-3F74576FE257}" type="presParOf" srcId="{6D8BDDFA-5E3B-4318-B008-024728FE7170}" destId="{6C106E13-8F98-4306-87E3-128A6ACCC14F}" srcOrd="9" destOrd="0" presId="urn:microsoft.com/office/officeart/2005/8/layout/default"/>
    <dgm:cxn modelId="{B9ADF9D5-269C-4953-A069-9C90997C3E2C}" type="presParOf" srcId="{6D8BDDFA-5E3B-4318-B008-024728FE7170}" destId="{D6027E92-B64C-4FB2-AD0E-A4A0FB540C45}" srcOrd="10" destOrd="0" presId="urn:microsoft.com/office/officeart/2005/8/layout/default"/>
    <dgm:cxn modelId="{D0E60CEA-42F5-4AB5-908F-32FF3C927534}" type="presParOf" srcId="{6D8BDDFA-5E3B-4318-B008-024728FE7170}" destId="{6A5F6CC0-364B-4772-97E2-33CE04A4D207}" srcOrd="11" destOrd="0" presId="urn:microsoft.com/office/officeart/2005/8/layout/default"/>
    <dgm:cxn modelId="{49012B6E-3CE1-4557-82A7-A253CA0A1D52}" type="presParOf" srcId="{6D8BDDFA-5E3B-4318-B008-024728FE7170}" destId="{21AB3D04-8544-4D3A-9B78-0176ABA8D707}" srcOrd="12" destOrd="0" presId="urn:microsoft.com/office/officeart/2005/8/layout/default"/>
    <dgm:cxn modelId="{D8D4CE90-4A61-462E-AC4C-9C0A24FE1692}" type="presParOf" srcId="{6D8BDDFA-5E3B-4318-B008-024728FE7170}" destId="{F4426D8C-B35E-433B-A507-9808F121FD39}" srcOrd="13" destOrd="0" presId="urn:microsoft.com/office/officeart/2005/8/layout/default"/>
    <dgm:cxn modelId="{2165AC40-24F2-44A1-927F-E0857EEE49FE}" type="presParOf" srcId="{6D8BDDFA-5E3B-4318-B008-024728FE7170}" destId="{3A5AEC27-703C-4386-B029-1E2D5C8A958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4A4F9-9E18-4232-BF32-2FFD62AEABFF}">
      <dsp:nvSpPr>
        <dsp:cNvPr id="0" name=""/>
        <dsp:cNvSpPr/>
      </dsp:nvSpPr>
      <dsp:spPr>
        <a:xfrm>
          <a:off x="0" y="497323"/>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LDA (Linear Discriminant Analysis)</a:t>
          </a:r>
        </a:p>
      </dsp:txBody>
      <dsp:txXfrm>
        <a:off x="0" y="497323"/>
        <a:ext cx="2135066" cy="1281039"/>
      </dsp:txXfrm>
    </dsp:sp>
    <dsp:sp modelId="{434A0017-6BB5-45C6-B60E-DBEAB89FDED1}">
      <dsp:nvSpPr>
        <dsp:cNvPr id="0" name=""/>
        <dsp:cNvSpPr/>
      </dsp:nvSpPr>
      <dsp:spPr>
        <a:xfrm>
          <a:off x="2348572" y="497323"/>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SVM</a:t>
          </a:r>
          <a:r>
            <a:rPr lang="en-US" sz="2000" kern="1200" dirty="0">
              <a:latin typeface="Century Gothic" panose="020B0502020202020204"/>
            </a:rPr>
            <a:t>(Support Vector Machine)</a:t>
          </a:r>
          <a:endParaRPr lang="en-US" sz="2000" kern="1200" dirty="0"/>
        </a:p>
      </dsp:txBody>
      <dsp:txXfrm>
        <a:off x="2348572" y="497323"/>
        <a:ext cx="2135066" cy="1281039"/>
      </dsp:txXfrm>
    </dsp:sp>
    <dsp:sp modelId="{53229325-C532-44D3-9FDD-AFFA05C746EC}">
      <dsp:nvSpPr>
        <dsp:cNvPr id="0" name=""/>
        <dsp:cNvSpPr/>
      </dsp:nvSpPr>
      <dsp:spPr>
        <a:xfrm>
          <a:off x="4697145" y="497323"/>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t>
          </a:r>
          <a:r>
            <a:rPr lang="en-US" sz="2000" kern="1200" dirty="0" err="1"/>
            <a:t>bsnsing</a:t>
          </a:r>
          <a:r>
            <a:rPr lang="en-US" sz="2000" kern="1200" dirty="0"/>
            <a:t>(): Boolean Sensing Decision Tree</a:t>
          </a:r>
          <a:endParaRPr lang="en-US" sz="2000" kern="1200" dirty="0">
            <a:ln>
              <a:solidFill>
                <a:schemeClr val="lt1">
                  <a:hueOff val="0"/>
                  <a:satOff val="0"/>
                  <a:lumOff val="0"/>
                </a:schemeClr>
              </a:solidFill>
            </a:ln>
          </a:endParaRPr>
        </a:p>
      </dsp:txBody>
      <dsp:txXfrm>
        <a:off x="4697145" y="497323"/>
        <a:ext cx="2135066" cy="1281039"/>
      </dsp:txXfrm>
    </dsp:sp>
    <dsp:sp modelId="{2729112F-5318-4F13-A3B6-67FF4B823ED7}">
      <dsp:nvSpPr>
        <dsp:cNvPr id="0" name=""/>
        <dsp:cNvSpPr/>
      </dsp:nvSpPr>
      <dsp:spPr>
        <a:xfrm>
          <a:off x="0" y="1991869"/>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(GLM) Logistic Regression</a:t>
          </a:r>
        </a:p>
      </dsp:txBody>
      <dsp:txXfrm>
        <a:off x="0" y="1991869"/>
        <a:ext cx="2135066" cy="1281039"/>
      </dsp:txXfrm>
    </dsp:sp>
    <dsp:sp modelId="{F6C53CDD-53D9-4FC2-9EF7-E3681957C96E}">
      <dsp:nvSpPr>
        <dsp:cNvPr id="0" name=""/>
        <dsp:cNvSpPr/>
      </dsp:nvSpPr>
      <dsp:spPr>
        <a:xfrm>
          <a:off x="2348572" y="1991869"/>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a:rPr>
            <a:t>Random</a:t>
          </a:r>
          <a:r>
            <a:rPr lang="en-US" sz="2000" kern="1200" dirty="0"/>
            <a:t> Forest</a:t>
          </a:r>
        </a:p>
      </dsp:txBody>
      <dsp:txXfrm>
        <a:off x="2348572" y="1991869"/>
        <a:ext cx="2135066" cy="1281039"/>
      </dsp:txXfrm>
    </dsp:sp>
    <dsp:sp modelId="{D6027E92-B64C-4FB2-AD0E-A4A0FB540C45}">
      <dsp:nvSpPr>
        <dsp:cNvPr id="0" name=""/>
        <dsp:cNvSpPr/>
      </dsp:nvSpPr>
      <dsp:spPr>
        <a:xfrm>
          <a:off x="4697145" y="1991869"/>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entury Gothic" panose="020B0502020202020204"/>
            </a:rPr>
            <a:t>QDA</a:t>
          </a:r>
          <a:r>
            <a:rPr lang="en-US" sz="2000" b="0" kern="1200" dirty="0">
              <a:latin typeface="Century Gothic" panose="020B0502020202020204"/>
            </a:rPr>
            <a:t>(</a:t>
          </a:r>
          <a:r>
            <a:rPr lang="en-US" sz="2000" b="0" kern="1200" dirty="0"/>
            <a:t>Quadratic Discriminant Analysis</a:t>
          </a:r>
          <a:r>
            <a:rPr lang="en-US" sz="2000" b="0" kern="1200" dirty="0">
              <a:latin typeface="Century Gothic" panose="020B0502020202020204"/>
            </a:rPr>
            <a:t>)</a:t>
          </a:r>
          <a:endParaRPr lang="en-US" sz="2000" b="0" kern="1200" dirty="0"/>
        </a:p>
      </dsp:txBody>
      <dsp:txXfrm>
        <a:off x="4697145" y="1991869"/>
        <a:ext cx="2135066" cy="1281039"/>
      </dsp:txXfrm>
    </dsp:sp>
    <dsp:sp modelId="{21AB3D04-8544-4D3A-9B78-0176ABA8D707}">
      <dsp:nvSpPr>
        <dsp:cNvPr id="0" name=""/>
        <dsp:cNvSpPr/>
      </dsp:nvSpPr>
      <dsp:spPr>
        <a:xfrm>
          <a:off x="1174286" y="3486415"/>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(SVM)Support Vector Machine</a:t>
          </a:r>
        </a:p>
      </dsp:txBody>
      <dsp:txXfrm>
        <a:off x="1174286" y="3486415"/>
        <a:ext cx="2135066" cy="1281039"/>
      </dsp:txXfrm>
    </dsp:sp>
    <dsp:sp modelId="{3A5AEC27-703C-4386-B029-1E2D5C8A9587}">
      <dsp:nvSpPr>
        <dsp:cNvPr id="0" name=""/>
        <dsp:cNvSpPr/>
      </dsp:nvSpPr>
      <dsp:spPr>
        <a:xfrm>
          <a:off x="3522859" y="3486415"/>
          <a:ext cx="2135066" cy="128103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Naïve Bayes</a:t>
          </a:r>
        </a:p>
      </dsp:txBody>
      <dsp:txXfrm>
        <a:off x="3522859" y="3486415"/>
        <a:ext cx="2135066" cy="12810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5:13:20.917"/>
    </inkml:context>
    <inkml:brush xml:id="br0">
      <inkml:brushProperty name="width" value="0.025" units="cm"/>
      <inkml:brushProperty name="height" value="0.02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10:39.037"/>
    </inkml:context>
    <inkml:brush xml:id="br0">
      <inkml:brushProperty name="width" value="0.025" units="cm"/>
      <inkml:brushProperty name="height" value="0.02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10:41.076"/>
    </inkml:context>
    <inkml:brush xml:id="br0">
      <inkml:brushProperty name="width" value="0.025" units="cm"/>
      <inkml:brushProperty name="height" value="0.025" units="cm"/>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10:41.766"/>
    </inkml:context>
    <inkml:brush xml:id="br0">
      <inkml:brushProperty name="width" value="0.025" units="cm"/>
      <inkml:brushProperty name="height" value="0.025" units="cm"/>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10:42.174"/>
    </inkml:context>
    <inkml:brush xml:id="br0">
      <inkml:brushProperty name="width" value="0.025" units="cm"/>
      <inkml:brushProperty name="height" value="0.02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10:42.551"/>
    </inkml:context>
    <inkml:brush xml:id="br0">
      <inkml:brushProperty name="width" value="0.025" units="cm"/>
      <inkml:brushProperty name="height" value="0.025" units="cm"/>
    </inkml:brush>
  </inkml:definitions>
  <inkml:trace contextRef="#ctx0" brushRef="#br0">0 0 24575,'0'11'0,"0"9"0,0 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10:42.928"/>
    </inkml:context>
    <inkml:brush xml:id="br0">
      <inkml:brushProperty name="width" value="0.025" units="cm"/>
      <inkml:brushProperty name="height" value="0.02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026C5-F313-494A-86B6-AF84291C6E4B}"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D5836-2AB8-5F43-917D-71E49DC6D24F}" type="slidenum">
              <a:rPr lang="en-US" smtClean="0"/>
              <a:t>‹#›</a:t>
            </a:fld>
            <a:endParaRPr lang="en-US"/>
          </a:p>
        </p:txBody>
      </p:sp>
    </p:spTree>
    <p:extLst>
      <p:ext uri="{BB962C8B-B14F-4D97-AF65-F5344CB8AC3E}">
        <p14:creationId xmlns:p14="http://schemas.microsoft.com/office/powerpoint/2010/main" val="202705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3ff36d47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a3ff36d47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b50124d8b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b50124d8b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b50124d8b7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b50124d8b7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00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941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751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548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765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7184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8571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224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396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953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144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562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58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02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156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768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073872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2.xml"/><Relationship Id="rId7"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image" Target="../media/image5.png"/><Relationship Id="rId5" Type="http://schemas.openxmlformats.org/officeDocument/2006/relationships/customXml" Target="../ink/ink3.xml"/><Relationship Id="rId10" Type="http://schemas.openxmlformats.org/officeDocument/2006/relationships/customXml" Target="../ink/ink7.xml"/><Relationship Id="rId4" Type="http://schemas.openxmlformats.org/officeDocument/2006/relationships/image" Target="../media/image10.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an.r-project.org/web/packages/lda/index.html" TargetMode="External"/><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2.xml"/><Relationship Id="rId6" Type="http://schemas.openxmlformats.org/officeDocument/2006/relationships/hyperlink" Target="https://cran.r-project.org/web/packages/naivebayes/index.html" TargetMode="External"/><Relationship Id="rId5" Type="http://schemas.openxmlformats.org/officeDocument/2006/relationships/hyperlink" Target="https://cran.r-project.org/web/packages/e1071/vignettes/svmdoc.pdf" TargetMode="External"/><Relationship Id="rId4" Type="http://schemas.openxmlformats.org/officeDocument/2006/relationships/hyperlink" Target="https://rdrr.io/cran/MASS/man/qd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2177" y="681643"/>
            <a:ext cx="8915399" cy="1995455"/>
          </a:xfrm>
        </p:spPr>
        <p:txBody>
          <a:bodyPr>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b="1" dirty="0">
                <a:solidFill>
                  <a:schemeClr val="tx1"/>
                </a:solidFill>
              </a:rPr>
              <a:t>DSA 6000  Project</a:t>
            </a:r>
            <a:br>
              <a:rPr lang="en-US" sz="4400" b="1" dirty="0">
                <a:solidFill>
                  <a:schemeClr val="tx1"/>
                </a:solidFill>
              </a:rPr>
            </a:br>
            <a:r>
              <a:rPr lang="en-US" sz="4400" b="1" dirty="0">
                <a:solidFill>
                  <a:schemeClr val="tx1"/>
                </a:solidFill>
              </a:rPr>
              <a:t>Classification Model Benchmarking</a:t>
            </a:r>
            <a:br>
              <a:rPr lang="en-US" sz="4400" b="1" dirty="0">
                <a:solidFill>
                  <a:schemeClr val="tx1"/>
                </a:solidFill>
              </a:rPr>
            </a:br>
            <a:r>
              <a:rPr lang="en-US" sz="4400" b="1" dirty="0">
                <a:solidFill>
                  <a:schemeClr val="tx1"/>
                </a:solidFill>
              </a:rPr>
              <a:t>Group 7</a:t>
            </a:r>
            <a:endParaRPr lang="en-US" sz="6600" b="1" dirty="0">
              <a:solidFill>
                <a:schemeClr val="tx1"/>
              </a:solidFill>
            </a:endParaRPr>
          </a:p>
        </p:txBody>
      </p:sp>
      <p:sp>
        <p:nvSpPr>
          <p:cNvPr id="3" name="Subtitle 2"/>
          <p:cNvSpPr>
            <a:spLocks noGrp="1"/>
          </p:cNvSpPr>
          <p:nvPr>
            <p:ph type="subTitle" idx="1"/>
          </p:nvPr>
        </p:nvSpPr>
        <p:spPr>
          <a:xfrm>
            <a:off x="2689574" y="3547538"/>
            <a:ext cx="8915399" cy="3310462"/>
          </a:xfrm>
        </p:spPr>
        <p:txBody>
          <a:bodyPr>
            <a:normAutofit fontScale="85000" lnSpcReduction="20000"/>
          </a:bodyPr>
          <a:lstStyle/>
          <a:p>
            <a:pPr algn="ctr"/>
            <a:r>
              <a:rPr lang="en-US" sz="4600" b="1" dirty="0">
                <a:solidFill>
                  <a:schemeClr val="tx1"/>
                </a:solidFill>
                <a:latin typeface="Arial"/>
                <a:ea typeface="Arial"/>
                <a:cs typeface="Arial"/>
                <a:sym typeface="Arial"/>
              </a:rPr>
              <a:t>Presented By: </a:t>
            </a:r>
          </a:p>
          <a:p>
            <a:pPr algn="ctr"/>
            <a:r>
              <a:rPr lang="en-US" sz="2800" b="1" dirty="0">
                <a:latin typeface="+mj-lt"/>
                <a:ea typeface="Arial"/>
                <a:cs typeface="Arial"/>
                <a:sym typeface="Arial"/>
              </a:rPr>
              <a:t>Dinesh </a:t>
            </a:r>
            <a:r>
              <a:rPr lang="en-US" sz="2800" b="1" dirty="0" err="1">
                <a:latin typeface="+mj-lt"/>
                <a:ea typeface="Arial"/>
                <a:cs typeface="Arial"/>
                <a:sym typeface="Arial"/>
              </a:rPr>
              <a:t>Arasavalli</a:t>
            </a:r>
            <a:r>
              <a:rPr lang="en-US" sz="2800" b="1" dirty="0">
                <a:latin typeface="+mj-lt"/>
                <a:ea typeface="Arial"/>
                <a:cs typeface="Arial"/>
                <a:sym typeface="Arial"/>
              </a:rPr>
              <a:t> </a:t>
            </a:r>
          </a:p>
          <a:p>
            <a:pPr algn="ctr"/>
            <a:r>
              <a:rPr lang="en-US" sz="2800" b="1" dirty="0">
                <a:latin typeface="+mj-lt"/>
                <a:ea typeface="Arial"/>
                <a:cs typeface="Arial"/>
                <a:sym typeface="Arial"/>
              </a:rPr>
              <a:t>Brunda </a:t>
            </a:r>
            <a:r>
              <a:rPr lang="en-US" sz="2800" b="1" dirty="0" err="1">
                <a:latin typeface="+mj-lt"/>
                <a:ea typeface="Arial"/>
                <a:cs typeface="Arial"/>
                <a:sym typeface="Arial"/>
              </a:rPr>
              <a:t>Someshekhar</a:t>
            </a:r>
            <a:endParaRPr lang="en-US" sz="2800" b="1" dirty="0">
              <a:latin typeface="+mj-lt"/>
              <a:ea typeface="Arial"/>
              <a:cs typeface="Arial"/>
              <a:sym typeface="Arial"/>
            </a:endParaRPr>
          </a:p>
          <a:p>
            <a:pPr algn="ctr"/>
            <a:r>
              <a:rPr lang="en-US" sz="2800" b="1" dirty="0">
                <a:latin typeface="+mj-lt"/>
                <a:ea typeface="Arial"/>
                <a:cs typeface="Arial"/>
                <a:sym typeface="Arial"/>
              </a:rPr>
              <a:t>Rani </a:t>
            </a:r>
            <a:r>
              <a:rPr lang="en-US" sz="2800" b="1" dirty="0" err="1">
                <a:latin typeface="+mj-lt"/>
                <a:ea typeface="Arial"/>
                <a:cs typeface="Arial"/>
                <a:sym typeface="Arial"/>
              </a:rPr>
              <a:t>Sravanthi</a:t>
            </a:r>
            <a:r>
              <a:rPr lang="en-US" sz="2800" b="1" dirty="0">
                <a:latin typeface="+mj-lt"/>
                <a:ea typeface="Arial"/>
                <a:cs typeface="Arial"/>
                <a:sym typeface="Arial"/>
              </a:rPr>
              <a:t> Devi </a:t>
            </a:r>
            <a:r>
              <a:rPr lang="en-US" sz="2800" b="1" dirty="0" err="1">
                <a:latin typeface="+mj-lt"/>
                <a:ea typeface="Arial"/>
                <a:cs typeface="Arial"/>
                <a:sym typeface="Arial"/>
              </a:rPr>
              <a:t>Lankalapalli</a:t>
            </a:r>
            <a:endParaRPr lang="en-US" sz="2800" b="1" dirty="0">
              <a:latin typeface="+mj-lt"/>
              <a:ea typeface="Arial"/>
              <a:cs typeface="Arial"/>
              <a:sym typeface="Arial"/>
            </a:endParaRPr>
          </a:p>
          <a:p>
            <a:pPr algn="ctr"/>
            <a:r>
              <a:rPr lang="en-US" sz="2800" b="1" dirty="0">
                <a:latin typeface="+mj-lt"/>
                <a:ea typeface="Arial"/>
                <a:cs typeface="Arial"/>
                <a:sym typeface="Arial"/>
              </a:rPr>
              <a:t>Ashwini </a:t>
            </a:r>
            <a:r>
              <a:rPr lang="en-US" sz="2800" b="1" dirty="0" err="1">
                <a:latin typeface="+mj-lt"/>
                <a:ea typeface="Arial"/>
                <a:cs typeface="Arial"/>
                <a:sym typeface="Arial"/>
              </a:rPr>
              <a:t>Awathe</a:t>
            </a:r>
            <a:endParaRPr lang="en-US" sz="2800" b="1" dirty="0">
              <a:latin typeface="+mj-lt"/>
              <a:ea typeface="Arial"/>
              <a:cs typeface="Arial"/>
              <a:sym typeface="Arial"/>
            </a:endParaRPr>
          </a:p>
          <a:p>
            <a:pPr algn="ctr"/>
            <a:r>
              <a:rPr lang="en-US" sz="2800" b="1" dirty="0">
                <a:latin typeface="+mj-lt"/>
                <a:ea typeface="Arial"/>
                <a:cs typeface="Arial"/>
                <a:sym typeface="Arial"/>
              </a:rPr>
              <a:t>Anurag </a:t>
            </a:r>
            <a:r>
              <a:rPr lang="en-US" sz="2800" b="1" dirty="0" err="1">
                <a:latin typeface="+mj-lt"/>
                <a:ea typeface="Arial"/>
                <a:cs typeface="Arial"/>
                <a:sym typeface="Arial"/>
              </a:rPr>
              <a:t>Awathe</a:t>
            </a:r>
            <a:endParaRPr lang="en-US" sz="2800" b="1" dirty="0">
              <a:latin typeface="+mj-lt"/>
              <a:ea typeface="Arial"/>
              <a:cs typeface="Arial"/>
              <a:sym typeface="Arial"/>
            </a:endParaRPr>
          </a:p>
          <a:p>
            <a:pPr algn="ctr"/>
            <a:r>
              <a:rPr lang="en-US" sz="2800" b="1" dirty="0" err="1">
                <a:latin typeface="+mj-lt"/>
                <a:ea typeface="Arial"/>
                <a:cs typeface="Arial"/>
                <a:sym typeface="Arial"/>
              </a:rPr>
              <a:t>Harshavardhan</a:t>
            </a:r>
            <a:r>
              <a:rPr lang="en-US" sz="2800" b="1" dirty="0">
                <a:latin typeface="+mj-lt"/>
                <a:ea typeface="Arial"/>
                <a:cs typeface="Arial"/>
                <a:sym typeface="Arial"/>
              </a:rPr>
              <a:t> </a:t>
            </a:r>
            <a:r>
              <a:rPr lang="en-US" sz="2800" b="1" dirty="0" err="1">
                <a:latin typeface="+mj-lt"/>
                <a:ea typeface="Arial"/>
                <a:cs typeface="Arial"/>
                <a:sym typeface="Arial"/>
              </a:rPr>
              <a:t>Aitha</a:t>
            </a:r>
            <a:br>
              <a:rPr lang="en-US" sz="1800" b="1" dirty="0">
                <a:latin typeface="Arial"/>
                <a:ea typeface="Arial"/>
                <a:cs typeface="Arial"/>
                <a:sym typeface="Arial"/>
              </a:rPr>
            </a:b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5;g1af0bf4837f_0_2">
            <a:extLst>
              <a:ext uri="{FF2B5EF4-FFF2-40B4-BE49-F238E27FC236}">
                <a16:creationId xmlns:a16="http://schemas.microsoft.com/office/drawing/2014/main" id="{E44F270A-F4B0-E0B5-49E8-EFD158EA5461}"/>
              </a:ext>
            </a:extLst>
          </p:cNvPr>
          <p:cNvSpPr/>
          <p:nvPr/>
        </p:nvSpPr>
        <p:spPr>
          <a:xfrm>
            <a:off x="6145525" y="1463075"/>
            <a:ext cx="5787300" cy="4114800"/>
          </a:xfrm>
          <a:prstGeom prst="roundRect">
            <a:avLst>
              <a:gd name="adj" fmla="val 16667"/>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6;g1af0bf4837f_0_2">
            <a:extLst>
              <a:ext uri="{FF2B5EF4-FFF2-40B4-BE49-F238E27FC236}">
                <a16:creationId xmlns:a16="http://schemas.microsoft.com/office/drawing/2014/main" id="{467E4B0C-47D6-CC59-514A-815A833126E2}"/>
              </a:ext>
            </a:extLst>
          </p:cNvPr>
          <p:cNvSpPr/>
          <p:nvPr/>
        </p:nvSpPr>
        <p:spPr>
          <a:xfrm>
            <a:off x="9843500" y="1872600"/>
            <a:ext cx="1859400" cy="31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g1af0bf4837f_0_2">
            <a:extLst>
              <a:ext uri="{FF2B5EF4-FFF2-40B4-BE49-F238E27FC236}">
                <a16:creationId xmlns:a16="http://schemas.microsoft.com/office/drawing/2014/main" id="{DE64CFDF-967E-16A7-A648-C33AA932507B}"/>
              </a:ext>
            </a:extLst>
          </p:cNvPr>
          <p:cNvSpPr/>
          <p:nvPr/>
        </p:nvSpPr>
        <p:spPr>
          <a:xfrm>
            <a:off x="6358875" y="1880250"/>
            <a:ext cx="3029100" cy="309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8;g1af0bf4837f_0_2">
            <a:extLst>
              <a:ext uri="{FF2B5EF4-FFF2-40B4-BE49-F238E27FC236}">
                <a16:creationId xmlns:a16="http://schemas.microsoft.com/office/drawing/2014/main" id="{6675BBC3-08BC-4890-1E7C-6C7F589EFF27}"/>
              </a:ext>
            </a:extLst>
          </p:cNvPr>
          <p:cNvSpPr/>
          <p:nvPr/>
        </p:nvSpPr>
        <p:spPr>
          <a:xfrm>
            <a:off x="6553325" y="2286000"/>
            <a:ext cx="2611800" cy="13260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9;g1af0bf4837f_0_2">
            <a:extLst>
              <a:ext uri="{FF2B5EF4-FFF2-40B4-BE49-F238E27FC236}">
                <a16:creationId xmlns:a16="http://schemas.microsoft.com/office/drawing/2014/main" id="{4120367E-0824-7933-C6FB-62BB27A4D2E3}"/>
              </a:ext>
            </a:extLst>
          </p:cNvPr>
          <p:cNvSpPr txBox="1"/>
          <p:nvPr/>
        </p:nvSpPr>
        <p:spPr>
          <a:xfrm>
            <a:off x="7130550" y="1880250"/>
            <a:ext cx="1645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70% Train</a:t>
            </a:r>
            <a:endParaRPr sz="2000" b="1" dirty="0">
              <a:latin typeface="Calibri"/>
              <a:ea typeface="Calibri"/>
              <a:cs typeface="Calibri"/>
              <a:sym typeface="Calibri"/>
            </a:endParaRPr>
          </a:p>
        </p:txBody>
      </p:sp>
      <p:sp>
        <p:nvSpPr>
          <p:cNvPr id="9" name="Google Shape;180;g1af0bf4837f_0_2">
            <a:extLst>
              <a:ext uri="{FF2B5EF4-FFF2-40B4-BE49-F238E27FC236}">
                <a16:creationId xmlns:a16="http://schemas.microsoft.com/office/drawing/2014/main" id="{46C0D025-7A58-CF0D-FEE3-5E30274BBC37}"/>
              </a:ext>
            </a:extLst>
          </p:cNvPr>
          <p:cNvSpPr txBox="1"/>
          <p:nvPr/>
        </p:nvSpPr>
        <p:spPr>
          <a:xfrm>
            <a:off x="9843500" y="1956425"/>
            <a:ext cx="1859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latin typeface="Calibri"/>
                <a:ea typeface="Calibri"/>
                <a:cs typeface="Calibri"/>
                <a:sym typeface="Calibri"/>
              </a:rPr>
              <a:t>30% </a:t>
            </a:r>
            <a:endParaRPr sz="2000" b="1">
              <a:latin typeface="Calibri"/>
              <a:ea typeface="Calibri"/>
              <a:cs typeface="Calibri"/>
              <a:sym typeface="Calibri"/>
            </a:endParaRPr>
          </a:p>
          <a:p>
            <a:pPr marL="0" lvl="0" indent="0" algn="ctr" rtl="0">
              <a:spcBef>
                <a:spcPts val="0"/>
              </a:spcBef>
              <a:spcAft>
                <a:spcPts val="0"/>
              </a:spcAft>
              <a:buNone/>
            </a:pPr>
            <a:r>
              <a:rPr lang="en-US" sz="2000" b="1">
                <a:latin typeface="Calibri"/>
                <a:ea typeface="Calibri"/>
                <a:cs typeface="Calibri"/>
                <a:sym typeface="Calibri"/>
              </a:rPr>
              <a:t>Final Test</a:t>
            </a:r>
            <a:endParaRPr sz="2000" b="1">
              <a:latin typeface="Calibri"/>
              <a:ea typeface="Calibri"/>
              <a:cs typeface="Calibri"/>
              <a:sym typeface="Calibri"/>
            </a:endParaRPr>
          </a:p>
        </p:txBody>
      </p:sp>
      <p:sp>
        <p:nvSpPr>
          <p:cNvPr id="10" name="Google Shape;181;g1af0bf4837f_0_2">
            <a:extLst>
              <a:ext uri="{FF2B5EF4-FFF2-40B4-BE49-F238E27FC236}">
                <a16:creationId xmlns:a16="http://schemas.microsoft.com/office/drawing/2014/main" id="{75A0507E-6501-D4CE-D7C7-C3D9DB7C4240}"/>
              </a:ext>
            </a:extLst>
          </p:cNvPr>
          <p:cNvSpPr txBox="1"/>
          <p:nvPr/>
        </p:nvSpPr>
        <p:spPr>
          <a:xfrm>
            <a:off x="6870225" y="2357300"/>
            <a:ext cx="16458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Calibri"/>
                <a:ea typeface="Calibri"/>
                <a:cs typeface="Calibri"/>
                <a:sym typeface="Calibri"/>
              </a:rPr>
              <a:t>70% Validation Train</a:t>
            </a:r>
            <a:endParaRPr sz="1600" b="1">
              <a:latin typeface="Calibri"/>
              <a:ea typeface="Calibri"/>
              <a:cs typeface="Calibri"/>
              <a:sym typeface="Calibri"/>
            </a:endParaRPr>
          </a:p>
        </p:txBody>
      </p:sp>
      <p:sp>
        <p:nvSpPr>
          <p:cNvPr id="11" name="Google Shape;182;g1af0bf4837f_0_2">
            <a:extLst>
              <a:ext uri="{FF2B5EF4-FFF2-40B4-BE49-F238E27FC236}">
                <a16:creationId xmlns:a16="http://schemas.microsoft.com/office/drawing/2014/main" id="{6926571D-2491-096A-0339-03F6CB3E18CD}"/>
              </a:ext>
            </a:extLst>
          </p:cNvPr>
          <p:cNvSpPr/>
          <p:nvPr/>
        </p:nvSpPr>
        <p:spPr>
          <a:xfrm>
            <a:off x="6567525" y="3829050"/>
            <a:ext cx="2611800" cy="7887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3;g1af0bf4837f_0_2">
            <a:extLst>
              <a:ext uri="{FF2B5EF4-FFF2-40B4-BE49-F238E27FC236}">
                <a16:creationId xmlns:a16="http://schemas.microsoft.com/office/drawing/2014/main" id="{5E80029F-97B2-F186-84AC-7309F3491275}"/>
              </a:ext>
            </a:extLst>
          </p:cNvPr>
          <p:cNvSpPr txBox="1"/>
          <p:nvPr/>
        </p:nvSpPr>
        <p:spPr>
          <a:xfrm>
            <a:off x="6896100" y="3884850"/>
            <a:ext cx="16458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latin typeface="Calibri"/>
                <a:ea typeface="Calibri"/>
                <a:cs typeface="Calibri"/>
                <a:sym typeface="Calibri"/>
              </a:rPr>
              <a:t>30% Validation Test</a:t>
            </a:r>
            <a:endParaRPr sz="1600" b="1" dirty="0">
              <a:latin typeface="Calibri"/>
              <a:ea typeface="Calibri"/>
              <a:cs typeface="Calibri"/>
              <a:sym typeface="Calibri"/>
            </a:endParaRPr>
          </a:p>
        </p:txBody>
      </p:sp>
      <p:sp>
        <p:nvSpPr>
          <p:cNvPr id="13" name="Google Shape;184;g1af0bf4837f_0_2">
            <a:extLst>
              <a:ext uri="{FF2B5EF4-FFF2-40B4-BE49-F238E27FC236}">
                <a16:creationId xmlns:a16="http://schemas.microsoft.com/office/drawing/2014/main" id="{FFE0BCF7-D280-E446-D4AD-52EE1CA500BA}"/>
              </a:ext>
            </a:extLst>
          </p:cNvPr>
          <p:cNvSpPr txBox="1"/>
          <p:nvPr/>
        </p:nvSpPr>
        <p:spPr>
          <a:xfrm>
            <a:off x="7448800" y="640250"/>
            <a:ext cx="343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Part 2: Forward Selection</a:t>
            </a:r>
            <a:endParaRPr sz="2000" b="1">
              <a:latin typeface="Calibri"/>
              <a:ea typeface="Calibri"/>
              <a:cs typeface="Calibri"/>
              <a:sym typeface="Calibri"/>
            </a:endParaRPr>
          </a:p>
        </p:txBody>
      </p:sp>
      <p:cxnSp>
        <p:nvCxnSpPr>
          <p:cNvPr id="14" name="Google Shape;185;g1af0bf4837f_0_2">
            <a:extLst>
              <a:ext uri="{FF2B5EF4-FFF2-40B4-BE49-F238E27FC236}">
                <a16:creationId xmlns:a16="http://schemas.microsoft.com/office/drawing/2014/main" id="{EEE4C34F-2127-1708-E65D-A902A0D66087}"/>
              </a:ext>
            </a:extLst>
          </p:cNvPr>
          <p:cNvCxnSpPr/>
          <p:nvPr/>
        </p:nvCxnSpPr>
        <p:spPr>
          <a:xfrm flipH="1">
            <a:off x="8627850" y="3034400"/>
            <a:ext cx="1800" cy="1093500"/>
          </a:xfrm>
          <a:prstGeom prst="straightConnector1">
            <a:avLst/>
          </a:prstGeom>
          <a:noFill/>
          <a:ln w="38100" cap="flat" cmpd="sng">
            <a:solidFill>
              <a:schemeClr val="dk1"/>
            </a:solidFill>
            <a:prstDash val="solid"/>
            <a:round/>
            <a:headEnd type="none" w="med" len="med"/>
            <a:tailEnd type="triangle" w="med" len="med"/>
          </a:ln>
        </p:spPr>
      </p:cxnSp>
      <p:cxnSp>
        <p:nvCxnSpPr>
          <p:cNvPr id="15" name="Google Shape;186;g1af0bf4837f_0_2">
            <a:extLst>
              <a:ext uri="{FF2B5EF4-FFF2-40B4-BE49-F238E27FC236}">
                <a16:creationId xmlns:a16="http://schemas.microsoft.com/office/drawing/2014/main" id="{5C1699C5-A898-3BBD-486B-0FCA51B24381}"/>
              </a:ext>
            </a:extLst>
          </p:cNvPr>
          <p:cNvCxnSpPr/>
          <p:nvPr/>
        </p:nvCxnSpPr>
        <p:spPr>
          <a:xfrm rot="10800000" flipH="1">
            <a:off x="9179325" y="3580400"/>
            <a:ext cx="1133700" cy="1500"/>
          </a:xfrm>
          <a:prstGeom prst="straightConnector1">
            <a:avLst/>
          </a:prstGeom>
          <a:noFill/>
          <a:ln w="38100" cap="flat" cmpd="sng">
            <a:solidFill>
              <a:schemeClr val="dk1"/>
            </a:solidFill>
            <a:prstDash val="solid"/>
            <a:round/>
            <a:headEnd type="none" w="med" len="med"/>
            <a:tailEnd type="triangle" w="med" len="med"/>
          </a:ln>
        </p:spPr>
      </p:cxnSp>
      <p:sp>
        <p:nvSpPr>
          <p:cNvPr id="16" name="Google Shape;187;g1af0bf4837f_0_2">
            <a:extLst>
              <a:ext uri="{FF2B5EF4-FFF2-40B4-BE49-F238E27FC236}">
                <a16:creationId xmlns:a16="http://schemas.microsoft.com/office/drawing/2014/main" id="{97FA6404-0B36-4D24-AD45-42E12CAA9B76}"/>
              </a:ext>
            </a:extLst>
          </p:cNvPr>
          <p:cNvSpPr txBox="1"/>
          <p:nvPr/>
        </p:nvSpPr>
        <p:spPr>
          <a:xfrm>
            <a:off x="9116674" y="2783850"/>
            <a:ext cx="1848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latin typeface="Calibri"/>
                <a:ea typeface="Calibri"/>
                <a:cs typeface="Calibri"/>
                <a:sym typeface="Calibri"/>
              </a:rPr>
              <a:t>Model trained on best predictors</a:t>
            </a:r>
            <a:endParaRPr sz="1600" b="1" dirty="0">
              <a:latin typeface="Calibri"/>
              <a:ea typeface="Calibri"/>
              <a:cs typeface="Calibri"/>
              <a:sym typeface="Calibri"/>
            </a:endParaRPr>
          </a:p>
        </p:txBody>
      </p:sp>
      <p:cxnSp>
        <p:nvCxnSpPr>
          <p:cNvPr id="17" name="Google Shape;188;g1af0bf4837f_0_2">
            <a:extLst>
              <a:ext uri="{FF2B5EF4-FFF2-40B4-BE49-F238E27FC236}">
                <a16:creationId xmlns:a16="http://schemas.microsoft.com/office/drawing/2014/main" id="{5309340F-030B-DEAB-AF17-DEF7370E8432}"/>
              </a:ext>
            </a:extLst>
          </p:cNvPr>
          <p:cNvCxnSpPr/>
          <p:nvPr/>
        </p:nvCxnSpPr>
        <p:spPr>
          <a:xfrm flipH="1">
            <a:off x="6972425" y="4834800"/>
            <a:ext cx="10500" cy="1417500"/>
          </a:xfrm>
          <a:prstGeom prst="straightConnector1">
            <a:avLst/>
          </a:prstGeom>
          <a:noFill/>
          <a:ln w="38100" cap="flat" cmpd="sng">
            <a:solidFill>
              <a:schemeClr val="dk1"/>
            </a:solidFill>
            <a:prstDash val="solid"/>
            <a:round/>
            <a:headEnd type="none" w="med" len="med"/>
            <a:tailEnd type="triangle" w="med" len="med"/>
          </a:ln>
        </p:spPr>
      </p:cxnSp>
      <p:sp>
        <p:nvSpPr>
          <p:cNvPr id="18" name="Google Shape;189;g1af0bf4837f_0_2">
            <a:extLst>
              <a:ext uri="{FF2B5EF4-FFF2-40B4-BE49-F238E27FC236}">
                <a16:creationId xmlns:a16="http://schemas.microsoft.com/office/drawing/2014/main" id="{AAB45E7F-0173-514C-A41E-0717F40C6174}"/>
              </a:ext>
            </a:extLst>
          </p:cNvPr>
          <p:cNvSpPr txBox="1"/>
          <p:nvPr/>
        </p:nvSpPr>
        <p:spPr>
          <a:xfrm>
            <a:off x="5886125" y="6252300"/>
            <a:ext cx="2741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latin typeface="Calibri"/>
                <a:ea typeface="Calibri"/>
                <a:cs typeface="Calibri"/>
                <a:sym typeface="Calibri"/>
              </a:rPr>
              <a:t>Formulas, Training Time</a:t>
            </a:r>
            <a:endParaRPr sz="1900" b="1" dirty="0">
              <a:latin typeface="Calibri"/>
              <a:ea typeface="Calibri"/>
              <a:cs typeface="Calibri"/>
              <a:sym typeface="Calibri"/>
            </a:endParaRPr>
          </a:p>
        </p:txBody>
      </p:sp>
      <p:cxnSp>
        <p:nvCxnSpPr>
          <p:cNvPr id="19" name="Google Shape;190;g1af0bf4837f_0_2">
            <a:extLst>
              <a:ext uri="{FF2B5EF4-FFF2-40B4-BE49-F238E27FC236}">
                <a16:creationId xmlns:a16="http://schemas.microsoft.com/office/drawing/2014/main" id="{728D55A5-729B-87E7-F901-3DF0CC476EB7}"/>
              </a:ext>
            </a:extLst>
          </p:cNvPr>
          <p:cNvCxnSpPr/>
          <p:nvPr/>
        </p:nvCxnSpPr>
        <p:spPr>
          <a:xfrm flipH="1">
            <a:off x="10885300" y="4678625"/>
            <a:ext cx="10500" cy="1417500"/>
          </a:xfrm>
          <a:prstGeom prst="straightConnector1">
            <a:avLst/>
          </a:prstGeom>
          <a:noFill/>
          <a:ln w="38100" cap="flat" cmpd="sng">
            <a:solidFill>
              <a:schemeClr val="dk1"/>
            </a:solidFill>
            <a:prstDash val="solid"/>
            <a:round/>
            <a:headEnd type="none" w="med" len="med"/>
            <a:tailEnd type="triangle" w="med" len="med"/>
          </a:ln>
        </p:spPr>
      </p:cxnSp>
      <p:sp>
        <p:nvSpPr>
          <p:cNvPr id="20" name="Google Shape;191;g1af0bf4837f_0_2">
            <a:extLst>
              <a:ext uri="{FF2B5EF4-FFF2-40B4-BE49-F238E27FC236}">
                <a16:creationId xmlns:a16="http://schemas.microsoft.com/office/drawing/2014/main" id="{FAA550ED-8D5F-C021-2CC5-746DF3993405}"/>
              </a:ext>
            </a:extLst>
          </p:cNvPr>
          <p:cNvSpPr txBox="1"/>
          <p:nvPr/>
        </p:nvSpPr>
        <p:spPr>
          <a:xfrm>
            <a:off x="10076725" y="6187550"/>
            <a:ext cx="1776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latin typeface="Calibri"/>
                <a:ea typeface="Calibri"/>
                <a:cs typeface="Calibri"/>
                <a:sym typeface="Calibri"/>
              </a:rPr>
              <a:t>AUC, Accuracy</a:t>
            </a:r>
            <a:endParaRPr sz="1900" b="1">
              <a:latin typeface="Calibri"/>
              <a:ea typeface="Calibri"/>
              <a:cs typeface="Calibri"/>
              <a:sym typeface="Calibri"/>
            </a:endParaRPr>
          </a:p>
        </p:txBody>
      </p:sp>
      <p:sp>
        <p:nvSpPr>
          <p:cNvPr id="21" name="Google Shape;192;g1af0bf4837f_0_2">
            <a:extLst>
              <a:ext uri="{FF2B5EF4-FFF2-40B4-BE49-F238E27FC236}">
                <a16:creationId xmlns:a16="http://schemas.microsoft.com/office/drawing/2014/main" id="{A6F6CC72-0BCD-C2DE-B902-B025BB9732D0}"/>
              </a:ext>
            </a:extLst>
          </p:cNvPr>
          <p:cNvSpPr txBox="1"/>
          <p:nvPr/>
        </p:nvSpPr>
        <p:spPr>
          <a:xfrm>
            <a:off x="7213125" y="1029838"/>
            <a:ext cx="4056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latin typeface="Calibri"/>
                <a:ea typeface="Calibri"/>
                <a:cs typeface="Calibri"/>
                <a:sym typeface="Calibri"/>
              </a:rPr>
              <a:t>For 20 datasets, one iteration each</a:t>
            </a:r>
            <a:endParaRPr sz="1900" dirty="0">
              <a:latin typeface="Calibri"/>
              <a:ea typeface="Calibri"/>
              <a:cs typeface="Calibri"/>
              <a:sym typeface="Calibri"/>
            </a:endParaRPr>
          </a:p>
        </p:txBody>
      </p:sp>
      <p:sp>
        <p:nvSpPr>
          <p:cNvPr id="22" name="Google Shape;193;g1af0bf4837f_0_2">
            <a:extLst>
              <a:ext uri="{FF2B5EF4-FFF2-40B4-BE49-F238E27FC236}">
                <a16:creationId xmlns:a16="http://schemas.microsoft.com/office/drawing/2014/main" id="{9DC4856D-8B1F-8E8C-9B5F-C80ABBC8C20C}"/>
              </a:ext>
            </a:extLst>
          </p:cNvPr>
          <p:cNvSpPr txBox="1">
            <a:spLocks/>
          </p:cNvSpPr>
          <p:nvPr/>
        </p:nvSpPr>
        <p:spPr>
          <a:xfrm>
            <a:off x="3793800" y="-38500"/>
            <a:ext cx="4604400" cy="90300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3200" b="1" dirty="0"/>
              <a:t>Methods: Part 2</a:t>
            </a:r>
          </a:p>
        </p:txBody>
      </p:sp>
      <p:sp>
        <p:nvSpPr>
          <p:cNvPr id="23" name="Google Shape;194;g1af0bf4837f_0_2">
            <a:extLst>
              <a:ext uri="{FF2B5EF4-FFF2-40B4-BE49-F238E27FC236}">
                <a16:creationId xmlns:a16="http://schemas.microsoft.com/office/drawing/2014/main" id="{596157F0-43D2-0CEB-918B-8BCF8AD056CD}"/>
              </a:ext>
            </a:extLst>
          </p:cNvPr>
          <p:cNvSpPr txBox="1">
            <a:spLocks/>
          </p:cNvSpPr>
          <p:nvPr/>
        </p:nvSpPr>
        <p:spPr>
          <a:xfrm>
            <a:off x="1204000" y="886550"/>
            <a:ext cx="4979700" cy="5817900"/>
          </a:xfrm>
          <a:prstGeom prst="rect">
            <a:avLst/>
          </a:prstGeom>
        </p:spPr>
        <p:txBody>
          <a:bodyPr spcFirstLastPara="1" vert="horz" wrap="square" lIns="91425" tIns="45700" rIns="91425" bIns="45700" rtlCol="0" anchor="t" anchorCtr="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a:buSzPts val="1800"/>
              <a:buFont typeface="Wingdings 3" charset="2"/>
              <a:buChar char="•"/>
            </a:pPr>
            <a:r>
              <a:rPr lang="en-US" dirty="0"/>
              <a:t>For each dataset:</a:t>
            </a:r>
          </a:p>
          <a:p>
            <a:pPr marL="914400" lvl="1" indent="-342900">
              <a:spcBef>
                <a:spcPts val="0"/>
              </a:spcBef>
              <a:buSzPts val="1800"/>
              <a:buFont typeface="Wingdings 3" charset="2"/>
              <a:buChar char="•"/>
            </a:pPr>
            <a:r>
              <a:rPr lang="en-US" sz="1800" dirty="0"/>
              <a:t>Split 70% training and 30% final testing</a:t>
            </a:r>
          </a:p>
          <a:p>
            <a:pPr marL="914400" lvl="1" indent="-342900">
              <a:spcBef>
                <a:spcPts val="0"/>
              </a:spcBef>
              <a:buSzPts val="1800"/>
              <a:buFont typeface="Wingdings 3" charset="2"/>
              <a:buChar char="•"/>
            </a:pPr>
            <a:r>
              <a:rPr lang="en-US" sz="1800" dirty="0"/>
              <a:t>Split the training set again into 70% training, 30% validation</a:t>
            </a:r>
          </a:p>
          <a:p>
            <a:pPr marL="914400" lvl="1" indent="-342900">
              <a:spcBef>
                <a:spcPts val="0"/>
              </a:spcBef>
              <a:buSzPts val="1800"/>
              <a:buFont typeface="Wingdings 3" charset="2"/>
              <a:buChar char="•"/>
            </a:pPr>
            <a:r>
              <a:rPr lang="en-US" sz="1800" dirty="0"/>
              <a:t>Use forward selection procedure on training data to select best predictors for each model to maximize validation AUC</a:t>
            </a:r>
          </a:p>
          <a:p>
            <a:pPr marL="914400" lvl="1" indent="-342900">
              <a:spcBef>
                <a:spcPts val="0"/>
              </a:spcBef>
              <a:buSzPts val="1800"/>
              <a:buFont typeface="Wingdings 3" charset="2"/>
              <a:buChar char="•"/>
            </a:pPr>
            <a:r>
              <a:rPr lang="en-US" sz="1800" dirty="0"/>
              <a:t>Test best predictors for each model on the final testing dataset and record AUC</a:t>
            </a:r>
          </a:p>
          <a:p>
            <a:pPr marL="914400" indent="0">
              <a:buFont typeface="Wingdings 3" charset="2"/>
              <a:buNone/>
            </a:pPr>
            <a:endParaRPr lang="en-US" dirty="0"/>
          </a:p>
          <a:p>
            <a:pPr marL="457200">
              <a:buSzPts val="1800"/>
              <a:buFont typeface="Wingdings 3" charset="2"/>
              <a:buChar char="•"/>
            </a:pPr>
            <a:r>
              <a:rPr lang="en-US" dirty="0"/>
              <a:t>An R function was written to accept a dataset and its training &amp; validation split along with the desired modeling method, and loop over all possible predictors, adding them if validation AUC increases, and returns the formula</a:t>
            </a:r>
          </a:p>
          <a:p>
            <a:pPr marL="457200" indent="0">
              <a:buFont typeface="Wingdings 3" charset="2"/>
              <a:buNone/>
            </a:pPr>
            <a:endParaRPr lang="en-US" dirty="0"/>
          </a:p>
          <a:p>
            <a:pPr marL="457200">
              <a:buSzPts val="1800"/>
              <a:buFont typeface="Wingdings 3" charset="2"/>
              <a:buChar char="•"/>
            </a:pPr>
            <a:r>
              <a:rPr lang="en-US" dirty="0"/>
              <a:t>This function was incorporated into an R script to get formula for each model for each dataset, and use this on the remaining test set</a:t>
            </a:r>
          </a:p>
          <a:p>
            <a:pPr marL="457200" indent="0">
              <a:buFont typeface="Wingdings 3" charset="2"/>
              <a:buNone/>
            </a:pPr>
            <a:endParaRPr lang="en-US" dirty="0"/>
          </a:p>
        </p:txBody>
      </p:sp>
      <p:cxnSp>
        <p:nvCxnSpPr>
          <p:cNvPr id="24" name="Google Shape;195;g1af0bf4837f_0_2">
            <a:extLst>
              <a:ext uri="{FF2B5EF4-FFF2-40B4-BE49-F238E27FC236}">
                <a16:creationId xmlns:a16="http://schemas.microsoft.com/office/drawing/2014/main" id="{9517F478-EE7D-F836-F1CB-3340EA687FD6}"/>
              </a:ext>
            </a:extLst>
          </p:cNvPr>
          <p:cNvCxnSpPr/>
          <p:nvPr/>
        </p:nvCxnSpPr>
        <p:spPr>
          <a:xfrm rot="10800000">
            <a:off x="6896100" y="3107800"/>
            <a:ext cx="3900" cy="9012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93979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11CB9E-7EB1-DE51-0F05-28C9E7B2C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400" y="644235"/>
            <a:ext cx="6054500" cy="6072473"/>
          </a:xfrm>
        </p:spPr>
      </p:pic>
      <p:sp>
        <p:nvSpPr>
          <p:cNvPr id="2" name="Rectangle 1">
            <a:extLst>
              <a:ext uri="{FF2B5EF4-FFF2-40B4-BE49-F238E27FC236}">
                <a16:creationId xmlns:a16="http://schemas.microsoft.com/office/drawing/2014/main" id="{546C24B5-E0D4-FA38-411F-C66EFD04E9A2}"/>
              </a:ext>
            </a:extLst>
          </p:cNvPr>
          <p:cNvSpPr/>
          <p:nvPr/>
        </p:nvSpPr>
        <p:spPr>
          <a:xfrm>
            <a:off x="4821456" y="244125"/>
            <a:ext cx="2549096" cy="400110"/>
          </a:xfrm>
          <a:prstGeom prst="rect">
            <a:avLst/>
          </a:prstGeom>
          <a:noFill/>
        </p:spPr>
        <p:txBody>
          <a:bodyPr wrap="none" lIns="91440" tIns="45720" rIns="91440" bIns="45720">
            <a:spAutoFit/>
          </a:bodyPr>
          <a:lstStyle/>
          <a:p>
            <a:pPr algn="ctr"/>
            <a:r>
              <a:rPr lang="en-GB" sz="2000" b="1" cap="none" spc="0" dirty="0">
                <a:ln w="0"/>
                <a:solidFill>
                  <a:schemeClr val="tx1"/>
                </a:solidFill>
                <a:effectLst>
                  <a:outerShdw blurRad="38100" dist="19050" dir="2700000" algn="tl" rotWithShape="0">
                    <a:schemeClr val="dk1">
                      <a:alpha val="40000"/>
                    </a:schemeClr>
                  </a:outerShdw>
                </a:effectLst>
              </a:rPr>
              <a:t>Model wise Metrics</a:t>
            </a:r>
          </a:p>
        </p:txBody>
      </p:sp>
    </p:spTree>
    <p:extLst>
      <p:ext uri="{BB962C8B-B14F-4D97-AF65-F5344CB8AC3E}">
        <p14:creationId xmlns:p14="http://schemas.microsoft.com/office/powerpoint/2010/main" val="32629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8BC4D-0190-692B-0DBD-6610D6786E65}"/>
              </a:ext>
            </a:extLst>
          </p:cNvPr>
          <p:cNvSpPr txBox="1"/>
          <p:nvPr/>
        </p:nvSpPr>
        <p:spPr>
          <a:xfrm>
            <a:off x="2116640" y="472398"/>
            <a:ext cx="6104658" cy="369332"/>
          </a:xfrm>
          <a:prstGeom prst="rect">
            <a:avLst/>
          </a:prstGeom>
          <a:noFill/>
        </p:spPr>
        <p:txBody>
          <a:bodyPr wrap="square">
            <a:spAutoFit/>
          </a:bodyPr>
          <a:lstStyle/>
          <a:p>
            <a:pPr algn="ctr"/>
            <a:r>
              <a:rPr lang="en-GB" sz="1800" b="1" cap="none" spc="0" dirty="0">
                <a:ln w="0"/>
                <a:solidFill>
                  <a:schemeClr val="tx1"/>
                </a:solidFill>
                <a:effectLst>
                  <a:outerShdw blurRad="38100" dist="19050" dir="2700000" algn="tl" rotWithShape="0">
                    <a:schemeClr val="dk1">
                      <a:alpha val="40000"/>
                    </a:schemeClr>
                  </a:outerShdw>
                </a:effectLst>
              </a:rPr>
              <a:t>Model wise Metrics continued</a:t>
            </a:r>
          </a:p>
        </p:txBody>
      </p:sp>
      <p:pic>
        <p:nvPicPr>
          <p:cNvPr id="6" name="Picture 5">
            <a:extLst>
              <a:ext uri="{FF2B5EF4-FFF2-40B4-BE49-F238E27FC236}">
                <a16:creationId xmlns:a16="http://schemas.microsoft.com/office/drawing/2014/main" id="{D61497C8-569C-DE23-6C6C-CB8D71909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7" y="1293693"/>
            <a:ext cx="6104659" cy="5470789"/>
          </a:xfrm>
          <a:prstGeom prst="rect">
            <a:avLst/>
          </a:prstGeom>
        </p:spPr>
      </p:pic>
      <p:pic>
        <p:nvPicPr>
          <p:cNvPr id="11" name="Picture 10">
            <a:extLst>
              <a:ext uri="{FF2B5EF4-FFF2-40B4-BE49-F238E27FC236}">
                <a16:creationId xmlns:a16="http://schemas.microsoft.com/office/drawing/2014/main" id="{E3DE06BF-AB3C-A294-6AE8-8770D24C8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79" y="1975151"/>
            <a:ext cx="5504104" cy="3651502"/>
          </a:xfrm>
          <a:prstGeom prst="rect">
            <a:avLst/>
          </a:prstGeom>
        </p:spPr>
      </p:pic>
    </p:spTree>
    <p:extLst>
      <p:ext uri="{BB962C8B-B14F-4D97-AF65-F5344CB8AC3E}">
        <p14:creationId xmlns:p14="http://schemas.microsoft.com/office/powerpoint/2010/main" val="150147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a3ff36d471_0_28"/>
          <p:cNvSpPr txBox="1">
            <a:spLocks noGrp="1"/>
          </p:cNvSpPr>
          <p:nvPr>
            <p:ph type="title" idx="4294967295"/>
          </p:nvPr>
        </p:nvSpPr>
        <p:spPr>
          <a:xfrm>
            <a:off x="1676400" y="-98425"/>
            <a:ext cx="10515600" cy="132556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700" b="1" dirty="0">
                <a:solidFill>
                  <a:schemeClr val="accent1"/>
                </a:solidFill>
              </a:rPr>
              <a:t>Part 1 Results &amp; Discussion</a:t>
            </a:r>
            <a:endParaRPr sz="3700" b="1" dirty="0">
              <a:solidFill>
                <a:schemeClr val="accent1"/>
              </a:solidFill>
            </a:endParaRPr>
          </a:p>
        </p:txBody>
      </p:sp>
      <p:sp>
        <p:nvSpPr>
          <p:cNvPr id="201" name="Google Shape;201;g1a3ff36d471_0_28"/>
          <p:cNvSpPr txBox="1"/>
          <p:nvPr/>
        </p:nvSpPr>
        <p:spPr>
          <a:xfrm>
            <a:off x="7269060" y="4486885"/>
            <a:ext cx="5002604" cy="2031295"/>
          </a:xfrm>
          <a:prstGeom prst="rect">
            <a:avLst/>
          </a:prstGeom>
          <a:noFill/>
          <a:ln>
            <a:noFill/>
          </a:ln>
        </p:spPr>
        <p:txBody>
          <a:bodyPr spcFirstLastPara="1" wrap="square" lIns="91425" tIns="91425" rIns="91425" bIns="91425" anchor="t" anchorCtr="0">
            <a:spAutoFit/>
          </a:bodyPr>
          <a:lstStyle/>
          <a:p>
            <a:pPr marL="457200" lvl="0"/>
            <a:endParaRPr lang="en-ZW" sz="2000" dirty="0">
              <a:latin typeface="Aptos" panose="020B0004020202020204" pitchFamily="34" charset="0"/>
              <a:ea typeface="Calibri"/>
              <a:cs typeface="Calibri"/>
              <a:sym typeface="Calibri"/>
            </a:endParaRPr>
          </a:p>
          <a:p>
            <a:pPr lvl="0"/>
            <a:endParaRPr lang="en-ZW" sz="2000" dirty="0">
              <a:latin typeface="Aptos" panose="020B0004020202020204" pitchFamily="34" charset="0"/>
              <a:ea typeface="Calibri"/>
              <a:cs typeface="Calibri"/>
              <a:sym typeface="Calibri"/>
            </a:endParaRPr>
          </a:p>
          <a:p>
            <a:pPr marL="107950" lvl="0">
              <a:buSzPts val="1900"/>
            </a:pPr>
            <a:r>
              <a:rPr lang="en-ZW" sz="2000" dirty="0">
                <a:latin typeface="Aptos" panose="020B0004020202020204" pitchFamily="34" charset="0"/>
                <a:ea typeface="Calibri"/>
                <a:cs typeface="Calibri"/>
                <a:sym typeface="Calibri"/>
              </a:rPr>
              <a:t>Based on the Analysis from the graph All the models are relatively closer to each other except SVM(Support Vector Machine) model  which has less AUC value ~ 0.60.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CB8A0E6-DCC6-7CD9-0732-49FA496B50CC}"/>
                  </a:ext>
                </a:extLst>
              </p14:cNvPr>
              <p14:cNvContentPartPr/>
              <p14:nvPr/>
            </p14:nvContentPartPr>
            <p14:xfrm>
              <a:off x="3113581" y="2939751"/>
              <a:ext cx="360" cy="360"/>
            </p14:xfrm>
          </p:contentPart>
        </mc:Choice>
        <mc:Fallback xmlns="">
          <p:pic>
            <p:nvPicPr>
              <p:cNvPr id="2" name="Ink 1">
                <a:extLst>
                  <a:ext uri="{FF2B5EF4-FFF2-40B4-BE49-F238E27FC236}">
                    <a16:creationId xmlns:a16="http://schemas.microsoft.com/office/drawing/2014/main" id="{FCB8A0E6-DCC6-7CD9-0732-49FA496B50CC}"/>
                  </a:ext>
                </a:extLst>
              </p:cNvPr>
              <p:cNvPicPr/>
              <p:nvPr/>
            </p:nvPicPr>
            <p:blipFill>
              <a:blip r:embed="rId4"/>
              <a:stretch>
                <a:fillRect/>
              </a:stretch>
            </p:blipFill>
            <p:spPr>
              <a:xfrm>
                <a:off x="3109261" y="293543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89E2C1D-74E4-C39D-F904-E24F6191D10C}"/>
                  </a:ext>
                </a:extLst>
              </p14:cNvPr>
              <p14:cNvContentPartPr/>
              <p14:nvPr/>
            </p14:nvContentPartPr>
            <p14:xfrm>
              <a:off x="4097101" y="2013831"/>
              <a:ext cx="360" cy="360"/>
            </p14:xfrm>
          </p:contentPart>
        </mc:Choice>
        <mc:Fallback xmlns="">
          <p:pic>
            <p:nvPicPr>
              <p:cNvPr id="3" name="Ink 2">
                <a:extLst>
                  <a:ext uri="{FF2B5EF4-FFF2-40B4-BE49-F238E27FC236}">
                    <a16:creationId xmlns:a16="http://schemas.microsoft.com/office/drawing/2014/main" id="{C89E2C1D-74E4-C39D-F904-E24F6191D10C}"/>
                  </a:ext>
                </a:extLst>
              </p:cNvPr>
              <p:cNvPicPr/>
              <p:nvPr/>
            </p:nvPicPr>
            <p:blipFill>
              <a:blip r:embed="rId4"/>
              <a:stretch>
                <a:fillRect/>
              </a:stretch>
            </p:blipFill>
            <p:spPr>
              <a:xfrm>
                <a:off x="4092781" y="200951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3D50218-BB24-83DF-9427-FCCC2DB08A2C}"/>
                  </a:ext>
                </a:extLst>
              </p14:cNvPr>
              <p14:cNvContentPartPr/>
              <p14:nvPr/>
            </p14:nvContentPartPr>
            <p14:xfrm>
              <a:off x="4513981" y="1064511"/>
              <a:ext cx="360" cy="360"/>
            </p14:xfrm>
          </p:contentPart>
        </mc:Choice>
        <mc:Fallback xmlns="">
          <p:pic>
            <p:nvPicPr>
              <p:cNvPr id="4" name="Ink 3">
                <a:extLst>
                  <a:ext uri="{FF2B5EF4-FFF2-40B4-BE49-F238E27FC236}">
                    <a16:creationId xmlns:a16="http://schemas.microsoft.com/office/drawing/2014/main" id="{73D50218-BB24-83DF-9427-FCCC2DB08A2C}"/>
                  </a:ext>
                </a:extLst>
              </p:cNvPr>
              <p:cNvPicPr/>
              <p:nvPr/>
            </p:nvPicPr>
            <p:blipFill>
              <a:blip r:embed="rId4"/>
              <a:stretch>
                <a:fillRect/>
              </a:stretch>
            </p:blipFill>
            <p:spPr>
              <a:xfrm>
                <a:off x="4509661" y="106019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55C6C84-AC63-170C-818F-C38B86684C19}"/>
                  </a:ext>
                </a:extLst>
              </p14:cNvPr>
              <p14:cNvContentPartPr/>
              <p14:nvPr/>
            </p14:nvContentPartPr>
            <p14:xfrm>
              <a:off x="4965781" y="1643751"/>
              <a:ext cx="360" cy="360"/>
            </p14:xfrm>
          </p:contentPart>
        </mc:Choice>
        <mc:Fallback xmlns="">
          <p:pic>
            <p:nvPicPr>
              <p:cNvPr id="5" name="Ink 4">
                <a:extLst>
                  <a:ext uri="{FF2B5EF4-FFF2-40B4-BE49-F238E27FC236}">
                    <a16:creationId xmlns:a16="http://schemas.microsoft.com/office/drawing/2014/main" id="{155C6C84-AC63-170C-818F-C38B86684C19}"/>
                  </a:ext>
                </a:extLst>
              </p:cNvPr>
              <p:cNvPicPr/>
              <p:nvPr/>
            </p:nvPicPr>
            <p:blipFill>
              <a:blip r:embed="rId4"/>
              <a:stretch>
                <a:fillRect/>
              </a:stretch>
            </p:blipFill>
            <p:spPr>
              <a:xfrm>
                <a:off x="4961461" y="163943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4289E27-1FF3-2D95-51B7-6E1590D44968}"/>
                  </a:ext>
                </a:extLst>
              </p14:cNvPr>
              <p14:cNvContentPartPr/>
              <p14:nvPr/>
            </p14:nvContentPartPr>
            <p14:xfrm>
              <a:off x="7269061" y="1550871"/>
              <a:ext cx="360" cy="19440"/>
            </p14:xfrm>
          </p:contentPart>
        </mc:Choice>
        <mc:Fallback xmlns="">
          <p:pic>
            <p:nvPicPr>
              <p:cNvPr id="6" name="Ink 5">
                <a:extLst>
                  <a:ext uri="{FF2B5EF4-FFF2-40B4-BE49-F238E27FC236}">
                    <a16:creationId xmlns:a16="http://schemas.microsoft.com/office/drawing/2014/main" id="{84289E27-1FF3-2D95-51B7-6E1590D44968}"/>
                  </a:ext>
                </a:extLst>
              </p:cNvPr>
              <p:cNvPicPr/>
              <p:nvPr/>
            </p:nvPicPr>
            <p:blipFill>
              <a:blip r:embed="rId9"/>
              <a:stretch>
                <a:fillRect/>
              </a:stretch>
            </p:blipFill>
            <p:spPr>
              <a:xfrm>
                <a:off x="7264741" y="1546551"/>
                <a:ext cx="9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5C1A427D-46B4-2959-429F-F4DAB1B29FFD}"/>
                  </a:ext>
                </a:extLst>
              </p14:cNvPr>
              <p14:cNvContentPartPr/>
              <p14:nvPr/>
            </p14:nvContentPartPr>
            <p14:xfrm>
              <a:off x="6563101" y="2534391"/>
              <a:ext cx="360" cy="360"/>
            </p14:xfrm>
          </p:contentPart>
        </mc:Choice>
        <mc:Fallback xmlns="">
          <p:pic>
            <p:nvPicPr>
              <p:cNvPr id="7" name="Ink 6">
                <a:extLst>
                  <a:ext uri="{FF2B5EF4-FFF2-40B4-BE49-F238E27FC236}">
                    <a16:creationId xmlns:a16="http://schemas.microsoft.com/office/drawing/2014/main" id="{5C1A427D-46B4-2959-429F-F4DAB1B29FFD}"/>
                  </a:ext>
                </a:extLst>
              </p:cNvPr>
              <p:cNvPicPr/>
              <p:nvPr/>
            </p:nvPicPr>
            <p:blipFill>
              <a:blip r:embed="rId4"/>
              <a:stretch>
                <a:fillRect/>
              </a:stretch>
            </p:blipFill>
            <p:spPr>
              <a:xfrm>
                <a:off x="6558781" y="2530071"/>
                <a:ext cx="9000" cy="9000"/>
              </a:xfrm>
              <a:prstGeom prst="rect">
                <a:avLst/>
              </a:prstGeom>
            </p:spPr>
          </p:pic>
        </mc:Fallback>
      </mc:AlternateContent>
      <p:pic>
        <p:nvPicPr>
          <p:cNvPr id="9" name="Picture 8">
            <a:extLst>
              <a:ext uri="{FF2B5EF4-FFF2-40B4-BE49-F238E27FC236}">
                <a16:creationId xmlns:a16="http://schemas.microsoft.com/office/drawing/2014/main" id="{D50EF1A9-3438-D543-446A-360AA55AD1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1155" y="1256155"/>
            <a:ext cx="5739345" cy="4057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b50124d8b7_1_12"/>
          <p:cNvSpPr txBox="1">
            <a:spLocks noGrp="1"/>
          </p:cNvSpPr>
          <p:nvPr>
            <p:ph type="title" idx="4294967295"/>
          </p:nvPr>
        </p:nvSpPr>
        <p:spPr>
          <a:xfrm>
            <a:off x="1535546" y="0"/>
            <a:ext cx="8980054" cy="132556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700" b="1" dirty="0">
                <a:solidFill>
                  <a:schemeClr val="accent1"/>
                </a:solidFill>
              </a:rPr>
              <a:t>Part 2 Results &amp; Discussion</a:t>
            </a:r>
            <a:endParaRPr sz="3700" b="1" dirty="0">
              <a:solidFill>
                <a:schemeClr val="accent1"/>
              </a:solidFill>
            </a:endParaRPr>
          </a:p>
        </p:txBody>
      </p:sp>
      <p:sp>
        <p:nvSpPr>
          <p:cNvPr id="253" name="Google Shape;253;g1b50124d8b7_1_12"/>
          <p:cNvSpPr txBox="1"/>
          <p:nvPr/>
        </p:nvSpPr>
        <p:spPr>
          <a:xfrm>
            <a:off x="8608725" y="1738650"/>
            <a:ext cx="3513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Calibri"/>
              <a:ea typeface="Calibri"/>
              <a:cs typeface="Calibri"/>
              <a:sym typeface="Calibri"/>
            </a:endParaRPr>
          </a:p>
        </p:txBody>
      </p:sp>
      <p:pic>
        <p:nvPicPr>
          <p:cNvPr id="3" name="Picture 2">
            <a:extLst>
              <a:ext uri="{FF2B5EF4-FFF2-40B4-BE49-F238E27FC236}">
                <a16:creationId xmlns:a16="http://schemas.microsoft.com/office/drawing/2014/main" id="{4EF5A480-9C14-A682-8CA4-C0A2A5DE1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546" y="1325563"/>
            <a:ext cx="5884718" cy="3793455"/>
          </a:xfrm>
          <a:prstGeom prst="rect">
            <a:avLst/>
          </a:prstGeom>
        </p:spPr>
      </p:pic>
      <p:sp>
        <p:nvSpPr>
          <p:cNvPr id="5" name="TextBox 4">
            <a:extLst>
              <a:ext uri="{FF2B5EF4-FFF2-40B4-BE49-F238E27FC236}">
                <a16:creationId xmlns:a16="http://schemas.microsoft.com/office/drawing/2014/main" id="{259B09EF-AB72-49CE-CBBC-2087466EFEDC}"/>
              </a:ext>
            </a:extLst>
          </p:cNvPr>
          <p:cNvSpPr txBox="1"/>
          <p:nvPr/>
        </p:nvSpPr>
        <p:spPr>
          <a:xfrm>
            <a:off x="6442364" y="4278399"/>
            <a:ext cx="5884718" cy="2554545"/>
          </a:xfrm>
          <a:prstGeom prst="rect">
            <a:avLst/>
          </a:prstGeom>
          <a:noFill/>
        </p:spPr>
        <p:txBody>
          <a:bodyPr wrap="square">
            <a:spAutoFit/>
          </a:bodyPr>
          <a:lstStyle/>
          <a:p>
            <a:pPr marL="457200" lvl="0" indent="0" algn="l" rtl="0">
              <a:spcBef>
                <a:spcPts val="0"/>
              </a:spcBef>
              <a:spcAft>
                <a:spcPts val="0"/>
              </a:spcAft>
              <a:buNone/>
            </a:pPr>
            <a:endParaRPr lang="en-ZW" sz="2000" dirty="0">
              <a:solidFill>
                <a:schemeClr val="dk1"/>
              </a:solidFill>
              <a:latin typeface="Aptos" panose="020B0004020202020204" pitchFamily="34" charset="0"/>
              <a:ea typeface="Calibri"/>
              <a:cs typeface="Calibri"/>
              <a:sym typeface="Calibri"/>
            </a:endParaRPr>
          </a:p>
          <a:p>
            <a:pPr marL="0" lvl="0" indent="0" algn="l" rtl="0">
              <a:spcBef>
                <a:spcPts val="0"/>
              </a:spcBef>
              <a:spcAft>
                <a:spcPts val="0"/>
              </a:spcAft>
              <a:buNone/>
            </a:pPr>
            <a:endParaRPr lang="en-ZW" sz="2000" dirty="0">
              <a:solidFill>
                <a:schemeClr val="dk1"/>
              </a:solidFill>
              <a:latin typeface="Aptos" panose="020B0004020202020204" pitchFamily="34" charset="0"/>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ZW" sz="2000" dirty="0">
                <a:solidFill>
                  <a:schemeClr val="dk1"/>
                </a:solidFill>
                <a:latin typeface="Aptos" panose="020B0004020202020204" pitchFamily="34" charset="0"/>
                <a:ea typeface="Calibri"/>
                <a:cs typeface="Calibri"/>
                <a:sym typeface="Calibri"/>
              </a:rPr>
              <a:t>Based on the Analysis from the graph </a:t>
            </a:r>
            <a:r>
              <a:rPr lang="en-ZW" sz="2000" dirty="0" err="1">
                <a:solidFill>
                  <a:schemeClr val="dk1"/>
                </a:solidFill>
                <a:latin typeface="Aptos" panose="020B0004020202020204" pitchFamily="34" charset="0"/>
                <a:ea typeface="Calibri"/>
                <a:cs typeface="Calibri"/>
                <a:sym typeface="Calibri"/>
              </a:rPr>
              <a:t>bsnsing</a:t>
            </a:r>
            <a:r>
              <a:rPr lang="en-ZW" sz="2000" dirty="0">
                <a:solidFill>
                  <a:schemeClr val="dk1"/>
                </a:solidFill>
                <a:latin typeface="Aptos" panose="020B0004020202020204" pitchFamily="34" charset="0"/>
                <a:ea typeface="Calibri"/>
                <a:cs typeface="Calibri"/>
                <a:sym typeface="Calibri"/>
              </a:rPr>
              <a:t> method has taken more time to execute the model ~9.66 due to several iterations acting as outliers</a:t>
            </a:r>
          </a:p>
          <a:p>
            <a:pPr marL="457200" lvl="0" indent="-349250" algn="l" rtl="0">
              <a:spcBef>
                <a:spcPts val="0"/>
              </a:spcBef>
              <a:spcAft>
                <a:spcPts val="0"/>
              </a:spcAft>
              <a:buClr>
                <a:schemeClr val="dk1"/>
              </a:buClr>
              <a:buSzPts val="1900"/>
              <a:buFont typeface="Calibri"/>
              <a:buChar char="●"/>
            </a:pPr>
            <a:r>
              <a:rPr lang="en-ZW" sz="2000" dirty="0">
                <a:solidFill>
                  <a:schemeClr val="dk1"/>
                </a:solidFill>
                <a:latin typeface="Aptos" panose="020B0004020202020204" pitchFamily="34" charset="0"/>
                <a:ea typeface="Calibri"/>
                <a:cs typeface="Calibri"/>
                <a:sym typeface="Calibri"/>
              </a:rPr>
              <a:t>Tree-based methods and SVM on average took much longer to train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6D9D7-3B4B-6F01-A545-5EA21830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09" y="1447800"/>
            <a:ext cx="6146800" cy="3962400"/>
          </a:xfrm>
          <a:prstGeom prst="rect">
            <a:avLst/>
          </a:prstGeom>
        </p:spPr>
      </p:pic>
      <p:sp>
        <p:nvSpPr>
          <p:cNvPr id="5" name="TextBox 4">
            <a:extLst>
              <a:ext uri="{FF2B5EF4-FFF2-40B4-BE49-F238E27FC236}">
                <a16:creationId xmlns:a16="http://schemas.microsoft.com/office/drawing/2014/main" id="{8BBE8C74-03D9-603E-0403-1107E5862ACA}"/>
              </a:ext>
            </a:extLst>
          </p:cNvPr>
          <p:cNvSpPr txBox="1"/>
          <p:nvPr/>
        </p:nvSpPr>
        <p:spPr>
          <a:xfrm>
            <a:off x="3043671" y="547893"/>
            <a:ext cx="6104658" cy="523220"/>
          </a:xfrm>
          <a:prstGeom prst="rect">
            <a:avLst/>
          </a:prstGeom>
          <a:noFill/>
        </p:spPr>
        <p:txBody>
          <a:bodyPr wrap="square">
            <a:spAutoFit/>
          </a:bodyPr>
          <a:lstStyle/>
          <a:p>
            <a:r>
              <a:rPr lang="en-US" sz="2800" b="1" dirty="0">
                <a:solidFill>
                  <a:schemeClr val="accent1"/>
                </a:solidFill>
                <a:latin typeface="+mj-lt"/>
              </a:rPr>
              <a:t>Part 3 Results &amp; Discussion</a:t>
            </a:r>
          </a:p>
        </p:txBody>
      </p:sp>
      <p:sp>
        <p:nvSpPr>
          <p:cNvPr id="7" name="TextBox 6">
            <a:extLst>
              <a:ext uri="{FF2B5EF4-FFF2-40B4-BE49-F238E27FC236}">
                <a16:creationId xmlns:a16="http://schemas.microsoft.com/office/drawing/2014/main" id="{6F33661A-64AB-B1CD-B77F-F19698CC3606}"/>
              </a:ext>
            </a:extLst>
          </p:cNvPr>
          <p:cNvSpPr txBox="1"/>
          <p:nvPr/>
        </p:nvSpPr>
        <p:spPr>
          <a:xfrm>
            <a:off x="7902575" y="4629169"/>
            <a:ext cx="4289425" cy="2031325"/>
          </a:xfrm>
          <a:prstGeom prst="rect">
            <a:avLst/>
          </a:prstGeom>
          <a:noFill/>
        </p:spPr>
        <p:txBody>
          <a:bodyPr wrap="square">
            <a:spAutoFit/>
          </a:bodyPr>
          <a:lstStyle/>
          <a:p>
            <a:pPr marL="457200" lvl="0" indent="-349250" algn="just" rtl="0">
              <a:spcBef>
                <a:spcPts val="0"/>
              </a:spcBef>
              <a:spcAft>
                <a:spcPts val="0"/>
              </a:spcAft>
              <a:buClr>
                <a:schemeClr val="dk1"/>
              </a:buClr>
              <a:buSzPts val="1900"/>
              <a:buFont typeface="Calibri"/>
              <a:buChar char="●"/>
            </a:pPr>
            <a:endParaRPr lang="en-ZW" sz="1800" dirty="0">
              <a:solidFill>
                <a:schemeClr val="dk1"/>
              </a:solidFill>
              <a:latin typeface="Aptos" panose="020B0004020202020204" pitchFamily="34" charset="0"/>
              <a:ea typeface="Calibri"/>
              <a:cs typeface="Calibri"/>
              <a:sym typeface="Calibri"/>
            </a:endParaRPr>
          </a:p>
          <a:p>
            <a:pPr marL="0" lvl="0" indent="0" algn="l" rtl="0">
              <a:spcBef>
                <a:spcPts val="0"/>
              </a:spcBef>
              <a:spcAft>
                <a:spcPts val="0"/>
              </a:spcAft>
              <a:buNone/>
            </a:pPr>
            <a:endParaRPr lang="en-ZW" sz="1800" dirty="0">
              <a:solidFill>
                <a:schemeClr val="dk1"/>
              </a:solidFill>
              <a:latin typeface="Aptos" panose="020B0004020202020204" pitchFamily="34" charset="0"/>
              <a:ea typeface="Calibri"/>
              <a:cs typeface="Calibri"/>
              <a:sym typeface="Calibri"/>
            </a:endParaRPr>
          </a:p>
          <a:p>
            <a:pPr marL="107950" lvl="0" algn="just" rtl="0">
              <a:spcBef>
                <a:spcPts val="0"/>
              </a:spcBef>
              <a:spcAft>
                <a:spcPts val="0"/>
              </a:spcAft>
              <a:buClr>
                <a:schemeClr val="dk1"/>
              </a:buClr>
              <a:buSzPts val="1900"/>
            </a:pPr>
            <a:r>
              <a:rPr lang="en-ZW" sz="1800" dirty="0">
                <a:solidFill>
                  <a:schemeClr val="dk1"/>
                </a:solidFill>
                <a:latin typeface="Aptos" panose="020B0004020202020204" pitchFamily="34" charset="0"/>
                <a:ea typeface="Calibri"/>
                <a:cs typeface="Calibri"/>
                <a:sym typeface="Calibri"/>
              </a:rPr>
              <a:t>Based on the Analysis from the graph all the models are relatively closer each other there is little high on Random Forest model (0.88) and there are outliers in naive bayes model.</a:t>
            </a:r>
            <a:endParaRPr lang="en-ZW" dirty="0">
              <a:solidFill>
                <a:schemeClr val="dk1"/>
              </a:solidFill>
              <a:latin typeface="Aptos" panose="020B0004020202020204" pitchFamily="34" charset="0"/>
            </a:endParaRPr>
          </a:p>
        </p:txBody>
      </p:sp>
    </p:spTree>
    <p:extLst>
      <p:ext uri="{BB962C8B-B14F-4D97-AF65-F5344CB8AC3E}">
        <p14:creationId xmlns:p14="http://schemas.microsoft.com/office/powerpoint/2010/main" val="249743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b50124d8b7_2_4"/>
          <p:cNvSpPr txBox="1">
            <a:spLocks noGrp="1"/>
          </p:cNvSpPr>
          <p:nvPr>
            <p:ph type="title" idx="4294967295"/>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dirty="0">
                <a:solidFill>
                  <a:schemeClr val="accent1"/>
                </a:solidFill>
              </a:rPr>
              <a:t>Part 1 Results &amp; Discussion</a:t>
            </a:r>
            <a:endParaRPr sz="4000" b="1" dirty="0">
              <a:solidFill>
                <a:schemeClr val="accent1"/>
              </a:solidFill>
            </a:endParaRPr>
          </a:p>
        </p:txBody>
      </p:sp>
      <p:sp>
        <p:nvSpPr>
          <p:cNvPr id="223" name="Google Shape;223;g1b50124d8b7_2_4"/>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74CE8A35-B867-EEA8-BD38-5C585A2FB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 y="1478100"/>
            <a:ext cx="6324600" cy="3914781"/>
          </a:xfrm>
          <a:prstGeom prst="rect">
            <a:avLst/>
          </a:prstGeom>
        </p:spPr>
      </p:pic>
      <p:pic>
        <p:nvPicPr>
          <p:cNvPr id="5" name="Picture 4">
            <a:extLst>
              <a:ext uri="{FF2B5EF4-FFF2-40B4-BE49-F238E27FC236}">
                <a16:creationId xmlns:a16="http://schemas.microsoft.com/office/drawing/2014/main" id="{3B4F3A2F-D9A6-178A-49F3-F432DB2498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536" y="1603003"/>
            <a:ext cx="5718464" cy="36519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0;g1b50124d8b7_2_0">
            <a:extLst>
              <a:ext uri="{FF2B5EF4-FFF2-40B4-BE49-F238E27FC236}">
                <a16:creationId xmlns:a16="http://schemas.microsoft.com/office/drawing/2014/main" id="{69FBEC4D-63CF-3D59-A17D-A5989A4ADD6B}"/>
              </a:ext>
            </a:extLst>
          </p:cNvPr>
          <p:cNvSpPr txBox="1">
            <a:spLocks/>
          </p:cNvSpPr>
          <p:nvPr/>
        </p:nvSpPr>
        <p:spPr>
          <a:xfrm>
            <a:off x="838200" y="0"/>
            <a:ext cx="10515600" cy="132570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solidFill>
                  <a:schemeClr val="accent1"/>
                </a:solidFill>
              </a:rPr>
              <a:t>Part 1 Results &amp; Discussion</a:t>
            </a:r>
          </a:p>
        </p:txBody>
      </p:sp>
      <p:pic>
        <p:nvPicPr>
          <p:cNvPr id="6" name="Picture 5">
            <a:extLst>
              <a:ext uri="{FF2B5EF4-FFF2-40B4-BE49-F238E27FC236}">
                <a16:creationId xmlns:a16="http://schemas.microsoft.com/office/drawing/2014/main" id="{EA54936B-757E-E953-7667-2DFDD25BA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356" y="1433945"/>
            <a:ext cx="5053420" cy="3636819"/>
          </a:xfrm>
          <a:prstGeom prst="rect">
            <a:avLst/>
          </a:prstGeom>
        </p:spPr>
      </p:pic>
      <p:pic>
        <p:nvPicPr>
          <p:cNvPr id="8" name="Picture 7">
            <a:extLst>
              <a:ext uri="{FF2B5EF4-FFF2-40B4-BE49-F238E27FC236}">
                <a16:creationId xmlns:a16="http://schemas.microsoft.com/office/drawing/2014/main" id="{F16FB551-51B3-469D-06A1-BB2061777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799" y="1433945"/>
            <a:ext cx="5053420" cy="3636818"/>
          </a:xfrm>
          <a:prstGeom prst="rect">
            <a:avLst/>
          </a:prstGeom>
        </p:spPr>
      </p:pic>
    </p:spTree>
    <p:extLst>
      <p:ext uri="{BB962C8B-B14F-4D97-AF65-F5344CB8AC3E}">
        <p14:creationId xmlns:p14="http://schemas.microsoft.com/office/powerpoint/2010/main" val="179621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6CE6B6-382F-7FB0-DCFF-C8B74827C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523423"/>
            <a:ext cx="7772400" cy="4069715"/>
          </a:xfrm>
          <a:prstGeom prst="rect">
            <a:avLst/>
          </a:prstGeom>
        </p:spPr>
      </p:pic>
      <p:sp>
        <p:nvSpPr>
          <p:cNvPr id="5" name="TextBox 4">
            <a:extLst>
              <a:ext uri="{FF2B5EF4-FFF2-40B4-BE49-F238E27FC236}">
                <a16:creationId xmlns:a16="http://schemas.microsoft.com/office/drawing/2014/main" id="{86E9BBDC-BB6C-BE35-39AC-A1AF9A60CF4A}"/>
              </a:ext>
            </a:extLst>
          </p:cNvPr>
          <p:cNvSpPr txBox="1"/>
          <p:nvPr/>
        </p:nvSpPr>
        <p:spPr>
          <a:xfrm>
            <a:off x="1691120" y="433592"/>
            <a:ext cx="10123343" cy="707886"/>
          </a:xfrm>
          <a:prstGeom prst="rect">
            <a:avLst/>
          </a:prstGeom>
          <a:noFill/>
        </p:spPr>
        <p:txBody>
          <a:bodyPr wrap="square">
            <a:spAutoFit/>
          </a:bodyPr>
          <a:lstStyle/>
          <a:p>
            <a:pPr algn="ctr">
              <a:spcBef>
                <a:spcPts val="0"/>
              </a:spcBef>
            </a:pPr>
            <a:r>
              <a:rPr lang="en-US" sz="4000" b="1" dirty="0">
                <a:solidFill>
                  <a:schemeClr val="accent1"/>
                </a:solidFill>
              </a:rPr>
              <a:t>Part 1 Results &amp; Discussion</a:t>
            </a:r>
          </a:p>
        </p:txBody>
      </p:sp>
    </p:spTree>
    <p:extLst>
      <p:ext uri="{BB962C8B-B14F-4D97-AF65-F5344CB8AC3E}">
        <p14:creationId xmlns:p14="http://schemas.microsoft.com/office/powerpoint/2010/main" val="305877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CA1A-A159-C169-69CF-31CED5AC51C3}"/>
              </a:ext>
            </a:extLst>
          </p:cNvPr>
          <p:cNvSpPr>
            <a:spLocks noGrp="1"/>
          </p:cNvSpPr>
          <p:nvPr>
            <p:ph type="title"/>
          </p:nvPr>
        </p:nvSpPr>
        <p:spPr>
          <a:xfrm>
            <a:off x="2769570" y="540982"/>
            <a:ext cx="8911687" cy="870153"/>
          </a:xfrm>
        </p:spPr>
        <p:txBody>
          <a:bodyPr>
            <a:normAutofit/>
          </a:bodyPr>
          <a:lstStyle/>
          <a:p>
            <a:r>
              <a:rPr lang="en-US" sz="4000" b="1" dirty="0">
                <a:solidFill>
                  <a:schemeClr val="accent1"/>
                </a:solidFill>
              </a:rPr>
              <a:t>Conclusion:</a:t>
            </a:r>
          </a:p>
        </p:txBody>
      </p:sp>
      <p:sp>
        <p:nvSpPr>
          <p:cNvPr id="3" name="Content Placeholder 2">
            <a:extLst>
              <a:ext uri="{FF2B5EF4-FFF2-40B4-BE49-F238E27FC236}">
                <a16:creationId xmlns:a16="http://schemas.microsoft.com/office/drawing/2014/main" id="{CDF6F283-F30E-CA45-BE06-73021E2C2D3F}"/>
              </a:ext>
            </a:extLst>
          </p:cNvPr>
          <p:cNvSpPr>
            <a:spLocks noGrp="1"/>
          </p:cNvSpPr>
          <p:nvPr>
            <p:ph idx="1"/>
          </p:nvPr>
        </p:nvSpPr>
        <p:spPr>
          <a:xfrm>
            <a:off x="2689573" y="1540189"/>
            <a:ext cx="8915400" cy="3777622"/>
          </a:xfrm>
        </p:spPr>
        <p:txBody>
          <a:bodyPr>
            <a:noAutofit/>
          </a:bodyPr>
          <a:lstStyle/>
          <a:p>
            <a:pPr marL="0" lvl="0" indent="0" algn="l" rtl="0">
              <a:lnSpc>
                <a:spcPct val="80000"/>
              </a:lnSpc>
              <a:spcBef>
                <a:spcPts val="1000"/>
              </a:spcBef>
              <a:spcAft>
                <a:spcPts val="0"/>
              </a:spcAft>
              <a:buSzPts val="852"/>
              <a:buNone/>
            </a:pPr>
            <a:r>
              <a:rPr lang="en-US" sz="2000" b="1" dirty="0">
                <a:latin typeface="Aptos" panose="020B0004020202020204" pitchFamily="34" charset="0"/>
              </a:rPr>
              <a:t>Part 1(Default Parameters)</a:t>
            </a:r>
          </a:p>
          <a:p>
            <a:pPr marL="457200" lvl="0" indent="-323532" algn="l" rtl="0">
              <a:lnSpc>
                <a:spcPct val="80000"/>
              </a:lnSpc>
              <a:spcBef>
                <a:spcPts val="1000"/>
              </a:spcBef>
              <a:spcAft>
                <a:spcPts val="0"/>
              </a:spcAft>
              <a:buSzPts val="1495"/>
              <a:buChar char="•"/>
            </a:pPr>
            <a:r>
              <a:rPr lang="en-US" sz="2000" dirty="0">
                <a:latin typeface="Aptos" panose="020B0004020202020204" pitchFamily="34" charset="0"/>
              </a:rPr>
              <a:t>quadratic discriminant analysis(</a:t>
            </a:r>
            <a:r>
              <a:rPr lang="en-US" sz="2000" dirty="0" err="1">
                <a:latin typeface="Aptos" panose="020B0004020202020204" pitchFamily="34" charset="0"/>
              </a:rPr>
              <a:t>qda</a:t>
            </a:r>
            <a:r>
              <a:rPr lang="en-US" sz="2000" dirty="0">
                <a:latin typeface="Aptos" panose="020B0004020202020204" pitchFamily="34" charset="0"/>
              </a:rPr>
              <a:t>) model and </a:t>
            </a:r>
            <a:r>
              <a:rPr lang="en-US" sz="2000" dirty="0">
                <a:solidFill>
                  <a:srgbClr val="1A1919"/>
                </a:solidFill>
                <a:latin typeface="Aptos" panose="020B0004020202020204" pitchFamily="34" charset="0"/>
              </a:rPr>
              <a:t>decision tree models </a:t>
            </a:r>
            <a:r>
              <a:rPr lang="en-US" sz="2000" dirty="0">
                <a:latin typeface="Aptos" panose="020B0004020202020204" pitchFamily="34" charset="0"/>
              </a:rPr>
              <a:t>(</a:t>
            </a:r>
            <a:r>
              <a:rPr lang="en-US" sz="2000" dirty="0" err="1">
                <a:latin typeface="Aptos" panose="020B0004020202020204" pitchFamily="34" charset="0"/>
              </a:rPr>
              <a:t>bsnsing</a:t>
            </a:r>
            <a:r>
              <a:rPr lang="en-US" sz="2000" dirty="0">
                <a:latin typeface="Aptos" panose="020B0004020202020204" pitchFamily="34" charset="0"/>
              </a:rPr>
              <a:t>, </a:t>
            </a:r>
            <a:r>
              <a:rPr lang="en-US" sz="2000" dirty="0" err="1">
                <a:latin typeface="Aptos" panose="020B0004020202020204" pitchFamily="34" charset="0"/>
              </a:rPr>
              <a:t>randomForest</a:t>
            </a:r>
            <a:r>
              <a:rPr lang="en-US" sz="2000" dirty="0">
                <a:latin typeface="Aptos" panose="020B0004020202020204" pitchFamily="34" charset="0"/>
              </a:rPr>
              <a:t>) performed the best in regards to AUC and Accuracy, but had high training times that increased greatly with dataset size</a:t>
            </a:r>
          </a:p>
          <a:p>
            <a:pPr marL="457200" lvl="0" indent="-323532" algn="l" rtl="0">
              <a:lnSpc>
                <a:spcPct val="80000"/>
              </a:lnSpc>
              <a:spcBef>
                <a:spcPts val="0"/>
              </a:spcBef>
              <a:spcAft>
                <a:spcPts val="0"/>
              </a:spcAft>
              <a:buSzPts val="1495"/>
              <a:buChar char="•"/>
            </a:pPr>
            <a:r>
              <a:rPr lang="en-US" sz="2000" dirty="0">
                <a:latin typeface="Aptos" panose="020B0004020202020204" pitchFamily="34" charset="0"/>
              </a:rPr>
              <a:t>most methods had AUC and Accuracy close to each other for a given dataset, </a:t>
            </a:r>
            <a:r>
              <a:rPr lang="en-US" sz="2000" b="1" dirty="0">
                <a:latin typeface="Aptos" panose="020B0004020202020204" pitchFamily="34" charset="0"/>
              </a:rPr>
              <a:t>the largest variations in performance were between datasets</a:t>
            </a:r>
          </a:p>
          <a:p>
            <a:pPr marL="0" lvl="0" indent="0" algn="l" rtl="0">
              <a:lnSpc>
                <a:spcPct val="80000"/>
              </a:lnSpc>
              <a:spcBef>
                <a:spcPts val="1000"/>
              </a:spcBef>
              <a:spcAft>
                <a:spcPts val="0"/>
              </a:spcAft>
              <a:buSzPts val="852"/>
              <a:buNone/>
            </a:pPr>
            <a:endParaRPr lang="en-US" sz="2000" dirty="0">
              <a:latin typeface="Aptos" panose="020B0004020202020204" pitchFamily="34" charset="0"/>
            </a:endParaRPr>
          </a:p>
          <a:p>
            <a:pPr marL="0" lvl="0" indent="0" algn="l" rtl="0">
              <a:lnSpc>
                <a:spcPct val="80000"/>
              </a:lnSpc>
              <a:spcBef>
                <a:spcPts val="1000"/>
              </a:spcBef>
              <a:spcAft>
                <a:spcPts val="0"/>
              </a:spcAft>
              <a:buSzPts val="852"/>
              <a:buNone/>
            </a:pPr>
            <a:r>
              <a:rPr lang="en-US" sz="2000" b="1" dirty="0">
                <a:latin typeface="Aptos" panose="020B0004020202020204" pitchFamily="34" charset="0"/>
              </a:rPr>
              <a:t>Part 2 (Forward Selection)</a:t>
            </a:r>
          </a:p>
          <a:p>
            <a:pPr>
              <a:lnSpc>
                <a:spcPct val="80000"/>
              </a:lnSpc>
              <a:buSzPts val="852"/>
              <a:buFont typeface="Arial" panose="020B0604020202020204" pitchFamily="34" charset="0"/>
              <a:buChar char="•"/>
            </a:pPr>
            <a:r>
              <a:rPr lang="en-US" sz="2000" dirty="0">
                <a:latin typeface="Aptos" panose="020B0004020202020204" pitchFamily="34" charset="0"/>
              </a:rPr>
              <a:t>Many methods had similar AUC and Accuracy to each other, </a:t>
            </a:r>
            <a:r>
              <a:rPr lang="en-US" sz="2000" b="1" dirty="0">
                <a:latin typeface="Aptos" panose="020B0004020202020204" pitchFamily="34" charset="0"/>
              </a:rPr>
              <a:t>despite the forward selection resulting in a different mix of predictors per model</a:t>
            </a:r>
            <a:endParaRPr lang="en-US" sz="2000" dirty="0">
              <a:latin typeface="Aptos" panose="020B0004020202020204" pitchFamily="34" charset="0"/>
            </a:endParaRPr>
          </a:p>
          <a:p>
            <a:pPr marL="457200" lvl="0" indent="-372745" algn="l" rtl="0">
              <a:lnSpc>
                <a:spcPct val="80000"/>
              </a:lnSpc>
              <a:spcBef>
                <a:spcPts val="0"/>
              </a:spcBef>
              <a:spcAft>
                <a:spcPts val="0"/>
              </a:spcAft>
              <a:buSzPts val="2270"/>
              <a:buChar char="•"/>
            </a:pPr>
            <a:r>
              <a:rPr lang="en-US" sz="2000" dirty="0">
                <a:latin typeface="Aptos" panose="020B0004020202020204" pitchFamily="34" charset="0"/>
              </a:rPr>
              <a:t>Tree-based methods were still overall the best</a:t>
            </a:r>
          </a:p>
          <a:p>
            <a:pPr marL="457200" lvl="0" indent="-372745" algn="l" rtl="0">
              <a:lnSpc>
                <a:spcPct val="80000"/>
              </a:lnSpc>
              <a:spcBef>
                <a:spcPts val="0"/>
              </a:spcBef>
              <a:spcAft>
                <a:spcPts val="0"/>
              </a:spcAft>
              <a:buSzPts val="2270"/>
              <a:buChar char="•"/>
            </a:pPr>
            <a:r>
              <a:rPr lang="en-US" sz="2000" dirty="0">
                <a:latin typeface="Aptos" panose="020B0004020202020204" pitchFamily="34" charset="0"/>
              </a:rPr>
              <a:t>Models trained on selected parameters were similar in performance to models from Part 1</a:t>
            </a:r>
          </a:p>
          <a:p>
            <a:pPr marL="457200" lvl="0" indent="-372745" algn="l" rtl="0">
              <a:lnSpc>
                <a:spcPct val="80000"/>
              </a:lnSpc>
              <a:spcBef>
                <a:spcPts val="0"/>
              </a:spcBef>
              <a:spcAft>
                <a:spcPts val="0"/>
              </a:spcAft>
              <a:buSzPts val="2270"/>
              <a:buChar char="•"/>
            </a:pPr>
            <a:r>
              <a:rPr lang="en-US" sz="2000" dirty="0">
                <a:latin typeface="Aptos" panose="020B0004020202020204" pitchFamily="34" charset="0"/>
              </a:rPr>
              <a:t>A random seed was used for the train test split; </a:t>
            </a:r>
            <a:r>
              <a:rPr lang="en-US" sz="2000" b="1" dirty="0">
                <a:latin typeface="Aptos" panose="020B0004020202020204" pitchFamily="34" charset="0"/>
              </a:rPr>
              <a:t>a different random seed could result in different predictors and thus different model performance</a:t>
            </a:r>
          </a:p>
          <a:p>
            <a:pPr marL="0" lvl="0" indent="0" algn="l" rtl="0">
              <a:lnSpc>
                <a:spcPct val="80000"/>
              </a:lnSpc>
              <a:spcBef>
                <a:spcPts val="1000"/>
              </a:spcBef>
              <a:spcAft>
                <a:spcPts val="0"/>
              </a:spcAft>
              <a:buSzPts val="852"/>
              <a:buNone/>
            </a:pPr>
            <a:endParaRPr lang="en-US" sz="2000" dirty="0">
              <a:latin typeface="Aptos" panose="020B0004020202020204" pitchFamily="34" charset="0"/>
            </a:endParaRPr>
          </a:p>
          <a:p>
            <a:pPr marL="0" lvl="0" indent="0" algn="l" rtl="0">
              <a:lnSpc>
                <a:spcPct val="80000"/>
              </a:lnSpc>
              <a:spcBef>
                <a:spcPts val="1000"/>
              </a:spcBef>
              <a:spcAft>
                <a:spcPts val="0"/>
              </a:spcAft>
              <a:buClr>
                <a:schemeClr val="dk1"/>
              </a:buClr>
              <a:buSzPts val="852"/>
              <a:buFont typeface="Arial"/>
              <a:buNone/>
            </a:pPr>
            <a:endParaRPr lang="en-US" sz="2000" dirty="0">
              <a:latin typeface="Aptos" panose="020B0004020202020204" pitchFamily="34" charset="0"/>
            </a:endParaRPr>
          </a:p>
          <a:p>
            <a:endParaRPr lang="en-US" sz="2000" dirty="0">
              <a:latin typeface="Aptos" panose="020B0004020202020204" pitchFamily="34" charset="0"/>
            </a:endParaRPr>
          </a:p>
        </p:txBody>
      </p:sp>
    </p:spTree>
    <p:extLst>
      <p:ext uri="{BB962C8B-B14F-4D97-AF65-F5344CB8AC3E}">
        <p14:creationId xmlns:p14="http://schemas.microsoft.com/office/powerpoint/2010/main" val="34617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9E6-5C7F-E972-DF7A-B47A16C99F8C}"/>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F9718B0F-42E7-4B2B-90CD-160203ED305E}"/>
              </a:ext>
            </a:extLst>
          </p:cNvPr>
          <p:cNvSpPr>
            <a:spLocks noGrp="1"/>
          </p:cNvSpPr>
          <p:nvPr>
            <p:ph idx="1"/>
          </p:nvPr>
        </p:nvSpPr>
        <p:spPr/>
        <p:txBody>
          <a:bodyPr>
            <a:normAutofit/>
          </a:bodyPr>
          <a:lstStyle/>
          <a:p>
            <a:pPr marL="508000" lvl="0" indent="-457200" algn="l" rtl="0">
              <a:spcBef>
                <a:spcPts val="0"/>
              </a:spcBef>
              <a:spcAft>
                <a:spcPts val="0"/>
              </a:spcAft>
              <a:buSzPts val="2800"/>
              <a:buFont typeface="Wingdings" panose="05000000000000000000" pitchFamily="2" charset="2"/>
              <a:buChar char="q"/>
            </a:pPr>
            <a:r>
              <a:rPr lang="en-US" sz="2800" dirty="0">
                <a:latin typeface="Calibri"/>
                <a:ea typeface="Calibri"/>
                <a:cs typeface="Calibri"/>
                <a:sym typeface="Calibri"/>
              </a:rPr>
              <a:t>Background</a:t>
            </a:r>
          </a:p>
          <a:p>
            <a:pPr marL="508000" lvl="0" indent="-457200" algn="l" rtl="0">
              <a:spcBef>
                <a:spcPts val="0"/>
              </a:spcBef>
              <a:spcAft>
                <a:spcPts val="0"/>
              </a:spcAft>
              <a:buSzPts val="2800"/>
              <a:buFont typeface="Wingdings" panose="05000000000000000000" pitchFamily="2" charset="2"/>
              <a:buChar char="q"/>
            </a:pPr>
            <a:r>
              <a:rPr lang="en-US" sz="2800" dirty="0">
                <a:latin typeface="Calibri"/>
                <a:ea typeface="Calibri"/>
                <a:cs typeface="Calibri"/>
                <a:sym typeface="Calibri"/>
              </a:rPr>
              <a:t>Datasets.</a:t>
            </a:r>
          </a:p>
          <a:p>
            <a:pPr marL="508000" lvl="0" indent="-457200" algn="l" rtl="0">
              <a:spcBef>
                <a:spcPts val="0"/>
              </a:spcBef>
              <a:spcAft>
                <a:spcPts val="0"/>
              </a:spcAft>
              <a:buSzPts val="2800"/>
              <a:buFont typeface="Wingdings" panose="05000000000000000000" pitchFamily="2" charset="2"/>
              <a:buChar char="q"/>
            </a:pPr>
            <a:r>
              <a:rPr lang="en-US" sz="2800" dirty="0">
                <a:latin typeface="Calibri"/>
                <a:ea typeface="Calibri"/>
                <a:cs typeface="Calibri"/>
                <a:sym typeface="Calibri"/>
              </a:rPr>
              <a:t>Model</a:t>
            </a:r>
          </a:p>
          <a:p>
            <a:pPr marL="508000" lvl="0" indent="-457200" algn="l" rtl="0">
              <a:spcBef>
                <a:spcPts val="0"/>
              </a:spcBef>
              <a:spcAft>
                <a:spcPts val="0"/>
              </a:spcAft>
              <a:buSzPts val="2800"/>
              <a:buFont typeface="Wingdings" panose="05000000000000000000" pitchFamily="2" charset="2"/>
              <a:buChar char="q"/>
            </a:pPr>
            <a:r>
              <a:rPr lang="en-US" sz="2800" dirty="0">
                <a:latin typeface="Calibri"/>
                <a:ea typeface="Calibri"/>
                <a:cs typeface="Calibri"/>
                <a:sym typeface="Calibri"/>
              </a:rPr>
              <a:t>Methods</a:t>
            </a:r>
          </a:p>
          <a:p>
            <a:pPr marL="508000" lvl="0" indent="-457200" algn="l" rtl="0">
              <a:spcBef>
                <a:spcPts val="0"/>
              </a:spcBef>
              <a:spcAft>
                <a:spcPts val="0"/>
              </a:spcAft>
              <a:buSzPts val="2800"/>
              <a:buFont typeface="Wingdings" panose="05000000000000000000" pitchFamily="2" charset="2"/>
              <a:buChar char="q"/>
            </a:pPr>
            <a:r>
              <a:rPr lang="en-US" sz="2800" dirty="0">
                <a:latin typeface="Calibri"/>
                <a:ea typeface="Calibri"/>
                <a:cs typeface="Calibri"/>
                <a:sym typeface="Calibri"/>
              </a:rPr>
              <a:t>Results</a:t>
            </a:r>
          </a:p>
          <a:p>
            <a:pPr marL="508000" lvl="0" indent="-457200" algn="l" rtl="0">
              <a:spcBef>
                <a:spcPts val="0"/>
              </a:spcBef>
              <a:spcAft>
                <a:spcPts val="0"/>
              </a:spcAft>
              <a:buSzPts val="2800"/>
              <a:buFont typeface="Wingdings" panose="05000000000000000000" pitchFamily="2" charset="2"/>
              <a:buChar char="q"/>
            </a:pPr>
            <a:r>
              <a:rPr lang="en-US" sz="2800" dirty="0">
                <a:latin typeface="Calibri"/>
                <a:ea typeface="Calibri"/>
                <a:cs typeface="Calibri"/>
                <a:sym typeface="Calibri"/>
              </a:rPr>
              <a:t>Conclusion</a:t>
            </a:r>
          </a:p>
          <a:p>
            <a:endParaRPr lang="en-US" dirty="0"/>
          </a:p>
        </p:txBody>
      </p:sp>
    </p:spTree>
    <p:extLst>
      <p:ext uri="{BB962C8B-B14F-4D97-AF65-F5344CB8AC3E}">
        <p14:creationId xmlns:p14="http://schemas.microsoft.com/office/powerpoint/2010/main" val="807771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F19F-A643-5C83-8949-B1844D6C357B}"/>
              </a:ext>
            </a:extLst>
          </p:cNvPr>
          <p:cNvSpPr>
            <a:spLocks noGrp="1"/>
          </p:cNvSpPr>
          <p:nvPr>
            <p:ph type="title"/>
          </p:nvPr>
        </p:nvSpPr>
        <p:spPr/>
        <p:txBody>
          <a:bodyPr/>
          <a:lstStyle/>
          <a:p>
            <a:r>
              <a:rPr lang="en-US" sz="3600" b="1" dirty="0">
                <a:solidFill>
                  <a:schemeClr val="accent1"/>
                </a:solidFill>
              </a:rPr>
              <a:t>References</a:t>
            </a:r>
            <a:br>
              <a:rPr lang="en-US" sz="3600" b="1" dirty="0">
                <a:solidFill>
                  <a:schemeClr val="accent1"/>
                </a:solidFill>
              </a:rPr>
            </a:br>
            <a:endParaRPr lang="en-US" b="1" dirty="0">
              <a:solidFill>
                <a:schemeClr val="accent1"/>
              </a:solidFill>
            </a:endParaRPr>
          </a:p>
        </p:txBody>
      </p:sp>
      <p:sp>
        <p:nvSpPr>
          <p:cNvPr id="4" name="Google Shape;299;g1b4e536ebeb_0_8">
            <a:extLst>
              <a:ext uri="{FF2B5EF4-FFF2-40B4-BE49-F238E27FC236}">
                <a16:creationId xmlns:a16="http://schemas.microsoft.com/office/drawing/2014/main" id="{072DEB37-A979-0D21-C550-F050B26BF227}"/>
              </a:ext>
            </a:extLst>
          </p:cNvPr>
          <p:cNvSpPr txBox="1"/>
          <p:nvPr/>
        </p:nvSpPr>
        <p:spPr>
          <a:xfrm>
            <a:off x="2592925" y="1660452"/>
            <a:ext cx="7635300" cy="4904389"/>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chemeClr val="dk1"/>
              </a:buClr>
              <a:buSzPts val="1700"/>
              <a:buAutoNum type="arabicPeriod"/>
            </a:pPr>
            <a:r>
              <a:rPr lang="en-US" sz="2000" dirty="0">
                <a:solidFill>
                  <a:srgbClr val="1A1919"/>
                </a:solidFill>
              </a:rPr>
              <a:t>James, G., Witten, D., Hastie, T., &amp; </a:t>
            </a:r>
            <a:r>
              <a:rPr lang="en-US" sz="2000" dirty="0" err="1">
                <a:solidFill>
                  <a:srgbClr val="1A1919"/>
                </a:solidFill>
              </a:rPr>
              <a:t>Tibshirani</a:t>
            </a:r>
            <a:r>
              <a:rPr lang="en-US" sz="2000" dirty="0">
                <a:solidFill>
                  <a:srgbClr val="1A1919"/>
                </a:solidFill>
              </a:rPr>
              <a:t>, R. (2013). </a:t>
            </a:r>
            <a:r>
              <a:rPr lang="en-US" sz="2000" i="1" dirty="0">
                <a:solidFill>
                  <a:srgbClr val="1A1919"/>
                </a:solidFill>
              </a:rPr>
              <a:t>An introduction to statistical learning with applications in R</a:t>
            </a:r>
            <a:r>
              <a:rPr lang="en-US" sz="2000" dirty="0">
                <a:solidFill>
                  <a:srgbClr val="1A1919"/>
                </a:solidFill>
              </a:rPr>
              <a:t>. Springer. </a:t>
            </a:r>
            <a:endParaRPr sz="2000" dirty="0">
              <a:solidFill>
                <a:srgbClr val="1A1919"/>
              </a:solidFill>
            </a:endParaRPr>
          </a:p>
          <a:p>
            <a:pPr marL="120650" lvl="0" algn="l" rtl="0">
              <a:lnSpc>
                <a:spcPct val="115000"/>
              </a:lnSpc>
              <a:spcBef>
                <a:spcPts val="0"/>
              </a:spcBef>
              <a:spcAft>
                <a:spcPts val="0"/>
              </a:spcAft>
              <a:buClr>
                <a:schemeClr val="dk1"/>
              </a:buClr>
              <a:buSzPts val="1700"/>
            </a:pPr>
            <a:r>
              <a:rPr lang="en-US" sz="2000" dirty="0">
                <a:solidFill>
                  <a:schemeClr val="dk1"/>
                </a:solidFill>
              </a:rPr>
              <a:t>2. </a:t>
            </a:r>
            <a:r>
              <a:rPr lang="en-US" sz="2000" dirty="0">
                <a:solidFill>
                  <a:schemeClr val="dk1"/>
                </a:solidFill>
                <a:hlinkClick r:id="rId2"/>
              </a:rPr>
              <a:t>https://cran.r-project.org/web/packages/available_packages_by_name.html</a:t>
            </a:r>
            <a:endParaRPr lang="en-US" sz="2000" dirty="0">
              <a:solidFill>
                <a:schemeClr val="dk1"/>
              </a:solidFill>
            </a:endParaRPr>
          </a:p>
          <a:p>
            <a:pPr marL="120650" lvl="0" algn="l" rtl="0">
              <a:lnSpc>
                <a:spcPct val="115000"/>
              </a:lnSpc>
              <a:spcBef>
                <a:spcPts val="0"/>
              </a:spcBef>
              <a:spcAft>
                <a:spcPts val="0"/>
              </a:spcAft>
              <a:buClr>
                <a:schemeClr val="dk1"/>
              </a:buClr>
              <a:buSzPts val="1700"/>
            </a:pPr>
            <a:r>
              <a:rPr lang="en-US" sz="2000" dirty="0">
                <a:solidFill>
                  <a:schemeClr val="dk1"/>
                </a:solidFill>
              </a:rPr>
              <a:t>3. </a:t>
            </a:r>
            <a:r>
              <a:rPr lang="en-US" sz="2000" dirty="0">
                <a:solidFill>
                  <a:schemeClr val="dk1"/>
                </a:solidFill>
                <a:hlinkClick r:id="rId3"/>
              </a:rPr>
              <a:t>https://cran.r-project.org/web/packages/lda/index.html</a:t>
            </a:r>
            <a:endParaRPr lang="en-US" sz="2000" dirty="0">
              <a:solidFill>
                <a:schemeClr val="dk1"/>
              </a:solidFill>
            </a:endParaRPr>
          </a:p>
          <a:p>
            <a:pPr marL="120650" lvl="0" algn="l" rtl="0">
              <a:lnSpc>
                <a:spcPct val="115000"/>
              </a:lnSpc>
              <a:spcBef>
                <a:spcPts val="0"/>
              </a:spcBef>
              <a:spcAft>
                <a:spcPts val="0"/>
              </a:spcAft>
              <a:buClr>
                <a:schemeClr val="dk1"/>
              </a:buClr>
              <a:buSzPts val="1700"/>
            </a:pPr>
            <a:r>
              <a:rPr lang="en-US" sz="2000" dirty="0">
                <a:solidFill>
                  <a:schemeClr val="dk1"/>
                </a:solidFill>
              </a:rPr>
              <a:t>4. </a:t>
            </a:r>
            <a:r>
              <a:rPr lang="en-US" sz="2000" dirty="0">
                <a:solidFill>
                  <a:schemeClr val="dk1"/>
                </a:solidFill>
                <a:hlinkClick r:id="rId4"/>
              </a:rPr>
              <a:t>https://rdrr.io/cran/MASS/man/qda.html</a:t>
            </a:r>
            <a:endParaRPr lang="en-US" sz="2000" dirty="0">
              <a:solidFill>
                <a:schemeClr val="dk1"/>
              </a:solidFill>
            </a:endParaRPr>
          </a:p>
          <a:p>
            <a:pPr marL="120650" lvl="0" algn="l" rtl="0">
              <a:lnSpc>
                <a:spcPct val="115000"/>
              </a:lnSpc>
              <a:spcBef>
                <a:spcPts val="0"/>
              </a:spcBef>
              <a:spcAft>
                <a:spcPts val="0"/>
              </a:spcAft>
              <a:buClr>
                <a:schemeClr val="dk1"/>
              </a:buClr>
              <a:buSzPts val="1700"/>
            </a:pPr>
            <a:r>
              <a:rPr lang="en-US" sz="2000" dirty="0">
                <a:solidFill>
                  <a:schemeClr val="dk1"/>
                </a:solidFill>
              </a:rPr>
              <a:t>5. </a:t>
            </a:r>
            <a:r>
              <a:rPr lang="en-US" sz="2000" dirty="0">
                <a:solidFill>
                  <a:schemeClr val="dk1"/>
                </a:solidFill>
                <a:hlinkClick r:id="rId5"/>
              </a:rPr>
              <a:t>https://cran.r-project.org/web/packages/e1071/vignettes/svmdoc.pdf</a:t>
            </a:r>
            <a:endParaRPr lang="en-US" sz="2000" dirty="0">
              <a:solidFill>
                <a:schemeClr val="dk1"/>
              </a:solidFill>
            </a:endParaRPr>
          </a:p>
          <a:p>
            <a:pPr marL="120650" lvl="0" algn="l" rtl="0">
              <a:lnSpc>
                <a:spcPct val="115000"/>
              </a:lnSpc>
              <a:spcBef>
                <a:spcPts val="0"/>
              </a:spcBef>
              <a:spcAft>
                <a:spcPts val="0"/>
              </a:spcAft>
              <a:buClr>
                <a:schemeClr val="dk1"/>
              </a:buClr>
              <a:buSzPts val="1700"/>
            </a:pPr>
            <a:r>
              <a:rPr lang="en-US" sz="2000" dirty="0">
                <a:solidFill>
                  <a:schemeClr val="dk1"/>
                </a:solidFill>
              </a:rPr>
              <a:t>6. </a:t>
            </a:r>
            <a:r>
              <a:rPr lang="en-US" sz="2000" dirty="0">
                <a:solidFill>
                  <a:schemeClr val="dk1"/>
                </a:solidFill>
                <a:hlinkClick r:id="rId6"/>
              </a:rPr>
              <a:t>https://cran.r-project.org/web/packages/naivebayes/index.html</a:t>
            </a:r>
            <a:endParaRPr lang="en-US" sz="2000" dirty="0">
              <a:solidFill>
                <a:schemeClr val="dk1"/>
              </a:solidFill>
            </a:endParaRPr>
          </a:p>
          <a:p>
            <a:pPr marL="120650" lvl="0" algn="l" rtl="0">
              <a:lnSpc>
                <a:spcPct val="115000"/>
              </a:lnSpc>
              <a:spcBef>
                <a:spcPts val="0"/>
              </a:spcBef>
              <a:spcAft>
                <a:spcPts val="0"/>
              </a:spcAft>
              <a:buClr>
                <a:schemeClr val="dk1"/>
              </a:buClr>
              <a:buSzPts val="1700"/>
            </a:pPr>
            <a:endParaRPr lang="en-US" sz="2000" dirty="0">
              <a:solidFill>
                <a:schemeClr val="dk1"/>
              </a:solidFill>
            </a:endParaRPr>
          </a:p>
        </p:txBody>
      </p:sp>
      <p:sp>
        <p:nvSpPr>
          <p:cNvPr id="5" name="Google Shape;300;g1b4e536ebeb_0_8">
            <a:extLst>
              <a:ext uri="{FF2B5EF4-FFF2-40B4-BE49-F238E27FC236}">
                <a16:creationId xmlns:a16="http://schemas.microsoft.com/office/drawing/2014/main" id="{8B369121-365C-C0E3-E832-D5D4EEED7B20}"/>
              </a:ext>
            </a:extLst>
          </p:cNvPr>
          <p:cNvSpPr txBox="1">
            <a:spLocks/>
          </p:cNvSpPr>
          <p:nvPr/>
        </p:nvSpPr>
        <p:spPr>
          <a:xfrm>
            <a:off x="697250" y="0"/>
            <a:ext cx="10515600" cy="132570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endParaRPr lang="en-US" sz="3700" dirty="0"/>
          </a:p>
        </p:txBody>
      </p:sp>
    </p:spTree>
    <p:extLst>
      <p:ext uri="{BB962C8B-B14F-4D97-AF65-F5344CB8AC3E}">
        <p14:creationId xmlns:p14="http://schemas.microsoft.com/office/powerpoint/2010/main" val="45553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5837-919F-4DB8-DC44-499E45993E39}"/>
              </a:ext>
            </a:extLst>
          </p:cNvPr>
          <p:cNvSpPr>
            <a:spLocks noGrp="1"/>
          </p:cNvSpPr>
          <p:nvPr>
            <p:ph type="title"/>
          </p:nvPr>
        </p:nvSpPr>
        <p:spPr>
          <a:xfrm>
            <a:off x="2318605" y="660685"/>
            <a:ext cx="8911687" cy="879503"/>
          </a:xfrm>
        </p:spPr>
        <p:txBody>
          <a:bodyPr>
            <a:noAutofit/>
          </a:bodyPr>
          <a:lstStyle/>
          <a:p>
            <a:r>
              <a:rPr lang="en-US" sz="4000" b="1" dirty="0"/>
              <a:t>Background:</a:t>
            </a:r>
          </a:p>
        </p:txBody>
      </p:sp>
      <p:sp>
        <p:nvSpPr>
          <p:cNvPr id="3" name="Content Placeholder 2">
            <a:extLst>
              <a:ext uri="{FF2B5EF4-FFF2-40B4-BE49-F238E27FC236}">
                <a16:creationId xmlns:a16="http://schemas.microsoft.com/office/drawing/2014/main" id="{1373A239-2269-02E1-CE62-141B33260CC8}"/>
              </a:ext>
            </a:extLst>
          </p:cNvPr>
          <p:cNvSpPr>
            <a:spLocks noGrp="1"/>
          </p:cNvSpPr>
          <p:nvPr>
            <p:ph idx="1"/>
          </p:nvPr>
        </p:nvSpPr>
        <p:spPr>
          <a:xfrm>
            <a:off x="2132012" y="1540189"/>
            <a:ext cx="8915400" cy="3777622"/>
          </a:xfrm>
        </p:spPr>
        <p:txBody>
          <a:bodyPr>
            <a:noAutofit/>
          </a:bodyPr>
          <a:lstStyle/>
          <a:p>
            <a:pPr algn="l">
              <a:buFont typeface="Wingdings" panose="05000000000000000000" pitchFamily="2" charset="2"/>
              <a:buChar char="Ø"/>
            </a:pPr>
            <a:r>
              <a:rPr lang="en-US" sz="2000" b="0" i="0" dirty="0">
                <a:solidFill>
                  <a:srgbClr val="374151"/>
                </a:solidFill>
                <a:effectLst/>
                <a:latin typeface="+mj-lt"/>
              </a:rPr>
              <a:t>In our supervised learning project, we conducted a comparison of classification models using a set of 20 datasets. </a:t>
            </a:r>
          </a:p>
          <a:p>
            <a:pPr algn="l">
              <a:buFont typeface="Wingdings" panose="05000000000000000000" pitchFamily="2" charset="2"/>
              <a:buChar char="Ø"/>
            </a:pPr>
            <a:r>
              <a:rPr lang="en-US" sz="2000" b="0" i="0" dirty="0">
                <a:solidFill>
                  <a:srgbClr val="374151"/>
                </a:solidFill>
                <a:effectLst/>
                <a:latin typeface="+mj-lt"/>
              </a:rPr>
              <a:t>The project comprised two distinct phases: in the first phase, we utilized default predictors, while in the second phase, models were constructed through forward model selection.</a:t>
            </a:r>
          </a:p>
          <a:p>
            <a:pPr algn="l">
              <a:buFont typeface="Wingdings" panose="05000000000000000000" pitchFamily="2" charset="2"/>
              <a:buChar char="Ø"/>
            </a:pPr>
            <a:r>
              <a:rPr lang="en-US" sz="2000" b="0" i="0" dirty="0">
                <a:solidFill>
                  <a:srgbClr val="374151"/>
                </a:solidFill>
                <a:effectLst/>
                <a:latin typeface="+mj-lt"/>
              </a:rPr>
              <a:t> </a:t>
            </a:r>
            <a:r>
              <a:rPr lang="en-US" sz="2000" dirty="0">
                <a:solidFill>
                  <a:srgbClr val="374151"/>
                </a:solidFill>
                <a:latin typeface="+mj-lt"/>
              </a:rPr>
              <a:t>For Model evaluation parameters/metrics, we are considering two parts training and Testing. The dataset </a:t>
            </a:r>
            <a:r>
              <a:rPr lang="en-US" sz="2000" b="0" i="0" dirty="0">
                <a:solidFill>
                  <a:srgbClr val="374151"/>
                </a:solidFill>
                <a:effectLst/>
                <a:latin typeface="+mj-lt"/>
              </a:rPr>
              <a:t>was partitioned into 70% training data and 30% test data, allowing for the evaluation of Area Under the Curve (AUC) and accuracy. Our focus centered on binary responses, encompassing both categorical and continuous predictors. </a:t>
            </a:r>
          </a:p>
          <a:p>
            <a:pPr algn="l">
              <a:buFont typeface="Wingdings" panose="05000000000000000000" pitchFamily="2" charset="2"/>
              <a:buChar char="Ø"/>
            </a:pPr>
            <a:r>
              <a:rPr lang="en-US" sz="2000" b="0" i="0" dirty="0">
                <a:solidFill>
                  <a:srgbClr val="374151"/>
                </a:solidFill>
                <a:effectLst/>
                <a:latin typeface="+mj-lt"/>
              </a:rPr>
              <a:t>The key metrics for comparison included AUC, accuracy, Precision, error rate and F-score. Additionally, we delved into exploring the potential impact of dataset size and predictor count on the overall performance of the models across the 20 datasets.</a:t>
            </a:r>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26960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9700-43E7-C170-D605-3B3B1163E70A}"/>
              </a:ext>
            </a:extLst>
          </p:cNvPr>
          <p:cNvSpPr>
            <a:spLocks noGrp="1"/>
          </p:cNvSpPr>
          <p:nvPr>
            <p:ph type="title"/>
          </p:nvPr>
        </p:nvSpPr>
        <p:spPr>
          <a:xfrm>
            <a:off x="1555862" y="0"/>
            <a:ext cx="8911687" cy="1280890"/>
          </a:xfrm>
        </p:spPr>
        <p:txBody>
          <a:bodyPr>
            <a:normAutofit/>
          </a:bodyPr>
          <a:lstStyle/>
          <a:p>
            <a:r>
              <a:rPr lang="en-US" sz="4000" b="1" dirty="0"/>
              <a:t>Datasets.</a:t>
            </a:r>
          </a:p>
        </p:txBody>
      </p:sp>
      <p:graphicFrame>
        <p:nvGraphicFramePr>
          <p:cNvPr id="4" name="Content Placeholder 3">
            <a:extLst>
              <a:ext uri="{FF2B5EF4-FFF2-40B4-BE49-F238E27FC236}">
                <a16:creationId xmlns:a16="http://schemas.microsoft.com/office/drawing/2014/main" id="{40B6B532-D54C-D1BB-7B1F-93BFBF89F9D7}"/>
              </a:ext>
            </a:extLst>
          </p:cNvPr>
          <p:cNvGraphicFramePr>
            <a:graphicFrameLocks noGrp="1"/>
          </p:cNvGraphicFramePr>
          <p:nvPr>
            <p:ph idx="1"/>
            <p:extLst>
              <p:ext uri="{D42A27DB-BD31-4B8C-83A1-F6EECF244321}">
                <p14:modId xmlns:p14="http://schemas.microsoft.com/office/powerpoint/2010/main" val="481036979"/>
              </p:ext>
            </p:extLst>
          </p:nvPr>
        </p:nvGraphicFramePr>
        <p:xfrm>
          <a:off x="1555862" y="640445"/>
          <a:ext cx="10543210" cy="6085581"/>
        </p:xfrm>
        <a:graphic>
          <a:graphicData uri="http://schemas.openxmlformats.org/drawingml/2006/table">
            <a:tbl>
              <a:tblPr firstRow="1" bandRow="1">
                <a:tableStyleId>{3B4B98B0-60AC-42C2-AFA5-B58CD77FA1E5}</a:tableStyleId>
              </a:tblPr>
              <a:tblGrid>
                <a:gridCol w="1354606">
                  <a:extLst>
                    <a:ext uri="{9D8B030D-6E8A-4147-A177-3AD203B41FA5}">
                      <a16:colId xmlns:a16="http://schemas.microsoft.com/office/drawing/2014/main" val="958573532"/>
                    </a:ext>
                  </a:extLst>
                </a:gridCol>
                <a:gridCol w="2862678">
                  <a:extLst>
                    <a:ext uri="{9D8B030D-6E8A-4147-A177-3AD203B41FA5}">
                      <a16:colId xmlns:a16="http://schemas.microsoft.com/office/drawing/2014/main" val="2056725052"/>
                    </a:ext>
                  </a:extLst>
                </a:gridCol>
                <a:gridCol w="2108642">
                  <a:extLst>
                    <a:ext uri="{9D8B030D-6E8A-4147-A177-3AD203B41FA5}">
                      <a16:colId xmlns:a16="http://schemas.microsoft.com/office/drawing/2014/main" val="1833564071"/>
                    </a:ext>
                  </a:extLst>
                </a:gridCol>
                <a:gridCol w="2108642">
                  <a:extLst>
                    <a:ext uri="{9D8B030D-6E8A-4147-A177-3AD203B41FA5}">
                      <a16:colId xmlns:a16="http://schemas.microsoft.com/office/drawing/2014/main" val="1355026534"/>
                    </a:ext>
                  </a:extLst>
                </a:gridCol>
                <a:gridCol w="2108642">
                  <a:extLst>
                    <a:ext uri="{9D8B030D-6E8A-4147-A177-3AD203B41FA5}">
                      <a16:colId xmlns:a16="http://schemas.microsoft.com/office/drawing/2014/main" val="3748808110"/>
                    </a:ext>
                  </a:extLst>
                </a:gridCol>
              </a:tblGrid>
              <a:tr h="361678">
                <a:tc>
                  <a:txBody>
                    <a:bodyPr/>
                    <a:lstStyle/>
                    <a:p>
                      <a:r>
                        <a:rPr lang="en-US" sz="1400" b="1" u="none" strike="noStrike" kern="1200" cap="none" baseline="0" dirty="0">
                          <a:solidFill>
                            <a:schemeClr val="accent1"/>
                          </a:solidFill>
                        </a:rPr>
                        <a:t>Dataset</a:t>
                      </a:r>
                      <a:endParaRPr lang="en-US" sz="1400" b="1" i="0" u="none" strike="noStrike" kern="1200" cap="none" baseline="0" dirty="0">
                        <a:solidFill>
                          <a:schemeClr val="accent1"/>
                        </a:solidFill>
                        <a:latin typeface="Aptos" panose="020B0004020202020204" pitchFamily="34" charset="0"/>
                        <a:cs typeface="Arial"/>
                      </a:endParaRPr>
                    </a:p>
                  </a:txBody>
                  <a:tcPr/>
                </a:tc>
                <a:tc>
                  <a:txBody>
                    <a:bodyPr/>
                    <a:lstStyle/>
                    <a:p>
                      <a:r>
                        <a:rPr lang="en-US" sz="1400" b="1" u="none" strike="noStrike" kern="1200" cap="none" baseline="0" dirty="0">
                          <a:solidFill>
                            <a:schemeClr val="accent1"/>
                          </a:solidFill>
                        </a:rPr>
                        <a:t>Classification</a:t>
                      </a:r>
                      <a:endParaRPr lang="en-US" sz="1400" b="1" i="0" u="none" strike="noStrike" kern="1200" cap="none" baseline="0" dirty="0">
                        <a:solidFill>
                          <a:schemeClr val="accent1"/>
                        </a:solidFill>
                        <a:latin typeface="Aptos" panose="020B0004020202020204" pitchFamily="34" charset="0"/>
                        <a:cs typeface="Arial"/>
                      </a:endParaRPr>
                    </a:p>
                  </a:txBody>
                  <a:tcPr/>
                </a:tc>
                <a:tc>
                  <a:txBody>
                    <a:bodyPr/>
                    <a:lstStyle/>
                    <a:p>
                      <a:r>
                        <a:rPr lang="en-US" sz="1400" b="1" u="none" strike="noStrike" kern="1200" cap="none" baseline="0" dirty="0">
                          <a:solidFill>
                            <a:schemeClr val="accent1"/>
                          </a:solidFill>
                        </a:rPr>
                        <a:t>N</a:t>
                      </a:r>
                      <a:endParaRPr lang="en-US" sz="1400" b="1" i="0" u="none" strike="noStrike" kern="1200" cap="none" baseline="0" dirty="0">
                        <a:solidFill>
                          <a:schemeClr val="accent1"/>
                        </a:solidFill>
                        <a:latin typeface="Aptos" panose="020B0004020202020204" pitchFamily="34" charset="0"/>
                        <a:cs typeface="Arial"/>
                      </a:endParaRPr>
                    </a:p>
                  </a:txBody>
                  <a:tcPr/>
                </a:tc>
                <a:tc>
                  <a:txBody>
                    <a:bodyPr/>
                    <a:lstStyle/>
                    <a:p>
                      <a:r>
                        <a:rPr lang="en-US" sz="1400" b="1" u="none" strike="noStrike" kern="1200" cap="none" baseline="0" dirty="0">
                          <a:solidFill>
                            <a:schemeClr val="accent1"/>
                          </a:solidFill>
                        </a:rPr>
                        <a:t>P</a:t>
                      </a:r>
                      <a:endParaRPr lang="en-US" sz="1400" b="1" i="0" u="none" strike="noStrike" kern="1200" cap="none" baseline="0" dirty="0">
                        <a:solidFill>
                          <a:schemeClr val="accent1"/>
                        </a:solidFill>
                        <a:latin typeface="Aptos" panose="020B0004020202020204" pitchFamily="34" charset="0"/>
                        <a:cs typeface="Arial"/>
                      </a:endParaRPr>
                    </a:p>
                  </a:txBody>
                  <a:tcPr/>
                </a:tc>
                <a:tc>
                  <a:txBody>
                    <a:bodyPr/>
                    <a:lstStyle/>
                    <a:p>
                      <a:r>
                        <a:rPr lang="en-US" sz="1400" b="1" u="none" strike="noStrike" kern="1200" cap="none" baseline="0" dirty="0">
                          <a:solidFill>
                            <a:schemeClr val="accent1"/>
                          </a:solidFill>
                        </a:rPr>
                        <a:t>Source</a:t>
                      </a:r>
                      <a:endParaRPr lang="en-US" sz="1400" b="1" i="0" u="none" strike="noStrike" kern="1200" cap="none" baseline="0" dirty="0">
                        <a:solidFill>
                          <a:schemeClr val="accent1"/>
                        </a:solidFill>
                        <a:latin typeface="Aptos" panose="020B0004020202020204" pitchFamily="34" charset="0"/>
                        <a:cs typeface="Arial"/>
                      </a:endParaRPr>
                    </a:p>
                  </a:txBody>
                  <a:tcPr/>
                </a:tc>
                <a:extLst>
                  <a:ext uri="{0D108BD9-81ED-4DB2-BD59-A6C34878D82A}">
                    <a16:rowId xmlns:a16="http://schemas.microsoft.com/office/drawing/2014/main" val="423327523"/>
                  </a:ext>
                </a:extLst>
              </a:tr>
              <a:tr h="361678">
                <a:tc>
                  <a:txBody>
                    <a:bodyPr/>
                    <a:lstStyle/>
                    <a:p>
                      <a:pPr marL="0" lvl="0" indent="0" algn="l" rtl="0">
                        <a:spcBef>
                          <a:spcPts val="0"/>
                        </a:spcBef>
                        <a:spcAft>
                          <a:spcPts val="0"/>
                        </a:spcAft>
                        <a:buNone/>
                      </a:pPr>
                      <a:r>
                        <a:rPr lang="en-US" sz="1400" b="0" u="none" strike="noStrike" kern="1200" cap="none" baseline="0" dirty="0" err="1">
                          <a:solidFill>
                            <a:srgbClr val="000000"/>
                          </a:solidFill>
                          <a:sym typeface="Arial"/>
                        </a:rPr>
                        <a:t>loan_data</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lvl="0" indent="0" algn="l" rtl="0">
                        <a:spcBef>
                          <a:spcPts val="0"/>
                        </a:spcBef>
                        <a:spcAft>
                          <a:spcPts val="0"/>
                        </a:spcAft>
                        <a:buNone/>
                      </a:pPr>
                      <a:r>
                        <a:rPr lang="en-US" sz="1400" b="0" u="none" strike="noStrike" kern="1200" cap="none" baseline="0" dirty="0">
                          <a:solidFill>
                            <a:srgbClr val="000000"/>
                          </a:solidFill>
                          <a:sym typeface="Arial"/>
                        </a:rPr>
                        <a:t>Loan eligibility</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614</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11</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Kaggle</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4263123601"/>
                  </a:ext>
                </a:extLst>
              </a:tr>
              <a:tr h="361678">
                <a:tc>
                  <a:txBody>
                    <a:bodyPr/>
                    <a:lstStyle/>
                    <a:p>
                      <a:pPr marL="0" lvl="0" indent="0" algn="l" rtl="0">
                        <a:spcBef>
                          <a:spcPts val="0"/>
                        </a:spcBef>
                        <a:spcAft>
                          <a:spcPts val="0"/>
                        </a:spcAft>
                        <a:buNone/>
                      </a:pPr>
                      <a:r>
                        <a:rPr lang="en-US" sz="1400" b="0" u="none" strike="noStrike" kern="1200" cap="none" baseline="0" dirty="0" err="1">
                          <a:solidFill>
                            <a:srgbClr val="000000"/>
                          </a:solidFill>
                          <a:sym typeface="Arial"/>
                        </a:rPr>
                        <a:t>liver_patient</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Prediction for liver disease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583</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UCI</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951191405"/>
                  </a:ext>
                </a:extLst>
              </a:tr>
              <a:tr h="624266">
                <a:tc>
                  <a:txBody>
                    <a:bodyPr/>
                    <a:lstStyle/>
                    <a:p>
                      <a:pPr marL="0" lvl="0" indent="0" algn="l" rtl="0">
                        <a:spcBef>
                          <a:spcPts val="0"/>
                        </a:spcBef>
                        <a:spcAft>
                          <a:spcPts val="0"/>
                        </a:spcAft>
                        <a:buNone/>
                      </a:pPr>
                      <a:r>
                        <a:rPr lang="en-US" sz="1400" b="0" u="none" strike="noStrike" kern="1200" cap="none" baseline="0" dirty="0">
                          <a:solidFill>
                            <a:srgbClr val="000000"/>
                          </a:solidFill>
                          <a:sym typeface="Arial"/>
                        </a:rPr>
                        <a:t>stroke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Prediction for Brain stroke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4932</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727544625"/>
                  </a:ext>
                </a:extLst>
              </a:tr>
              <a:tr h="624266">
                <a:tc>
                  <a:txBody>
                    <a:bodyPr/>
                    <a:lstStyle/>
                    <a:p>
                      <a:pPr marL="0" lvl="0" indent="0" algn="l" rtl="0">
                        <a:spcBef>
                          <a:spcPts val="0"/>
                        </a:spcBef>
                        <a:spcAft>
                          <a:spcPts val="0"/>
                        </a:spcAft>
                        <a:buNone/>
                      </a:pPr>
                      <a:r>
                        <a:rPr lang="en-US" sz="1400" b="0" u="none" strike="noStrike" kern="1200" cap="none" baseline="0" dirty="0">
                          <a:solidFill>
                            <a:srgbClr val="000000"/>
                          </a:solidFill>
                          <a:sym typeface="Arial"/>
                        </a:rPr>
                        <a:t>diabetes</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Diabetes Prediction</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768</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8</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228664358"/>
                  </a:ext>
                </a:extLst>
              </a:tr>
              <a:tr h="624266">
                <a:tc>
                  <a:txBody>
                    <a:bodyPr/>
                    <a:lstStyle/>
                    <a:p>
                      <a:pPr marL="0" lvl="0" indent="0" algn="l" rtl="0">
                        <a:spcBef>
                          <a:spcPts val="0"/>
                        </a:spcBef>
                        <a:spcAft>
                          <a:spcPts val="0"/>
                        </a:spcAft>
                        <a:buNone/>
                      </a:pPr>
                      <a:r>
                        <a:rPr lang="en-US" sz="1400" b="0" u="none" strike="noStrike" kern="1200" cap="none" baseline="0" dirty="0" err="1">
                          <a:solidFill>
                            <a:srgbClr val="000000"/>
                          </a:solidFill>
                          <a:sym typeface="Arial"/>
                        </a:rPr>
                        <a:t>heart_attack</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Prediction of heart stroke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302</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13</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304462159"/>
                  </a:ext>
                </a:extLst>
              </a:tr>
              <a:tr h="624266">
                <a:tc>
                  <a:txBody>
                    <a:bodyPr/>
                    <a:lstStyle/>
                    <a:p>
                      <a:pPr marL="0" lvl="0" indent="0" algn="l" rtl="0">
                        <a:spcBef>
                          <a:spcPts val="0"/>
                        </a:spcBef>
                        <a:spcAft>
                          <a:spcPts val="0"/>
                        </a:spcAft>
                        <a:buNone/>
                      </a:pPr>
                      <a:r>
                        <a:rPr lang="en-US" sz="1400" b="0" u="none" strike="noStrike" kern="1200" cap="none" baseline="0" dirty="0" err="1">
                          <a:solidFill>
                            <a:srgbClr val="000000"/>
                          </a:solidFill>
                          <a:sym typeface="Arial"/>
                        </a:rPr>
                        <a:t>breast_cancer</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lvl="0" indent="0" algn="l" rtl="0">
                        <a:spcBef>
                          <a:spcPts val="0"/>
                        </a:spcBef>
                        <a:spcAft>
                          <a:spcPts val="0"/>
                        </a:spcAft>
                        <a:buNone/>
                      </a:pPr>
                      <a:r>
                        <a:rPr lang="en-US" sz="1400" b="0" u="none" strike="noStrike" kern="1200" cap="none" baseline="0" dirty="0">
                          <a:solidFill>
                            <a:srgbClr val="000000"/>
                          </a:solidFill>
                          <a:sym typeface="Calibri"/>
                        </a:rPr>
                        <a:t>Predict for </a:t>
                      </a:r>
                      <a:r>
                        <a:rPr lang="en-US" sz="1400" b="0" u="none" strike="noStrike" kern="1200" cap="none" baseline="0" dirty="0" err="1">
                          <a:solidFill>
                            <a:srgbClr val="000000"/>
                          </a:solidFill>
                          <a:sym typeface="Arial"/>
                        </a:rPr>
                        <a:t>breast_cancer</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569</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32</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UCI</a:t>
                      </a:r>
                    </a:p>
                    <a:p>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785515398"/>
                  </a:ext>
                </a:extLst>
              </a:tr>
              <a:tr h="434634">
                <a:tc>
                  <a:txBody>
                    <a:bodyPr/>
                    <a:lstStyle/>
                    <a:p>
                      <a:pPr marL="0" lvl="0" indent="0" algn="l" rtl="0">
                        <a:spcBef>
                          <a:spcPts val="0"/>
                        </a:spcBef>
                        <a:spcAft>
                          <a:spcPts val="0"/>
                        </a:spcAft>
                        <a:buNone/>
                      </a:pPr>
                      <a:r>
                        <a:rPr lang="en-US" sz="1400" b="0" u="none" strike="noStrike" kern="1200" cap="none" baseline="0" dirty="0">
                          <a:solidFill>
                            <a:srgbClr val="000000"/>
                          </a:solidFill>
                          <a:sym typeface="Calibri"/>
                        </a:rPr>
                        <a:t>Wine quality</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Wine quality predictions</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1600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12</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UCI</a:t>
                      </a:r>
                    </a:p>
                    <a:p>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1125870242"/>
                  </a:ext>
                </a:extLst>
              </a:tr>
              <a:tr h="416177">
                <a:tc>
                  <a:txBody>
                    <a:bodyPr/>
                    <a:lstStyle/>
                    <a:p>
                      <a:pPr marL="0" lvl="0" indent="0" algn="l" rtl="0">
                        <a:spcBef>
                          <a:spcPts val="0"/>
                        </a:spcBef>
                        <a:spcAft>
                          <a:spcPts val="0"/>
                        </a:spcAft>
                        <a:buNone/>
                      </a:pPr>
                      <a:r>
                        <a:rPr lang="en-US" sz="1400" b="0" u="none" strike="noStrike" kern="1200" cap="none" baseline="0" dirty="0">
                          <a:solidFill>
                            <a:srgbClr val="000000"/>
                          </a:solidFill>
                          <a:sym typeface="Calibri"/>
                        </a:rPr>
                        <a:t>Default</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Credit card Yes or no/Student</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10000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3</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ISLR</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314255971"/>
                  </a:ext>
                </a:extLst>
              </a:tr>
              <a:tr h="624266">
                <a:tc>
                  <a:txBody>
                    <a:bodyPr/>
                    <a:lstStyle/>
                    <a:p>
                      <a:pPr marL="0" lvl="0" indent="0" algn="l" rtl="0">
                        <a:spcBef>
                          <a:spcPts val="0"/>
                        </a:spcBef>
                        <a:spcAft>
                          <a:spcPts val="0"/>
                        </a:spcAft>
                        <a:buNone/>
                      </a:pPr>
                      <a:r>
                        <a:rPr lang="en-US" sz="1400" b="0" u="none" strike="noStrike" kern="1200" cap="none" baseline="0" dirty="0">
                          <a:solidFill>
                            <a:srgbClr val="000000"/>
                          </a:solidFill>
                          <a:sym typeface="Calibri"/>
                        </a:rPr>
                        <a:t>diabetes2</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Prediction for diabetes</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520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16</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673984928"/>
                  </a:ext>
                </a:extLst>
              </a:tr>
              <a:tr h="416177">
                <a:tc>
                  <a:txBody>
                    <a:bodyPr/>
                    <a:lstStyle/>
                    <a:p>
                      <a:pPr marL="0" lvl="0" indent="0" algn="l" rtl="0">
                        <a:spcBef>
                          <a:spcPts val="0"/>
                        </a:spcBef>
                        <a:spcAft>
                          <a:spcPts val="0"/>
                        </a:spcAft>
                        <a:buNone/>
                      </a:pPr>
                      <a:r>
                        <a:rPr lang="en-US" sz="1400" b="0" u="none" strike="noStrike" kern="1200" cap="none" baseline="0" dirty="0" err="1">
                          <a:solidFill>
                            <a:srgbClr val="000000"/>
                          </a:solidFill>
                          <a:sym typeface="Calibri"/>
                        </a:rPr>
                        <a:t>Heart_failure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sym typeface="Arial"/>
                        </a:rPr>
                        <a:t>Post-surgery heart failure</a:t>
                      </a:r>
                    </a:p>
                    <a:p>
                      <a:r>
                        <a:rPr lang="en-US" sz="1400" b="0" u="none" strike="noStrike" kern="1200" cap="none" baseline="0" dirty="0">
                          <a:solidFill>
                            <a:srgbClr val="000000"/>
                          </a:solidFill>
                          <a:sym typeface="Arial"/>
                        </a:rPr>
                        <a:t>prediction</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r>
                        <a:rPr lang="en-US" sz="1400" b="0" u="none" strike="noStrike" kern="1200" cap="none" baseline="0" dirty="0">
                          <a:solidFill>
                            <a:srgbClr val="000000"/>
                          </a:solidFill>
                        </a:rPr>
                        <a:t>299</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13</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UCI</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3195665855"/>
                  </a:ext>
                </a:extLst>
              </a:tr>
              <a:tr h="5053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sym typeface="Calibri"/>
                        </a:rPr>
                        <a:t>Student_</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sym typeface="Calibri"/>
                        </a:rPr>
                        <a:t>data</a:t>
                      </a:r>
                      <a:endParaRPr lang="en-US" sz="1400" b="0" i="0" u="none" strike="noStrike" kern="1200" cap="none" baseline="0" dirty="0">
                        <a:solidFill>
                          <a:srgbClr val="000000"/>
                        </a:solidFill>
                        <a:latin typeface="Aptos" panose="020B0004020202020204" pitchFamily="34" charset="0"/>
                        <a:ea typeface="Calibri"/>
                        <a:cs typeface="Arial"/>
                        <a:sym typeface="Calibri"/>
                      </a:endParaRPr>
                    </a:p>
                  </a:txBody>
                  <a:tcPr/>
                </a:tc>
                <a:tc>
                  <a:txBody>
                    <a:bodyPr/>
                    <a:lstStyle/>
                    <a:p>
                      <a:r>
                        <a:rPr lang="en-US" sz="1400" b="0" u="none" strike="noStrike" kern="1200" cap="none" baseline="0" dirty="0">
                          <a:solidFill>
                            <a:srgbClr val="000000"/>
                          </a:solidFill>
                          <a:sym typeface="Arial"/>
                        </a:rPr>
                        <a:t>Academic success and dropout predict</a:t>
                      </a:r>
                      <a:endParaRPr lang="en-US" sz="1400" b="0" i="0" u="none" strike="noStrike" kern="1200" cap="none" baseline="0" dirty="0">
                        <a:solidFill>
                          <a:srgbClr val="000000"/>
                        </a:solidFill>
                        <a:latin typeface="Aptos" panose="020B0004020202020204" pitchFamily="34" charset="0"/>
                        <a:ea typeface="Calibri"/>
                        <a:cs typeface="Arial"/>
                        <a:sym typeface="Calibri"/>
                      </a:endParaRPr>
                    </a:p>
                  </a:txBody>
                  <a:tcPr/>
                </a:tc>
                <a:tc>
                  <a:txBody>
                    <a:bodyPr/>
                    <a:lstStyle/>
                    <a:p>
                      <a:r>
                        <a:rPr lang="en-US" sz="1400" b="0" u="none" strike="noStrike" kern="1200" cap="none" baseline="0" dirty="0">
                          <a:solidFill>
                            <a:srgbClr val="000000"/>
                          </a:solidFill>
                        </a:rPr>
                        <a:t>4424</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37</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r>
                        <a:rPr lang="en-US" sz="1400" b="0" u="none" strike="noStrike" kern="1200" cap="none" baseline="0" dirty="0">
                          <a:solidFill>
                            <a:srgbClr val="000000"/>
                          </a:solidFill>
                        </a:rPr>
                        <a:t>UCI</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1939249005"/>
                  </a:ext>
                </a:extLst>
              </a:tr>
            </a:tbl>
          </a:graphicData>
        </a:graphic>
      </p:graphicFrame>
    </p:spTree>
    <p:extLst>
      <p:ext uri="{BB962C8B-B14F-4D97-AF65-F5344CB8AC3E}">
        <p14:creationId xmlns:p14="http://schemas.microsoft.com/office/powerpoint/2010/main" val="110249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FAB6A1-4614-CD13-24F7-8C92390AF9A6}"/>
              </a:ext>
            </a:extLst>
          </p:cNvPr>
          <p:cNvGraphicFramePr>
            <a:graphicFrameLocks noGrp="1"/>
          </p:cNvGraphicFramePr>
          <p:nvPr>
            <p:ph idx="1"/>
            <p:extLst>
              <p:ext uri="{D42A27DB-BD31-4B8C-83A1-F6EECF244321}">
                <p14:modId xmlns:p14="http://schemas.microsoft.com/office/powerpoint/2010/main" val="1577160717"/>
              </p:ext>
            </p:extLst>
          </p:nvPr>
        </p:nvGraphicFramePr>
        <p:xfrm>
          <a:off x="1588167" y="152421"/>
          <a:ext cx="10165220" cy="6553158"/>
        </p:xfrm>
        <a:graphic>
          <a:graphicData uri="http://schemas.openxmlformats.org/drawingml/2006/table">
            <a:tbl>
              <a:tblPr firstRow="1" bandRow="1">
                <a:tableStyleId>{BC89EF96-8CEA-46FF-86C4-4CE0E7609802}</a:tableStyleId>
              </a:tblPr>
              <a:tblGrid>
                <a:gridCol w="2068590">
                  <a:extLst>
                    <a:ext uri="{9D8B030D-6E8A-4147-A177-3AD203B41FA5}">
                      <a16:colId xmlns:a16="http://schemas.microsoft.com/office/drawing/2014/main" val="3519173240"/>
                    </a:ext>
                  </a:extLst>
                </a:gridCol>
                <a:gridCol w="2156642">
                  <a:extLst>
                    <a:ext uri="{9D8B030D-6E8A-4147-A177-3AD203B41FA5}">
                      <a16:colId xmlns:a16="http://schemas.microsoft.com/office/drawing/2014/main" val="2030625047"/>
                    </a:ext>
                  </a:extLst>
                </a:gridCol>
                <a:gridCol w="1979996">
                  <a:extLst>
                    <a:ext uri="{9D8B030D-6E8A-4147-A177-3AD203B41FA5}">
                      <a16:colId xmlns:a16="http://schemas.microsoft.com/office/drawing/2014/main" val="2439069884"/>
                    </a:ext>
                  </a:extLst>
                </a:gridCol>
                <a:gridCol w="1979996">
                  <a:extLst>
                    <a:ext uri="{9D8B030D-6E8A-4147-A177-3AD203B41FA5}">
                      <a16:colId xmlns:a16="http://schemas.microsoft.com/office/drawing/2014/main" val="1117946495"/>
                    </a:ext>
                  </a:extLst>
                </a:gridCol>
                <a:gridCol w="1979996">
                  <a:extLst>
                    <a:ext uri="{9D8B030D-6E8A-4147-A177-3AD203B41FA5}">
                      <a16:colId xmlns:a16="http://schemas.microsoft.com/office/drawing/2014/main" val="1554273535"/>
                    </a:ext>
                  </a:extLst>
                </a:gridCol>
              </a:tblGrid>
              <a:tr h="403399">
                <a:tc>
                  <a:txBody>
                    <a:bodyPr/>
                    <a:lstStyle/>
                    <a:p>
                      <a:pPr marL="0" lvl="0" indent="0" algn="l" defTabSz="457200" rtl="0" eaLnBrk="1" latinLnBrk="0" hangingPunct="1">
                        <a:spcBef>
                          <a:spcPts val="0"/>
                        </a:spcBef>
                        <a:spcAft>
                          <a:spcPts val="0"/>
                        </a:spcAft>
                        <a:buNone/>
                      </a:pPr>
                      <a:r>
                        <a:rPr lang="en-US" sz="1400" b="0" u="none" strike="noStrike" kern="1200" cap="none" baseline="0" dirty="0" err="1">
                          <a:solidFill>
                            <a:srgbClr val="000000"/>
                          </a:solidFill>
                          <a:sym typeface="Calibri"/>
                        </a:rPr>
                        <a:t>Cell_samples</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Prediction of classification</a:t>
                      </a:r>
                    </a:p>
                    <a:p>
                      <a:pPr marL="0" algn="l" defTabSz="457200" rtl="0" eaLnBrk="1" latinLnBrk="0" hangingPunct="1"/>
                      <a:r>
                        <a:rPr lang="en-US" sz="1400" b="0" u="none" strike="noStrike" kern="1200" cap="none" baseline="0" dirty="0">
                          <a:solidFill>
                            <a:srgbClr val="000000"/>
                          </a:solidFill>
                          <a:sym typeface="Arial"/>
                        </a:rPr>
                        <a:t>of cell samples into 2 types</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700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11</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err="1">
                          <a:solidFill>
                            <a:srgbClr val="000000"/>
                          </a:solidFill>
                        </a:rPr>
                        <a:t>Github</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1691253673"/>
                  </a:ext>
                </a:extLst>
              </a:tr>
              <a:tr h="403399">
                <a:tc>
                  <a:txBody>
                    <a:bodyPr/>
                    <a:lstStyle/>
                    <a:p>
                      <a:pPr marL="0" lvl="0" indent="0" algn="l" defTabSz="457200" rtl="0" eaLnBrk="1" latinLnBrk="0" hangingPunct="1">
                        <a:spcBef>
                          <a:spcPts val="0"/>
                        </a:spcBef>
                        <a:spcAft>
                          <a:spcPts val="0"/>
                        </a:spcAft>
                        <a:buNone/>
                      </a:pPr>
                      <a:r>
                        <a:rPr lang="en-US" sz="1400" b="0" u="none" strike="noStrike" kern="1200" cap="none" baseline="0" dirty="0" err="1">
                          <a:solidFill>
                            <a:srgbClr val="000000"/>
                          </a:solidFill>
                          <a:sym typeface="Calibri"/>
                        </a:rPr>
                        <a:t>New_model</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Prediction for kidney disease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400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14</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Kaggle</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1934303876"/>
                  </a:ext>
                </a:extLst>
              </a:tr>
              <a:tr h="605098">
                <a:tc>
                  <a:txBody>
                    <a:bodyPr/>
                    <a:lstStyle/>
                    <a:p>
                      <a:pPr marL="0" lvl="0" indent="0" algn="l" defTabSz="457200" rtl="0" eaLnBrk="1" latinLnBrk="0" hangingPunct="1">
                        <a:spcBef>
                          <a:spcPts val="0"/>
                        </a:spcBef>
                        <a:spcAft>
                          <a:spcPts val="0"/>
                        </a:spcAft>
                        <a:buNone/>
                      </a:pPr>
                      <a:r>
                        <a:rPr lang="en-US" sz="1400" b="0" u="none" strike="noStrike" kern="1200" cap="none" baseline="0" dirty="0">
                          <a:solidFill>
                            <a:srgbClr val="000000"/>
                          </a:solidFill>
                          <a:sym typeface="Calibri"/>
                        </a:rPr>
                        <a:t>Metabolic </a:t>
                      </a:r>
                      <a:r>
                        <a:rPr lang="en-US" sz="1400" b="0" u="none" strike="noStrike" kern="1200" cap="none" baseline="0" dirty="0">
                          <a:solidFill>
                            <a:srgbClr val="000000"/>
                          </a:solidFill>
                          <a:sym typeface="Arial"/>
                        </a:rPr>
                        <a:t>Syndrome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Presence or absence of metabolic syndrome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2401</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15</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pPr marL="0" algn="l" defTabSz="457200" rtl="0" eaLnBrk="1" latinLnBrk="0" hangingPunct="1"/>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41616600"/>
                  </a:ext>
                </a:extLst>
              </a:tr>
              <a:tr h="605098">
                <a:tc>
                  <a:txBody>
                    <a:bodyPr/>
                    <a:lstStyle/>
                    <a:p>
                      <a:pPr marL="0" lvl="0" indent="0" algn="l" defTabSz="457200" rtl="0" eaLnBrk="1" latinLnBrk="0" hangingPunct="1">
                        <a:spcBef>
                          <a:spcPts val="0"/>
                        </a:spcBef>
                        <a:spcAft>
                          <a:spcPts val="0"/>
                        </a:spcAft>
                        <a:buNone/>
                      </a:pPr>
                      <a:r>
                        <a:rPr lang="en-US" sz="1400" b="0" u="none" strike="noStrike" kern="1200" cap="none" baseline="0" dirty="0" err="1">
                          <a:solidFill>
                            <a:srgbClr val="000000"/>
                          </a:solidFill>
                          <a:sym typeface="Calibri"/>
                        </a:rPr>
                        <a:t>gbsg</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Breast cancer prediction yes/no</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686</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12</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pPr marL="0" algn="l" defTabSz="457200" rtl="0" eaLnBrk="1" latinLnBrk="0" hangingPunct="1"/>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583967005"/>
                  </a:ext>
                </a:extLst>
              </a:tr>
              <a:tr h="605098">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sym typeface="Arial"/>
                        </a:rPr>
                        <a:t>drug200</a:t>
                      </a:r>
                      <a:endParaRPr lang="en-US"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Classification of drugs into certain types</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200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6</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err="1">
                          <a:solidFill>
                            <a:srgbClr val="000000"/>
                          </a:solidFill>
                        </a:rPr>
                        <a:t>Github</a:t>
                      </a:r>
                      <a:endParaRPr lang="en-US" sz="1400" b="0" u="none" strike="noStrike" kern="1200" cap="none" baseline="0" dirty="0">
                        <a:solidFill>
                          <a:srgbClr val="000000"/>
                        </a:solidFill>
                      </a:endParaRPr>
                    </a:p>
                    <a:p>
                      <a:pPr marL="0" algn="l" defTabSz="457200" rtl="0" eaLnBrk="1" latinLnBrk="0" hangingPunct="1"/>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398804072"/>
                  </a:ext>
                </a:extLst>
              </a:tr>
              <a:tr h="864426">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sym typeface="Arial"/>
                        </a:rPr>
                        <a:t>babies</a:t>
                      </a:r>
                      <a:endParaRPr lang="en-US"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Classification whether the baby's mom does smoke/not smoke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1237</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8</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pPr marL="0" algn="l" defTabSz="457200" rtl="0" eaLnBrk="1" latinLnBrk="0" hangingPunct="1"/>
                      <a:endParaRPr lang="en-US" sz="1400" b="0" u="none" strike="noStrike" kern="1200" cap="none" baseline="0" dirty="0">
                        <a:solidFill>
                          <a:srgbClr val="000000"/>
                        </a:solidFill>
                      </a:endParaRPr>
                    </a:p>
                    <a:p>
                      <a:pPr marL="0" algn="l" defTabSz="457200" rtl="0" eaLnBrk="1" latinLnBrk="0" hangingPunct="1"/>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3485431998"/>
                  </a:ext>
                </a:extLst>
              </a:tr>
              <a:tr h="864426">
                <a:tc>
                  <a:txBody>
                    <a:bodyPr/>
                    <a:lstStyle/>
                    <a:p>
                      <a:pPr marL="0" algn="l" defTabSz="457200" rtl="0" eaLnBrk="1" latinLnBrk="0" hangingPunct="1"/>
                      <a:r>
                        <a:rPr lang="en-US" sz="1400" b="0" u="none" strike="noStrike" kern="1200" cap="none" baseline="0" dirty="0" err="1">
                          <a:solidFill>
                            <a:srgbClr val="000000"/>
                          </a:solidFill>
                          <a:sym typeface="Arial"/>
                        </a:rPr>
                        <a:t>Disease_syptom_and</a:t>
                      </a:r>
                      <a:r>
                        <a:rPr lang="en-US" sz="1400" b="0" u="none" strike="noStrike" kern="1200" cap="none" baseline="0" dirty="0">
                          <a:solidFill>
                            <a:srgbClr val="000000"/>
                          </a:solidFill>
                          <a:sym typeface="Arial"/>
                        </a:rPr>
                        <a:t>_</a:t>
                      </a:r>
                    </a:p>
                    <a:p>
                      <a:pPr marL="0" algn="l" defTabSz="457200" rtl="0" eaLnBrk="1" latinLnBrk="0" hangingPunct="1"/>
                      <a:r>
                        <a:rPr lang="en-US" sz="1400" b="0" u="none" strike="noStrike" kern="1200" cap="none" baseline="0" dirty="0">
                          <a:solidFill>
                            <a:srgbClr val="000000"/>
                          </a:solidFill>
                          <a:sym typeface="Arial"/>
                        </a:rPr>
                        <a:t>patient</a:t>
                      </a:r>
                      <a:endParaRPr lang="en-US"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Prediction of diagnosis/asses</a:t>
                      </a:r>
                    </a:p>
                    <a:p>
                      <a:pPr marL="0" algn="l" defTabSz="457200" rtl="0" eaLnBrk="1" latinLnBrk="0" hangingPunct="1"/>
                      <a:r>
                        <a:rPr lang="en-US" sz="1400" b="0" u="none" strike="noStrike" kern="1200" cap="none" baseline="0" dirty="0" err="1">
                          <a:solidFill>
                            <a:srgbClr val="000000"/>
                          </a:solidFill>
                          <a:sym typeface="Arial"/>
                        </a:rPr>
                        <a:t>sment</a:t>
                      </a:r>
                      <a:r>
                        <a:rPr lang="en-US" sz="1400" b="0" u="none" strike="noStrike" kern="1200" cap="none" baseline="0" dirty="0">
                          <a:solidFill>
                            <a:srgbClr val="000000"/>
                          </a:solidFill>
                          <a:sym typeface="Arial"/>
                        </a:rPr>
                        <a:t> of specific disease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349</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10</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pPr marL="0" algn="l" defTabSz="457200" rtl="0" eaLnBrk="1" latinLnBrk="0" hangingPunct="1"/>
                      <a:endParaRPr lang="en-US" sz="1400" b="0" u="none" strike="noStrike" kern="1200" cap="none" baseline="0" dirty="0">
                        <a:solidFill>
                          <a:srgbClr val="000000"/>
                        </a:solidFill>
                      </a:endParaRPr>
                    </a:p>
                    <a:p>
                      <a:pPr marL="0" algn="l" defTabSz="457200" rtl="0" eaLnBrk="1" latinLnBrk="0" hangingPunct="1"/>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260548037"/>
                  </a:ext>
                </a:extLst>
              </a:tr>
              <a:tr h="864426">
                <a:tc>
                  <a:txBody>
                    <a:bodyPr/>
                    <a:lstStyle/>
                    <a:p>
                      <a:pPr marL="0" algn="l" defTabSz="457200" rtl="0" eaLnBrk="1" latinLnBrk="0" hangingPunct="1"/>
                      <a:r>
                        <a:rPr lang="en-US" sz="1400" b="0" u="none" strike="noStrike" kern="1200" cap="none" baseline="0" dirty="0" err="1">
                          <a:solidFill>
                            <a:srgbClr val="000000"/>
                          </a:solidFill>
                          <a:sym typeface="Arial"/>
                        </a:rPr>
                        <a:t>rice_classification</a:t>
                      </a:r>
                      <a:endParaRPr lang="en-US"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Rice grain type prediction</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18186</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11</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1556834861"/>
                  </a:ext>
                </a:extLst>
              </a:tr>
              <a:tr h="864426">
                <a:tc>
                  <a:txBody>
                    <a:bodyPr/>
                    <a:lstStyle/>
                    <a:p>
                      <a:pPr marL="0" algn="l" defTabSz="457200" rtl="0" eaLnBrk="1" latinLnBrk="0" hangingPunct="1"/>
                      <a:r>
                        <a:rPr lang="en-US" sz="1400" b="0" u="none" strike="noStrike" kern="1200" cap="none" baseline="0" dirty="0">
                          <a:solidFill>
                            <a:srgbClr val="000000"/>
                          </a:solidFill>
                          <a:sym typeface="Calibri"/>
                        </a:rPr>
                        <a:t>heart</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sym typeface="Arial"/>
                        </a:rPr>
                        <a:t>Prediction of heart disease</a:t>
                      </a:r>
                      <a:endParaRPr sz="1400" b="0" i="0" u="none" strike="noStrike" kern="1200" cap="none" baseline="0" dirty="0">
                        <a:solidFill>
                          <a:srgbClr val="000000"/>
                        </a:solidFill>
                        <a:latin typeface="Aptos" panose="020B0004020202020204" pitchFamily="34" charset="0"/>
                        <a:ea typeface="Calibri"/>
                        <a:cs typeface="Arial"/>
                        <a:sym typeface="Calibri"/>
                      </a:endParaRPr>
                    </a:p>
                  </a:txBody>
                  <a:tcPr marL="68575" marR="68575" marT="0" marB="0"/>
                </a:tc>
                <a:tc>
                  <a:txBody>
                    <a:bodyPr/>
                    <a:lstStyle/>
                    <a:p>
                      <a:pPr marL="0" algn="l" defTabSz="457200" rtl="0" eaLnBrk="1" latinLnBrk="0" hangingPunct="1"/>
                      <a:r>
                        <a:rPr lang="en-US" sz="1400" b="0" u="none" strike="noStrike" kern="1200" cap="none" baseline="0" dirty="0">
                          <a:solidFill>
                            <a:srgbClr val="000000"/>
                          </a:solidFill>
                        </a:rPr>
                        <a:t>919</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algn="l" defTabSz="457200" rtl="0" eaLnBrk="1" latinLnBrk="0" hangingPunct="1"/>
                      <a:r>
                        <a:rPr lang="en-US" sz="1400" b="0" u="none" strike="noStrike" kern="1200" cap="none" baseline="0" dirty="0">
                          <a:solidFill>
                            <a:srgbClr val="000000"/>
                          </a:solidFill>
                        </a:rPr>
                        <a:t>12</a:t>
                      </a:r>
                      <a:endParaRPr lang="en-US" sz="1400" b="0" i="0" u="none" strike="noStrike" kern="1200" cap="none" baseline="0" dirty="0">
                        <a:solidFill>
                          <a:srgbClr val="000000"/>
                        </a:solidFill>
                        <a:latin typeface="Aptos" panose="020B0004020202020204" pitchFamily="34" charset="0"/>
                        <a:cs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baseline="0" dirty="0">
                          <a:solidFill>
                            <a:srgbClr val="000000"/>
                          </a:solidFill>
                        </a:rPr>
                        <a:t>Kaggle</a:t>
                      </a:r>
                    </a:p>
                    <a:p>
                      <a:pPr marL="0" algn="l" defTabSz="457200" rtl="0" eaLnBrk="1" latinLnBrk="0" hangingPunct="1"/>
                      <a:endParaRPr lang="en-US" sz="1400" b="0" u="none" strike="noStrike" kern="1200" cap="none" baseline="0" dirty="0">
                        <a:solidFill>
                          <a:srgbClr val="000000"/>
                        </a:solidFill>
                      </a:endParaRPr>
                    </a:p>
                    <a:p>
                      <a:pPr marL="0" algn="l" defTabSz="457200" rtl="0" eaLnBrk="1" latinLnBrk="0" hangingPunct="1"/>
                      <a:endParaRPr lang="en-US" sz="1400" b="0" i="0" u="none" strike="noStrike" kern="1200" cap="none" baseline="0" dirty="0">
                        <a:solidFill>
                          <a:srgbClr val="000000"/>
                        </a:solidFill>
                        <a:latin typeface="Aptos" panose="020B0004020202020204" pitchFamily="34" charset="0"/>
                        <a:cs typeface="Arial"/>
                      </a:endParaRPr>
                    </a:p>
                  </a:txBody>
                  <a:tcPr/>
                </a:tc>
                <a:extLst>
                  <a:ext uri="{0D108BD9-81ED-4DB2-BD59-A6C34878D82A}">
                    <a16:rowId xmlns:a16="http://schemas.microsoft.com/office/drawing/2014/main" val="2166220282"/>
                  </a:ext>
                </a:extLst>
              </a:tr>
            </a:tbl>
          </a:graphicData>
        </a:graphic>
      </p:graphicFrame>
    </p:spTree>
    <p:extLst>
      <p:ext uri="{BB962C8B-B14F-4D97-AF65-F5344CB8AC3E}">
        <p14:creationId xmlns:p14="http://schemas.microsoft.com/office/powerpoint/2010/main" val="425329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8B6E-54E9-0653-284D-D9A099594B38}"/>
              </a:ext>
            </a:extLst>
          </p:cNvPr>
          <p:cNvSpPr>
            <a:spLocks noGrp="1"/>
          </p:cNvSpPr>
          <p:nvPr>
            <p:ph type="title"/>
          </p:nvPr>
        </p:nvSpPr>
        <p:spPr/>
        <p:txBody>
          <a:bodyPr>
            <a:normAutofit/>
          </a:bodyPr>
          <a:lstStyle/>
          <a:p>
            <a:r>
              <a:rPr lang="en-US" sz="4000" b="1" dirty="0"/>
              <a:t>Models:</a:t>
            </a:r>
          </a:p>
        </p:txBody>
      </p:sp>
      <p:sp>
        <p:nvSpPr>
          <p:cNvPr id="3" name="Content Placeholder 2">
            <a:extLst>
              <a:ext uri="{FF2B5EF4-FFF2-40B4-BE49-F238E27FC236}">
                <a16:creationId xmlns:a16="http://schemas.microsoft.com/office/drawing/2014/main" id="{2358644F-E824-4A99-3218-E6C3941C873F}"/>
              </a:ext>
            </a:extLst>
          </p:cNvPr>
          <p:cNvSpPr>
            <a:spLocks noGrp="1"/>
          </p:cNvSpPr>
          <p:nvPr>
            <p:ph idx="1"/>
          </p:nvPr>
        </p:nvSpPr>
        <p:spPr>
          <a:xfrm>
            <a:off x="2711875" y="1654098"/>
            <a:ext cx="8915400" cy="377762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ptos" panose="020B0004020202020204" pitchFamily="34" charset="0"/>
              </a:rPr>
              <a:t> These </a:t>
            </a:r>
            <a:r>
              <a:rPr lang="en-US" sz="2000" b="0" i="0" dirty="0">
                <a:solidFill>
                  <a:srgbClr val="1F1F1F"/>
                </a:solidFill>
                <a:effectLst/>
                <a:latin typeface="Aptos" panose="020B0004020202020204" pitchFamily="34" charset="0"/>
              </a:rPr>
              <a:t>are a different type of machine learning model that we have used for </a:t>
            </a:r>
            <a:r>
              <a:rPr lang="en-US" sz="2000" dirty="0">
                <a:solidFill>
                  <a:srgbClr val="1F1F1F"/>
                </a:solidFill>
                <a:latin typeface="Aptos" panose="020B0004020202020204" pitchFamily="34" charset="0"/>
              </a:rPr>
              <a:t>our </a:t>
            </a:r>
            <a:r>
              <a:rPr lang="en-US" sz="2000" b="0" i="0" dirty="0">
                <a:solidFill>
                  <a:srgbClr val="1F1F1F"/>
                </a:solidFill>
                <a:effectLst/>
                <a:latin typeface="Aptos" panose="020B0004020202020204" pitchFamily="34" charset="0"/>
              </a:rPr>
              <a:t>classification task</a:t>
            </a:r>
            <a:endParaRPr kumimoji="0" lang="en-US"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374151"/>
                </a:solidFill>
                <a:effectLst/>
                <a:latin typeface="Aptos" panose="020B0004020202020204" pitchFamily="34" charset="0"/>
              </a:rPr>
              <a:t>stats :: </a:t>
            </a:r>
            <a:r>
              <a:rPr kumimoji="0" lang="en-US" altLang="en-US" sz="2000" b="1" i="0" u="none" strike="noStrike" cap="none" normalizeH="0" baseline="0" dirty="0" err="1">
                <a:ln>
                  <a:noFill/>
                </a:ln>
                <a:solidFill>
                  <a:srgbClr val="374151"/>
                </a:solidFill>
                <a:effectLst/>
                <a:latin typeface="Aptos" panose="020B0004020202020204" pitchFamily="34" charset="0"/>
              </a:rPr>
              <a:t>glm</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Logistic Regression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374151"/>
                </a:solidFill>
                <a:effectLst/>
                <a:latin typeface="Aptos" panose="020B0004020202020204" pitchFamily="34" charset="0"/>
              </a:rPr>
              <a:t>MASS :: </a:t>
            </a:r>
            <a:r>
              <a:rPr kumimoji="0" lang="en-US" altLang="en-US" sz="2000" b="1" i="0" u="none" strike="noStrike" cap="none" normalizeH="0" baseline="0" dirty="0" err="1">
                <a:ln>
                  <a:noFill/>
                </a:ln>
                <a:solidFill>
                  <a:srgbClr val="374151"/>
                </a:solidFill>
                <a:effectLst/>
                <a:latin typeface="Aptos" panose="020B0004020202020204" pitchFamily="34" charset="0"/>
              </a:rPr>
              <a:t>lda</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Linear Discriminant Analysis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374151"/>
                </a:solidFill>
                <a:effectLst/>
                <a:latin typeface="Aptos" panose="020B0004020202020204" pitchFamily="34" charset="0"/>
              </a:rPr>
              <a:t>MASS :: </a:t>
            </a:r>
            <a:r>
              <a:rPr kumimoji="0" lang="en-US" altLang="en-US" sz="2000" b="1" i="0" u="none" strike="noStrike" cap="none" normalizeH="0" baseline="0" dirty="0" err="1">
                <a:ln>
                  <a:noFill/>
                </a:ln>
                <a:solidFill>
                  <a:srgbClr val="374151"/>
                </a:solidFill>
                <a:effectLst/>
                <a:latin typeface="Aptos" panose="020B0004020202020204" pitchFamily="34" charset="0"/>
              </a:rPr>
              <a:t>qda</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Quadratic Discriminant Analysis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err="1">
                <a:ln>
                  <a:noFill/>
                </a:ln>
                <a:solidFill>
                  <a:srgbClr val="374151"/>
                </a:solidFill>
                <a:effectLst/>
                <a:latin typeface="Aptos" panose="020B0004020202020204" pitchFamily="34" charset="0"/>
              </a:rPr>
              <a:t>bsnsing</a:t>
            </a:r>
            <a:r>
              <a:rPr kumimoji="0" lang="en-US" altLang="en-US" sz="2000" b="1" i="0" u="none" strike="noStrike" cap="none" normalizeH="0" baseline="0" dirty="0">
                <a:ln>
                  <a:noFill/>
                </a:ln>
                <a:solidFill>
                  <a:srgbClr val="374151"/>
                </a:solidFill>
                <a:effectLst/>
                <a:latin typeface="Aptos" panose="020B0004020202020204" pitchFamily="34" charset="0"/>
              </a:rPr>
              <a:t> :: </a:t>
            </a:r>
            <a:r>
              <a:rPr kumimoji="0" lang="en-US" altLang="en-US" sz="2000" b="1" i="0" u="none" strike="noStrike" cap="none" normalizeH="0" baseline="0" dirty="0" err="1">
                <a:ln>
                  <a:noFill/>
                </a:ln>
                <a:solidFill>
                  <a:srgbClr val="374151"/>
                </a:solidFill>
                <a:effectLst/>
                <a:latin typeface="Aptos" panose="020B0004020202020204" pitchFamily="34" charset="0"/>
              </a:rPr>
              <a:t>bsnsing</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Boolean Sensing Decision Tree</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err="1">
                <a:ln>
                  <a:noFill/>
                </a:ln>
                <a:solidFill>
                  <a:srgbClr val="374151"/>
                </a:solidFill>
                <a:effectLst/>
                <a:latin typeface="Aptos" panose="020B0004020202020204" pitchFamily="34" charset="0"/>
              </a:rPr>
              <a:t>randomForest</a:t>
            </a:r>
            <a:r>
              <a:rPr kumimoji="0" lang="en-US" altLang="en-US" sz="2000" b="1" i="0" u="none" strike="noStrike" cap="none" normalizeH="0" baseline="0" dirty="0">
                <a:ln>
                  <a:noFill/>
                </a:ln>
                <a:solidFill>
                  <a:srgbClr val="374151"/>
                </a:solidFill>
                <a:effectLst/>
                <a:latin typeface="Aptos" panose="020B0004020202020204" pitchFamily="34" charset="0"/>
              </a:rPr>
              <a:t> :: </a:t>
            </a:r>
            <a:r>
              <a:rPr kumimoji="0" lang="en-US" altLang="en-US" sz="2000" b="1" i="0" u="none" strike="noStrike" cap="none" normalizeH="0" baseline="0" dirty="0" err="1">
                <a:ln>
                  <a:noFill/>
                </a:ln>
                <a:solidFill>
                  <a:srgbClr val="374151"/>
                </a:solidFill>
                <a:effectLst/>
                <a:latin typeface="Aptos" panose="020B0004020202020204" pitchFamily="34" charset="0"/>
              </a:rPr>
              <a:t>randomForest</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Random Forest Decision Tree</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rgbClr val="374151"/>
                </a:solidFill>
                <a:effectLst/>
                <a:latin typeface="Aptos" panose="020B0004020202020204" pitchFamily="34" charset="0"/>
              </a:rPr>
              <a:t>e1071 :: </a:t>
            </a:r>
            <a:r>
              <a:rPr kumimoji="0" lang="en-US" altLang="en-US" sz="2000" b="1" i="0" u="none" strike="noStrike" cap="none" normalizeH="0" baseline="0" dirty="0" err="1">
                <a:ln>
                  <a:noFill/>
                </a:ln>
                <a:solidFill>
                  <a:srgbClr val="374151"/>
                </a:solidFill>
                <a:effectLst/>
                <a:latin typeface="Aptos" panose="020B0004020202020204" pitchFamily="34" charset="0"/>
              </a:rPr>
              <a:t>svm</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Support Vector Machine</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rgbClr val="374151"/>
                </a:solidFill>
                <a:effectLst/>
                <a:latin typeface="Aptos" panose="020B0004020202020204" pitchFamily="34" charset="0"/>
              </a:rPr>
              <a:t>e1071 :: </a:t>
            </a:r>
            <a:r>
              <a:rPr kumimoji="0" lang="en-US" altLang="en-US" sz="2000" b="1" i="0" u="none" strike="noStrike" cap="none" normalizeH="0" baseline="0" dirty="0" err="1">
                <a:ln>
                  <a:noFill/>
                </a:ln>
                <a:solidFill>
                  <a:srgbClr val="374151"/>
                </a:solidFill>
                <a:effectLst/>
                <a:latin typeface="Aptos" panose="020B0004020202020204" pitchFamily="34" charset="0"/>
              </a:rPr>
              <a:t>naiveBayes</a:t>
            </a:r>
            <a:r>
              <a:rPr kumimoji="0" lang="en-US" altLang="en-US" sz="2000" b="1" i="0" u="none" strike="noStrike" cap="none" normalizeH="0" baseline="0" dirty="0">
                <a:ln>
                  <a:noFill/>
                </a:ln>
                <a:solidFill>
                  <a:srgbClr val="374151"/>
                </a:solidFill>
                <a:effectLst/>
                <a:latin typeface="Aptos" panose="020B0004020202020204" pitchFamily="34" charset="0"/>
              </a:rPr>
              <a:t>()</a:t>
            </a:r>
            <a:r>
              <a:rPr kumimoji="0" lang="en-US" altLang="en-US" sz="2000" b="0" i="0" u="none" strike="noStrike" cap="none" normalizeH="0" baseline="0" dirty="0">
                <a:ln>
                  <a:noFill/>
                </a:ln>
                <a:solidFill>
                  <a:srgbClr val="374151"/>
                </a:solidFill>
                <a:effectLst/>
                <a:latin typeface="Aptos" panose="020B0004020202020204" pitchFamily="34" charset="0"/>
              </a:rPr>
              <a:t>: Naive Bayes.</a:t>
            </a:r>
            <a:endParaRPr kumimoji="0" lang="en-US" altLang="en-US" sz="2000" b="0" i="0" u="none" strike="noStrike" cap="none" normalizeH="0" baseline="0" dirty="0">
              <a:ln>
                <a:noFill/>
              </a:ln>
              <a:solidFill>
                <a:schemeClr val="tx1"/>
              </a:solidFill>
              <a:effectLst/>
              <a:latin typeface="Aptos" panose="020B0004020202020204" pitchFamily="34" charset="0"/>
            </a:endParaRPr>
          </a:p>
          <a:p>
            <a:endParaRPr lang="en-US" sz="2000" dirty="0">
              <a:latin typeface="Aptos" panose="020B0004020202020204" pitchFamily="34" charset="0"/>
            </a:endParaRPr>
          </a:p>
        </p:txBody>
      </p:sp>
    </p:spTree>
    <p:extLst>
      <p:ext uri="{BB962C8B-B14F-4D97-AF65-F5344CB8AC3E}">
        <p14:creationId xmlns:p14="http://schemas.microsoft.com/office/powerpoint/2010/main" val="19342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A7A87-7CC7-4EBA-ABD3-60F9FD1557FE}"/>
              </a:ext>
            </a:extLst>
          </p:cNvPr>
          <p:cNvSpPr>
            <a:spLocks noGrp="1"/>
          </p:cNvSpPr>
          <p:nvPr>
            <p:ph type="title"/>
          </p:nvPr>
        </p:nvSpPr>
        <p:spPr>
          <a:xfrm>
            <a:off x="9392813" y="2986793"/>
            <a:ext cx="2454052" cy="3029344"/>
          </a:xfrm>
        </p:spPr>
        <p:txBody>
          <a:bodyPr>
            <a:normAutofit/>
          </a:bodyPr>
          <a:lstStyle/>
          <a:p>
            <a:r>
              <a:rPr lang="en-US" sz="4000" b="1" dirty="0">
                <a:solidFill>
                  <a:schemeClr val="bg1"/>
                </a:solidFill>
              </a:rPr>
              <a:t>Methods</a:t>
            </a:r>
          </a:p>
        </p:txBody>
      </p:sp>
      <p:sp>
        <p:nvSpPr>
          <p:cNvPr id="15"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E88FD3FB-6CA1-4F60-A836-C96F8E414A3A}"/>
              </a:ext>
            </a:extLst>
          </p:cNvPr>
          <p:cNvGraphicFramePr>
            <a:graphicFrameLocks noGrp="1"/>
          </p:cNvGraphicFramePr>
          <p:nvPr>
            <p:ph idx="1"/>
            <p:extLst>
              <p:ext uri="{D42A27DB-BD31-4B8C-83A1-F6EECF244321}">
                <p14:modId xmlns:p14="http://schemas.microsoft.com/office/powerpoint/2010/main" val="100707000"/>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80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7995B33-8A2C-5B5C-407E-144F33A12426}"/>
              </a:ext>
            </a:extLst>
          </p:cNvPr>
          <p:cNvSpPr/>
          <p:nvPr/>
        </p:nvSpPr>
        <p:spPr>
          <a:xfrm>
            <a:off x="409562" y="2221851"/>
            <a:ext cx="1429561" cy="116470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Google Shape;130;g1a3ff36d471_0_13">
            <a:extLst>
              <a:ext uri="{FF2B5EF4-FFF2-40B4-BE49-F238E27FC236}">
                <a16:creationId xmlns:a16="http://schemas.microsoft.com/office/drawing/2014/main" id="{F0CAF20D-FC4D-D125-F6A5-E54019BF3C51}"/>
              </a:ext>
            </a:extLst>
          </p:cNvPr>
          <p:cNvSpPr txBox="1"/>
          <p:nvPr/>
        </p:nvSpPr>
        <p:spPr>
          <a:xfrm>
            <a:off x="409563" y="2329587"/>
            <a:ext cx="1211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latin typeface="Calibri"/>
                <a:ea typeface="Calibri"/>
                <a:cs typeface="Calibri"/>
                <a:sym typeface="Calibri"/>
              </a:rPr>
              <a:t>Raw Dataset</a:t>
            </a:r>
            <a:endParaRPr sz="2200" b="1" dirty="0">
              <a:latin typeface="Calibri"/>
              <a:ea typeface="Calibri"/>
              <a:cs typeface="Calibri"/>
              <a:sym typeface="Calibri"/>
            </a:endParaRPr>
          </a:p>
        </p:txBody>
      </p:sp>
      <p:cxnSp>
        <p:nvCxnSpPr>
          <p:cNvPr id="6" name="Straight Arrow Connector 5">
            <a:extLst>
              <a:ext uri="{FF2B5EF4-FFF2-40B4-BE49-F238E27FC236}">
                <a16:creationId xmlns:a16="http://schemas.microsoft.com/office/drawing/2014/main" id="{C4473F21-21DF-2218-D372-98EE68D8BBB9}"/>
              </a:ext>
            </a:extLst>
          </p:cNvPr>
          <p:cNvCxnSpPr>
            <a:cxnSpLocks/>
          </p:cNvCxnSpPr>
          <p:nvPr/>
        </p:nvCxnSpPr>
        <p:spPr>
          <a:xfrm>
            <a:off x="1787424" y="2791882"/>
            <a:ext cx="812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DEF500A6-5F4D-5C03-8981-3BEA100EA798}"/>
              </a:ext>
            </a:extLst>
          </p:cNvPr>
          <p:cNvSpPr/>
          <p:nvPr/>
        </p:nvSpPr>
        <p:spPr>
          <a:xfrm>
            <a:off x="2569577" y="2195725"/>
            <a:ext cx="1989379" cy="120029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8" name="Google Shape;130;g1a3ff36d471_0_13">
            <a:extLst>
              <a:ext uri="{FF2B5EF4-FFF2-40B4-BE49-F238E27FC236}">
                <a16:creationId xmlns:a16="http://schemas.microsoft.com/office/drawing/2014/main" id="{34F7034F-ED56-5258-F2D3-D53C7D9AC189}"/>
              </a:ext>
            </a:extLst>
          </p:cNvPr>
          <p:cNvSpPr txBox="1"/>
          <p:nvPr/>
        </p:nvSpPr>
        <p:spPr>
          <a:xfrm>
            <a:off x="2481216" y="2506502"/>
            <a:ext cx="204426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Binary label 0 &amp; 1</a:t>
            </a:r>
            <a:endParaRPr sz="2000" b="1" dirty="0">
              <a:latin typeface="Calibri"/>
              <a:ea typeface="Calibri"/>
              <a:cs typeface="Calibri"/>
              <a:sym typeface="Calibri"/>
            </a:endParaRPr>
          </a:p>
        </p:txBody>
      </p:sp>
      <p:sp>
        <p:nvSpPr>
          <p:cNvPr id="9" name="Rounded Rectangle 8">
            <a:extLst>
              <a:ext uri="{FF2B5EF4-FFF2-40B4-BE49-F238E27FC236}">
                <a16:creationId xmlns:a16="http://schemas.microsoft.com/office/drawing/2014/main" id="{AD0D1CAD-3306-D373-9BE5-05808F174401}"/>
              </a:ext>
            </a:extLst>
          </p:cNvPr>
          <p:cNvSpPr/>
          <p:nvPr/>
        </p:nvSpPr>
        <p:spPr>
          <a:xfrm>
            <a:off x="5234402" y="2186261"/>
            <a:ext cx="2215105" cy="1200296"/>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lvl="0" indent="0" algn="l" rtl="0">
              <a:spcBef>
                <a:spcPts val="0"/>
              </a:spcBef>
              <a:spcAft>
                <a:spcPts val="0"/>
              </a:spcAft>
              <a:buNone/>
            </a:pPr>
            <a:r>
              <a:rPr lang="en-US" b="1"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Non predictive Variables removed </a:t>
            </a:r>
          </a:p>
        </p:txBody>
      </p:sp>
      <p:sp>
        <p:nvSpPr>
          <p:cNvPr id="10" name="Rounded Rectangle 9">
            <a:extLst>
              <a:ext uri="{FF2B5EF4-FFF2-40B4-BE49-F238E27FC236}">
                <a16:creationId xmlns:a16="http://schemas.microsoft.com/office/drawing/2014/main" id="{9A7EDCCF-10FF-71DA-9CC0-F0B144051FF9}"/>
              </a:ext>
            </a:extLst>
          </p:cNvPr>
          <p:cNvSpPr/>
          <p:nvPr/>
        </p:nvSpPr>
        <p:spPr>
          <a:xfrm>
            <a:off x="7891452" y="2221851"/>
            <a:ext cx="2007477" cy="116470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800" b="1"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Remove null/missing values</a:t>
            </a:r>
          </a:p>
          <a:p>
            <a:pPr algn="ctr"/>
            <a:endParaRPr lang="en-US" dirty="0"/>
          </a:p>
        </p:txBody>
      </p:sp>
      <p:cxnSp>
        <p:nvCxnSpPr>
          <p:cNvPr id="14" name="Straight Arrow Connector 13">
            <a:extLst>
              <a:ext uri="{FF2B5EF4-FFF2-40B4-BE49-F238E27FC236}">
                <a16:creationId xmlns:a16="http://schemas.microsoft.com/office/drawing/2014/main" id="{776511D3-0CBB-EEB4-4934-3313C39D41E2}"/>
              </a:ext>
            </a:extLst>
          </p:cNvPr>
          <p:cNvCxnSpPr>
            <a:cxnSpLocks/>
          </p:cNvCxnSpPr>
          <p:nvPr/>
        </p:nvCxnSpPr>
        <p:spPr>
          <a:xfrm>
            <a:off x="4537420" y="2729681"/>
            <a:ext cx="699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6769DF-6922-58A4-B3F7-AA67E7B81681}"/>
              </a:ext>
            </a:extLst>
          </p:cNvPr>
          <p:cNvCxnSpPr>
            <a:cxnSpLocks/>
          </p:cNvCxnSpPr>
          <p:nvPr/>
        </p:nvCxnSpPr>
        <p:spPr>
          <a:xfrm>
            <a:off x="7480278" y="2729681"/>
            <a:ext cx="387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0016CF-832E-DEAA-9132-ACEA41412B19}"/>
              </a:ext>
            </a:extLst>
          </p:cNvPr>
          <p:cNvCxnSpPr>
            <a:cxnSpLocks/>
          </p:cNvCxnSpPr>
          <p:nvPr/>
        </p:nvCxnSpPr>
        <p:spPr>
          <a:xfrm>
            <a:off x="9872687" y="2828848"/>
            <a:ext cx="5335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9EEF7C6E-62DC-1947-3210-B3EAAC6399F2}"/>
                  </a:ext>
                </a:extLst>
              </p14:cNvPr>
              <p14:cNvContentPartPr/>
              <p14:nvPr/>
            </p14:nvContentPartPr>
            <p14:xfrm>
              <a:off x="2599738" y="4682946"/>
              <a:ext cx="360" cy="360"/>
            </p14:xfrm>
          </p:contentPart>
        </mc:Choice>
        <mc:Fallback xmlns="">
          <p:pic>
            <p:nvPicPr>
              <p:cNvPr id="18" name="Ink 17">
                <a:extLst>
                  <a:ext uri="{FF2B5EF4-FFF2-40B4-BE49-F238E27FC236}">
                    <a16:creationId xmlns:a16="http://schemas.microsoft.com/office/drawing/2014/main" id="{9EEF7C6E-62DC-1947-3210-B3EAAC6399F2}"/>
                  </a:ext>
                </a:extLst>
              </p:cNvPr>
              <p:cNvPicPr/>
              <p:nvPr/>
            </p:nvPicPr>
            <p:blipFill>
              <a:blip r:embed="rId3"/>
              <a:stretch>
                <a:fillRect/>
              </a:stretch>
            </p:blipFill>
            <p:spPr>
              <a:xfrm>
                <a:off x="2595418" y="4678626"/>
                <a:ext cx="9000" cy="9000"/>
              </a:xfrm>
              <a:prstGeom prst="rect">
                <a:avLst/>
              </a:prstGeom>
            </p:spPr>
          </p:pic>
        </mc:Fallback>
      </mc:AlternateContent>
      <p:sp>
        <p:nvSpPr>
          <p:cNvPr id="19" name="TextBox 18">
            <a:extLst>
              <a:ext uri="{FF2B5EF4-FFF2-40B4-BE49-F238E27FC236}">
                <a16:creationId xmlns:a16="http://schemas.microsoft.com/office/drawing/2014/main" id="{BC2C9BD7-3D81-89D3-A936-4E0CCFCCC6B3}"/>
              </a:ext>
            </a:extLst>
          </p:cNvPr>
          <p:cNvSpPr txBox="1"/>
          <p:nvPr/>
        </p:nvSpPr>
        <p:spPr>
          <a:xfrm>
            <a:off x="1095202" y="1801023"/>
            <a:ext cx="184731" cy="369332"/>
          </a:xfrm>
          <a:prstGeom prst="rect">
            <a:avLst/>
          </a:prstGeom>
          <a:noFill/>
        </p:spPr>
        <p:txBody>
          <a:bodyPr wrap="none" rtlCol="0">
            <a:spAutoFit/>
          </a:bodyPr>
          <a:lstStyle/>
          <a:p>
            <a:endParaRPr lang="en-US" dirty="0"/>
          </a:p>
        </p:txBody>
      </p:sp>
      <p:cxnSp>
        <p:nvCxnSpPr>
          <p:cNvPr id="21" name="Google Shape;147;g1a3ff36d471_0_13">
            <a:extLst>
              <a:ext uri="{FF2B5EF4-FFF2-40B4-BE49-F238E27FC236}">
                <a16:creationId xmlns:a16="http://schemas.microsoft.com/office/drawing/2014/main" id="{EB07FED2-2037-1E59-4D8C-6DE046D5396F}"/>
              </a:ext>
            </a:extLst>
          </p:cNvPr>
          <p:cNvCxnSpPr>
            <a:cxnSpLocks/>
          </p:cNvCxnSpPr>
          <p:nvPr/>
        </p:nvCxnSpPr>
        <p:spPr>
          <a:xfrm flipH="1">
            <a:off x="10142210" y="3276923"/>
            <a:ext cx="731082" cy="818972"/>
          </a:xfrm>
          <a:prstGeom prst="straightConnector1">
            <a:avLst/>
          </a:prstGeom>
          <a:noFill/>
          <a:ln w="38100" cap="flat" cmpd="sng">
            <a:solidFill>
              <a:schemeClr val="dk1"/>
            </a:solidFill>
            <a:prstDash val="solid"/>
            <a:round/>
            <a:headEnd type="none" w="med" len="med"/>
            <a:tailEnd type="triangle" w="med" len="med"/>
          </a:ln>
        </p:spPr>
      </p:cxnSp>
      <p:sp>
        <p:nvSpPr>
          <p:cNvPr id="23" name="TextBox 22">
            <a:extLst>
              <a:ext uri="{FF2B5EF4-FFF2-40B4-BE49-F238E27FC236}">
                <a16:creationId xmlns:a16="http://schemas.microsoft.com/office/drawing/2014/main" id="{9FD6610A-C3AA-DDC4-5E30-973CCECDAFC8}"/>
              </a:ext>
            </a:extLst>
          </p:cNvPr>
          <p:cNvSpPr txBox="1"/>
          <p:nvPr/>
        </p:nvSpPr>
        <p:spPr>
          <a:xfrm>
            <a:off x="9996055" y="3276924"/>
            <a:ext cx="1553852" cy="369332"/>
          </a:xfrm>
          <a:prstGeom prst="rect">
            <a:avLst/>
          </a:prstGeom>
          <a:noFill/>
        </p:spPr>
        <p:txBody>
          <a:bodyPr wrap="square">
            <a:spAutoFit/>
          </a:bodyPr>
          <a:lstStyle/>
          <a:p>
            <a:pPr marL="0" lvl="0" indent="0" algn="l" rtl="0">
              <a:spcBef>
                <a:spcPts val="0"/>
              </a:spcBef>
              <a:spcAft>
                <a:spcPts val="0"/>
              </a:spcAft>
              <a:buNone/>
            </a:pPr>
            <a:r>
              <a:rPr lang="en-US" sz="1800" dirty="0">
                <a:ln w="0"/>
                <a:solidFill>
                  <a:schemeClr val="accent1"/>
                </a:solidFill>
                <a:effectLst>
                  <a:outerShdw blurRad="38100" dist="25400" dir="5400000" algn="ctr" rotWithShape="0">
                    <a:srgbClr val="6E747A">
                      <a:alpha val="43000"/>
                    </a:srgbClr>
                  </a:outerShdw>
                </a:effectLst>
                <a:latin typeface="Calibri"/>
                <a:ea typeface="Calibri"/>
                <a:cs typeface="Calibri"/>
                <a:sym typeface="Calibri"/>
              </a:rPr>
              <a:t>Error</a:t>
            </a:r>
            <a:endParaRPr lang="en-US" sz="1500" dirty="0">
              <a:ln w="0"/>
              <a:solidFill>
                <a:schemeClr val="accent1"/>
              </a:solidFill>
              <a:effectLst>
                <a:outerShdw blurRad="38100" dist="25400" dir="5400000" algn="ctr" rotWithShape="0">
                  <a:srgbClr val="6E747A">
                    <a:alpha val="43000"/>
                  </a:srgbClr>
                </a:outerShdw>
              </a:effectLst>
              <a:latin typeface="Calibri"/>
              <a:ea typeface="Calibri"/>
              <a:cs typeface="Calibri"/>
              <a:sym typeface="Calibri"/>
            </a:endParaRPr>
          </a:p>
        </p:txBody>
      </p:sp>
      <p:cxnSp>
        <p:nvCxnSpPr>
          <p:cNvPr id="24" name="Google Shape;145;g1a3ff36d471_0_13">
            <a:extLst>
              <a:ext uri="{FF2B5EF4-FFF2-40B4-BE49-F238E27FC236}">
                <a16:creationId xmlns:a16="http://schemas.microsoft.com/office/drawing/2014/main" id="{63B3ED86-B7A1-0AD8-E922-67BCDAA3F02B}"/>
              </a:ext>
            </a:extLst>
          </p:cNvPr>
          <p:cNvCxnSpPr>
            <a:cxnSpLocks/>
          </p:cNvCxnSpPr>
          <p:nvPr/>
        </p:nvCxnSpPr>
        <p:spPr>
          <a:xfrm flipV="1">
            <a:off x="8705018" y="4150057"/>
            <a:ext cx="673895" cy="769582"/>
          </a:xfrm>
          <a:prstGeom prst="straightConnector1">
            <a:avLst/>
          </a:prstGeom>
          <a:noFill/>
          <a:ln w="38100" cap="flat" cmpd="sng">
            <a:solidFill>
              <a:schemeClr val="dk1"/>
            </a:solidFill>
            <a:prstDash val="solid"/>
            <a:round/>
            <a:headEnd type="none" w="med" len="med"/>
            <a:tailEnd type="triangle" w="med" len="med"/>
          </a:ln>
        </p:spPr>
      </p:cxnSp>
      <p:sp>
        <p:nvSpPr>
          <p:cNvPr id="38" name="Rounded Rectangle 37">
            <a:extLst>
              <a:ext uri="{FF2B5EF4-FFF2-40B4-BE49-F238E27FC236}">
                <a16:creationId xmlns:a16="http://schemas.microsoft.com/office/drawing/2014/main" id="{8FF2DAF6-0895-46E7-530F-EFC0D12134BC}"/>
              </a:ext>
            </a:extLst>
          </p:cNvPr>
          <p:cNvSpPr/>
          <p:nvPr/>
        </p:nvSpPr>
        <p:spPr>
          <a:xfrm>
            <a:off x="10406257" y="2221850"/>
            <a:ext cx="1738521" cy="105507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latin typeface="Calibri"/>
                <a:ea typeface="Calibri"/>
                <a:cs typeface="Calibri"/>
                <a:sym typeface="Calibri"/>
              </a:rPr>
              <a:t>Test each method once</a:t>
            </a:r>
          </a:p>
          <a:p>
            <a:pPr algn="ctr"/>
            <a:endParaRPr lang="en-US" dirty="0"/>
          </a:p>
        </p:txBody>
      </p:sp>
      <p:sp>
        <p:nvSpPr>
          <p:cNvPr id="42" name="Rounded Rectangle 41">
            <a:extLst>
              <a:ext uri="{FF2B5EF4-FFF2-40B4-BE49-F238E27FC236}">
                <a16:creationId xmlns:a16="http://schemas.microsoft.com/office/drawing/2014/main" id="{D724794E-5FD1-9666-BD3B-B38CC99131E6}"/>
              </a:ext>
            </a:extLst>
          </p:cNvPr>
          <p:cNvSpPr/>
          <p:nvPr/>
        </p:nvSpPr>
        <p:spPr>
          <a:xfrm>
            <a:off x="10453479" y="4065663"/>
            <a:ext cx="1738521" cy="125910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latin typeface="Calibri"/>
                <a:ea typeface="Calibri"/>
                <a:cs typeface="Calibri"/>
                <a:sym typeface="Calibri"/>
              </a:rPr>
              <a:t>Data ready to use</a:t>
            </a:r>
          </a:p>
          <a:p>
            <a:pPr algn="ctr"/>
            <a:endParaRPr lang="en-US" dirty="0"/>
          </a:p>
        </p:txBody>
      </p:sp>
      <p:sp>
        <p:nvSpPr>
          <p:cNvPr id="43" name="Rounded Rectangle 42">
            <a:extLst>
              <a:ext uri="{FF2B5EF4-FFF2-40B4-BE49-F238E27FC236}">
                <a16:creationId xmlns:a16="http://schemas.microsoft.com/office/drawing/2014/main" id="{A86A5F2E-1ED4-A8D3-9C12-32986876EF22}"/>
              </a:ext>
            </a:extLst>
          </p:cNvPr>
          <p:cNvSpPr/>
          <p:nvPr/>
        </p:nvSpPr>
        <p:spPr>
          <a:xfrm>
            <a:off x="8509653" y="4068555"/>
            <a:ext cx="1738521" cy="125910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lvl="0" indent="0" algn="l" rtl="0">
              <a:spcBef>
                <a:spcPts val="0"/>
              </a:spcBef>
              <a:spcAft>
                <a:spcPts val="0"/>
              </a:spcAft>
              <a:buNone/>
            </a:pPr>
            <a:r>
              <a:rPr lang="en-US" sz="1800" b="1" dirty="0">
                <a:solidFill>
                  <a:schemeClr val="tx1"/>
                </a:solidFill>
                <a:latin typeface="Calibri"/>
                <a:ea typeface="Calibri"/>
                <a:cs typeface="Calibri"/>
                <a:sym typeface="Calibri"/>
              </a:rPr>
              <a:t>Find &amp; remove</a:t>
            </a:r>
          </a:p>
          <a:p>
            <a:pPr marL="0" lvl="0" indent="0" algn="l" rtl="0">
              <a:spcBef>
                <a:spcPts val="0"/>
              </a:spcBef>
              <a:spcAft>
                <a:spcPts val="0"/>
              </a:spcAft>
              <a:buNone/>
            </a:pPr>
            <a:r>
              <a:rPr lang="en-US" sz="1800" b="1" dirty="0">
                <a:solidFill>
                  <a:schemeClr val="tx1"/>
                </a:solidFill>
                <a:latin typeface="Calibri"/>
                <a:ea typeface="Calibri"/>
                <a:cs typeface="Calibri"/>
                <a:sym typeface="Calibri"/>
              </a:rPr>
              <a:t>problem variable.</a:t>
            </a:r>
            <a:endParaRPr lang="en-US" dirty="0">
              <a:solidFill>
                <a:schemeClr val="tx1"/>
              </a:solidFill>
            </a:endParaRPr>
          </a:p>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ECBC0903-F429-DC33-4877-8CA0E6B6E4B5}"/>
              </a:ext>
            </a:extLst>
          </p:cNvPr>
          <p:cNvCxnSpPr>
            <a:cxnSpLocks/>
          </p:cNvCxnSpPr>
          <p:nvPr/>
        </p:nvCxnSpPr>
        <p:spPr>
          <a:xfrm>
            <a:off x="11274136" y="3276924"/>
            <a:ext cx="275771" cy="791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oogle Shape;145;g1a3ff36d471_0_13">
            <a:extLst>
              <a:ext uri="{FF2B5EF4-FFF2-40B4-BE49-F238E27FC236}">
                <a16:creationId xmlns:a16="http://schemas.microsoft.com/office/drawing/2014/main" id="{CDFA6F2A-B5B9-0F69-59E8-6903588F13CA}"/>
              </a:ext>
            </a:extLst>
          </p:cNvPr>
          <p:cNvCxnSpPr>
            <a:cxnSpLocks/>
          </p:cNvCxnSpPr>
          <p:nvPr/>
        </p:nvCxnSpPr>
        <p:spPr>
          <a:xfrm flipV="1">
            <a:off x="10224655" y="3276924"/>
            <a:ext cx="731082" cy="873133"/>
          </a:xfrm>
          <a:prstGeom prst="straightConnector1">
            <a:avLst/>
          </a:prstGeom>
          <a:noFill/>
          <a:ln w="38100" cap="flat" cmpd="sng">
            <a:solidFill>
              <a:schemeClr val="dk1"/>
            </a:solidFill>
            <a:prstDash val="solid"/>
            <a:round/>
            <a:headEnd type="none" w="med" len="med"/>
            <a:tailEnd type="triangle" w="med" len="med"/>
          </a:ln>
        </p:spPr>
      </p:cxnSp>
      <p:sp>
        <p:nvSpPr>
          <p:cNvPr id="60" name="TextBox 59">
            <a:extLst>
              <a:ext uri="{FF2B5EF4-FFF2-40B4-BE49-F238E27FC236}">
                <a16:creationId xmlns:a16="http://schemas.microsoft.com/office/drawing/2014/main" id="{E502941C-2DE4-ADDC-6BB2-6D6C6D5A3A3E}"/>
              </a:ext>
            </a:extLst>
          </p:cNvPr>
          <p:cNvSpPr txBox="1"/>
          <p:nvPr/>
        </p:nvSpPr>
        <p:spPr>
          <a:xfrm>
            <a:off x="2599738" y="585566"/>
            <a:ext cx="9541044" cy="707886"/>
          </a:xfrm>
          <a:prstGeom prst="rect">
            <a:avLst/>
          </a:prstGeom>
          <a:noFill/>
        </p:spPr>
        <p:txBody>
          <a:bodyPr wrap="square">
            <a:spAutoFit/>
          </a:bodyPr>
          <a:lstStyle/>
          <a:p>
            <a:r>
              <a:rPr lang="en-US" sz="4000" b="1" dirty="0"/>
              <a:t>Methods: Cleaning/Preprocessing</a:t>
            </a:r>
          </a:p>
        </p:txBody>
      </p:sp>
    </p:spTree>
    <p:extLst>
      <p:ext uri="{BB962C8B-B14F-4D97-AF65-F5344CB8AC3E}">
        <p14:creationId xmlns:p14="http://schemas.microsoft.com/office/powerpoint/2010/main" val="120075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5;g1abd39dd563_0_0">
            <a:extLst>
              <a:ext uri="{FF2B5EF4-FFF2-40B4-BE49-F238E27FC236}">
                <a16:creationId xmlns:a16="http://schemas.microsoft.com/office/drawing/2014/main" id="{AA2AB621-9BF8-5323-56CA-A451BA88556D}"/>
              </a:ext>
            </a:extLst>
          </p:cNvPr>
          <p:cNvSpPr/>
          <p:nvPr/>
        </p:nvSpPr>
        <p:spPr>
          <a:xfrm>
            <a:off x="6286500" y="1474475"/>
            <a:ext cx="5623500" cy="4114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g1abd39dd563_0_0">
            <a:extLst>
              <a:ext uri="{FF2B5EF4-FFF2-40B4-BE49-F238E27FC236}">
                <a16:creationId xmlns:a16="http://schemas.microsoft.com/office/drawing/2014/main" id="{502F76A3-10C3-BCCE-1581-5590D63AAF23}"/>
              </a:ext>
            </a:extLst>
          </p:cNvPr>
          <p:cNvSpPr/>
          <p:nvPr/>
        </p:nvSpPr>
        <p:spPr>
          <a:xfrm>
            <a:off x="6423650" y="1937400"/>
            <a:ext cx="3029100" cy="3097500"/>
          </a:xfrm>
          <a:prstGeom prst="roundRect">
            <a:avLst>
              <a:gd name="adj"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7;g1abd39dd563_0_0">
            <a:extLst>
              <a:ext uri="{FF2B5EF4-FFF2-40B4-BE49-F238E27FC236}">
                <a16:creationId xmlns:a16="http://schemas.microsoft.com/office/drawing/2014/main" id="{1046101B-7431-5744-7EEB-4E73024137FF}"/>
              </a:ext>
            </a:extLst>
          </p:cNvPr>
          <p:cNvSpPr/>
          <p:nvPr/>
        </p:nvSpPr>
        <p:spPr>
          <a:xfrm>
            <a:off x="9827838" y="1967850"/>
            <a:ext cx="1859400" cy="3036600"/>
          </a:xfrm>
          <a:prstGeom prst="roundRect">
            <a:avLst>
              <a:gd name="adj"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g1abd39dd563_0_0">
            <a:extLst>
              <a:ext uri="{FF2B5EF4-FFF2-40B4-BE49-F238E27FC236}">
                <a16:creationId xmlns:a16="http://schemas.microsoft.com/office/drawing/2014/main" id="{BC2FF56C-C1D8-B197-F70E-9E96798419F7}"/>
              </a:ext>
            </a:extLst>
          </p:cNvPr>
          <p:cNvSpPr txBox="1"/>
          <p:nvPr/>
        </p:nvSpPr>
        <p:spPr>
          <a:xfrm>
            <a:off x="7280925" y="2013575"/>
            <a:ext cx="1645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70% Train</a:t>
            </a:r>
            <a:endParaRPr sz="2000" b="1">
              <a:latin typeface="Calibri"/>
              <a:ea typeface="Calibri"/>
              <a:cs typeface="Calibri"/>
              <a:sym typeface="Calibri"/>
            </a:endParaRPr>
          </a:p>
        </p:txBody>
      </p:sp>
      <p:sp>
        <p:nvSpPr>
          <p:cNvPr id="8" name="Google Shape;159;g1abd39dd563_0_0">
            <a:extLst>
              <a:ext uri="{FF2B5EF4-FFF2-40B4-BE49-F238E27FC236}">
                <a16:creationId xmlns:a16="http://schemas.microsoft.com/office/drawing/2014/main" id="{1B7FF683-2D55-CB55-BB70-2E39C686CE4E}"/>
              </a:ext>
            </a:extLst>
          </p:cNvPr>
          <p:cNvSpPr txBox="1"/>
          <p:nvPr/>
        </p:nvSpPr>
        <p:spPr>
          <a:xfrm>
            <a:off x="10052700" y="2013575"/>
            <a:ext cx="140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30% Test</a:t>
            </a:r>
            <a:endParaRPr sz="2000" b="1">
              <a:latin typeface="Calibri"/>
              <a:ea typeface="Calibri"/>
              <a:cs typeface="Calibri"/>
              <a:sym typeface="Calibri"/>
            </a:endParaRPr>
          </a:p>
        </p:txBody>
      </p:sp>
      <p:sp>
        <p:nvSpPr>
          <p:cNvPr id="9" name="Google Shape;160;g1abd39dd563_0_0">
            <a:extLst>
              <a:ext uri="{FF2B5EF4-FFF2-40B4-BE49-F238E27FC236}">
                <a16:creationId xmlns:a16="http://schemas.microsoft.com/office/drawing/2014/main" id="{9B8BE57F-8576-1823-7A28-B7638AF513ED}"/>
              </a:ext>
            </a:extLst>
          </p:cNvPr>
          <p:cNvSpPr txBox="1"/>
          <p:nvPr/>
        </p:nvSpPr>
        <p:spPr>
          <a:xfrm>
            <a:off x="7792350" y="635050"/>
            <a:ext cx="261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Part 1: Benchmarking</a:t>
            </a:r>
            <a:endParaRPr sz="2000" b="1">
              <a:latin typeface="Calibri"/>
              <a:ea typeface="Calibri"/>
              <a:cs typeface="Calibri"/>
              <a:sym typeface="Calibri"/>
            </a:endParaRPr>
          </a:p>
        </p:txBody>
      </p:sp>
      <p:cxnSp>
        <p:nvCxnSpPr>
          <p:cNvPr id="10" name="Google Shape;161;g1abd39dd563_0_0">
            <a:extLst>
              <a:ext uri="{FF2B5EF4-FFF2-40B4-BE49-F238E27FC236}">
                <a16:creationId xmlns:a16="http://schemas.microsoft.com/office/drawing/2014/main" id="{A1B69864-7995-1D14-C305-3106ED556375}"/>
              </a:ext>
            </a:extLst>
          </p:cNvPr>
          <p:cNvCxnSpPr/>
          <p:nvPr/>
        </p:nvCxnSpPr>
        <p:spPr>
          <a:xfrm>
            <a:off x="8401050" y="3451850"/>
            <a:ext cx="2183100" cy="0"/>
          </a:xfrm>
          <a:prstGeom prst="straightConnector1">
            <a:avLst/>
          </a:prstGeom>
          <a:noFill/>
          <a:ln w="38100" cap="flat" cmpd="sng">
            <a:solidFill>
              <a:schemeClr val="dk1"/>
            </a:solidFill>
            <a:prstDash val="solid"/>
            <a:round/>
            <a:headEnd type="none" w="med" len="med"/>
            <a:tailEnd type="triangle" w="med" len="med"/>
          </a:ln>
        </p:spPr>
      </p:cxnSp>
      <p:sp>
        <p:nvSpPr>
          <p:cNvPr id="11" name="Google Shape;162;g1abd39dd563_0_0">
            <a:extLst>
              <a:ext uri="{FF2B5EF4-FFF2-40B4-BE49-F238E27FC236}">
                <a16:creationId xmlns:a16="http://schemas.microsoft.com/office/drawing/2014/main" id="{1C68EAAE-DD55-C648-FBED-E80BD4F589A6}"/>
              </a:ext>
            </a:extLst>
          </p:cNvPr>
          <p:cNvSpPr txBox="1"/>
          <p:nvPr/>
        </p:nvSpPr>
        <p:spPr>
          <a:xfrm>
            <a:off x="8576250" y="2974850"/>
            <a:ext cx="218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latin typeface="Calibri"/>
                <a:ea typeface="Calibri"/>
                <a:cs typeface="Calibri"/>
                <a:sym typeface="Calibri"/>
              </a:rPr>
              <a:t>Trained Models</a:t>
            </a:r>
            <a:endParaRPr sz="1900" b="1">
              <a:latin typeface="Calibri"/>
              <a:ea typeface="Calibri"/>
              <a:cs typeface="Calibri"/>
              <a:sym typeface="Calibri"/>
            </a:endParaRPr>
          </a:p>
        </p:txBody>
      </p:sp>
      <p:cxnSp>
        <p:nvCxnSpPr>
          <p:cNvPr id="12" name="Google Shape;163;g1abd39dd563_0_0">
            <a:extLst>
              <a:ext uri="{FF2B5EF4-FFF2-40B4-BE49-F238E27FC236}">
                <a16:creationId xmlns:a16="http://schemas.microsoft.com/office/drawing/2014/main" id="{C9D40ED7-8EAE-52A8-110F-28765728F102}"/>
              </a:ext>
            </a:extLst>
          </p:cNvPr>
          <p:cNvCxnSpPr/>
          <p:nvPr/>
        </p:nvCxnSpPr>
        <p:spPr>
          <a:xfrm flipH="1">
            <a:off x="7873475" y="4560575"/>
            <a:ext cx="1800" cy="1592700"/>
          </a:xfrm>
          <a:prstGeom prst="straightConnector1">
            <a:avLst/>
          </a:prstGeom>
          <a:noFill/>
          <a:ln w="38100" cap="flat" cmpd="sng">
            <a:solidFill>
              <a:schemeClr val="dk1"/>
            </a:solidFill>
            <a:prstDash val="solid"/>
            <a:round/>
            <a:headEnd type="none" w="med" len="med"/>
            <a:tailEnd type="triangle" w="med" len="med"/>
          </a:ln>
        </p:spPr>
      </p:cxnSp>
      <p:cxnSp>
        <p:nvCxnSpPr>
          <p:cNvPr id="13" name="Google Shape;164;g1abd39dd563_0_0">
            <a:extLst>
              <a:ext uri="{FF2B5EF4-FFF2-40B4-BE49-F238E27FC236}">
                <a16:creationId xmlns:a16="http://schemas.microsoft.com/office/drawing/2014/main" id="{81FFB6F4-3C71-6BBB-FF30-591808EBB2AD}"/>
              </a:ext>
            </a:extLst>
          </p:cNvPr>
          <p:cNvCxnSpPr/>
          <p:nvPr/>
        </p:nvCxnSpPr>
        <p:spPr>
          <a:xfrm flipH="1">
            <a:off x="10756650" y="4484375"/>
            <a:ext cx="1800" cy="1592700"/>
          </a:xfrm>
          <a:prstGeom prst="straightConnector1">
            <a:avLst/>
          </a:prstGeom>
          <a:noFill/>
          <a:ln w="38100" cap="flat" cmpd="sng">
            <a:solidFill>
              <a:schemeClr val="dk1"/>
            </a:solidFill>
            <a:prstDash val="solid"/>
            <a:round/>
            <a:headEnd type="none" w="med" len="med"/>
            <a:tailEnd type="triangle" w="med" len="med"/>
          </a:ln>
        </p:spPr>
      </p:cxnSp>
      <p:sp>
        <p:nvSpPr>
          <p:cNvPr id="14" name="Google Shape;165;g1abd39dd563_0_0">
            <a:extLst>
              <a:ext uri="{FF2B5EF4-FFF2-40B4-BE49-F238E27FC236}">
                <a16:creationId xmlns:a16="http://schemas.microsoft.com/office/drawing/2014/main" id="{1D37576C-39BA-8A7E-684A-8028F92E47D9}"/>
              </a:ext>
            </a:extLst>
          </p:cNvPr>
          <p:cNvSpPr txBox="1"/>
          <p:nvPr/>
        </p:nvSpPr>
        <p:spPr>
          <a:xfrm>
            <a:off x="7128475" y="6153275"/>
            <a:ext cx="218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latin typeface="Calibri"/>
                <a:ea typeface="Calibri"/>
                <a:cs typeface="Calibri"/>
                <a:sym typeface="Calibri"/>
              </a:rPr>
              <a:t>Training Time</a:t>
            </a:r>
            <a:endParaRPr sz="1900" b="1">
              <a:latin typeface="Calibri"/>
              <a:ea typeface="Calibri"/>
              <a:cs typeface="Calibri"/>
              <a:sym typeface="Calibri"/>
            </a:endParaRPr>
          </a:p>
        </p:txBody>
      </p:sp>
      <p:sp>
        <p:nvSpPr>
          <p:cNvPr id="15" name="Google Shape;166;g1abd39dd563_0_0">
            <a:extLst>
              <a:ext uri="{FF2B5EF4-FFF2-40B4-BE49-F238E27FC236}">
                <a16:creationId xmlns:a16="http://schemas.microsoft.com/office/drawing/2014/main" id="{F062112C-19EC-E9A4-0278-A1C547E23F43}"/>
              </a:ext>
            </a:extLst>
          </p:cNvPr>
          <p:cNvSpPr txBox="1"/>
          <p:nvPr/>
        </p:nvSpPr>
        <p:spPr>
          <a:xfrm>
            <a:off x="9827850" y="6153275"/>
            <a:ext cx="218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latin typeface="Calibri"/>
                <a:ea typeface="Calibri"/>
                <a:cs typeface="Calibri"/>
                <a:sym typeface="Calibri"/>
              </a:rPr>
              <a:t>AUC, Accuracy</a:t>
            </a:r>
            <a:endParaRPr sz="1900" b="1">
              <a:latin typeface="Calibri"/>
              <a:ea typeface="Calibri"/>
              <a:cs typeface="Calibri"/>
              <a:sym typeface="Calibri"/>
            </a:endParaRPr>
          </a:p>
        </p:txBody>
      </p:sp>
      <p:sp>
        <p:nvSpPr>
          <p:cNvPr id="16" name="Google Shape;167;g1abd39dd563_0_0">
            <a:extLst>
              <a:ext uri="{FF2B5EF4-FFF2-40B4-BE49-F238E27FC236}">
                <a16:creationId xmlns:a16="http://schemas.microsoft.com/office/drawing/2014/main" id="{8CA49556-BA31-E4D5-E56A-125F29ADE55C}"/>
              </a:ext>
            </a:extLst>
          </p:cNvPr>
          <p:cNvSpPr txBox="1"/>
          <p:nvPr/>
        </p:nvSpPr>
        <p:spPr>
          <a:xfrm>
            <a:off x="8694150" y="1474475"/>
            <a:ext cx="113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Dataset</a:t>
            </a:r>
            <a:endParaRPr sz="2000" b="1">
              <a:latin typeface="Calibri"/>
              <a:ea typeface="Calibri"/>
              <a:cs typeface="Calibri"/>
              <a:sym typeface="Calibri"/>
            </a:endParaRPr>
          </a:p>
        </p:txBody>
      </p:sp>
      <p:sp>
        <p:nvSpPr>
          <p:cNvPr id="17" name="Google Shape;168;g1abd39dd563_0_0">
            <a:extLst>
              <a:ext uri="{FF2B5EF4-FFF2-40B4-BE49-F238E27FC236}">
                <a16:creationId xmlns:a16="http://schemas.microsoft.com/office/drawing/2014/main" id="{957B88EF-BB54-1B89-00F4-E66B345A6207}"/>
              </a:ext>
            </a:extLst>
          </p:cNvPr>
          <p:cNvSpPr txBox="1"/>
          <p:nvPr/>
        </p:nvSpPr>
        <p:spPr>
          <a:xfrm>
            <a:off x="7233000" y="997475"/>
            <a:ext cx="4056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latin typeface="Calibri"/>
                <a:ea typeface="Calibri"/>
                <a:cs typeface="Calibri"/>
                <a:sym typeface="Calibri"/>
              </a:rPr>
              <a:t>For 20 datasets, 20 iterations each</a:t>
            </a:r>
            <a:endParaRPr sz="1900" b="1" dirty="0">
              <a:latin typeface="Calibri"/>
              <a:ea typeface="Calibri"/>
              <a:cs typeface="Calibri"/>
              <a:sym typeface="Calibri"/>
            </a:endParaRPr>
          </a:p>
        </p:txBody>
      </p:sp>
      <p:sp>
        <p:nvSpPr>
          <p:cNvPr id="18" name="Google Shape;169;g1abd39dd563_0_0">
            <a:extLst>
              <a:ext uri="{FF2B5EF4-FFF2-40B4-BE49-F238E27FC236}">
                <a16:creationId xmlns:a16="http://schemas.microsoft.com/office/drawing/2014/main" id="{ED56D08A-745B-7662-EEE6-0FB5DBF0AB3B}"/>
              </a:ext>
            </a:extLst>
          </p:cNvPr>
          <p:cNvSpPr txBox="1">
            <a:spLocks/>
          </p:cNvSpPr>
          <p:nvPr/>
        </p:nvSpPr>
        <p:spPr>
          <a:xfrm>
            <a:off x="620800" y="997475"/>
            <a:ext cx="5623500" cy="5809500"/>
          </a:xfrm>
          <a:prstGeom prst="rect">
            <a:avLst/>
          </a:prstGeom>
        </p:spPr>
        <p:txBody>
          <a:bodyPr spcFirstLastPara="1" vert="horz" wrap="square" lIns="91425" tIns="45700" rIns="91425" bIns="45700" rtlCol="0" anchor="t" anchorCtr="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a:buSzPts val="1800"/>
              <a:buFont typeface="Wingdings 3" charset="2"/>
              <a:buChar char="•"/>
            </a:pPr>
            <a:r>
              <a:rPr lang="en-US" dirty="0"/>
              <a:t>For each dataset (20 total):</a:t>
            </a:r>
          </a:p>
          <a:p>
            <a:pPr marL="914400" lvl="1" indent="-342900">
              <a:spcBef>
                <a:spcPts val="0"/>
              </a:spcBef>
              <a:buSzPts val="1800"/>
              <a:buFont typeface="Wingdings 3" charset="2"/>
              <a:buChar char="•"/>
            </a:pPr>
            <a:r>
              <a:rPr lang="en-US" sz="1800" dirty="0"/>
              <a:t>For 20 iterations:</a:t>
            </a:r>
          </a:p>
          <a:p>
            <a:pPr marL="1371600" lvl="2" indent="-342900">
              <a:spcBef>
                <a:spcPts val="0"/>
              </a:spcBef>
              <a:buSzPts val="1800"/>
              <a:buFont typeface="Wingdings 3" charset="2"/>
              <a:buChar char="•"/>
            </a:pPr>
            <a:r>
              <a:rPr lang="en-US" sz="1800" dirty="0"/>
              <a:t>Train (70%) - Test (30%) split</a:t>
            </a:r>
          </a:p>
          <a:p>
            <a:pPr marL="1371600" lvl="2" indent="-342900">
              <a:spcBef>
                <a:spcPts val="0"/>
              </a:spcBef>
              <a:buSzPts val="1800"/>
              <a:buFont typeface="Wingdings 3" charset="2"/>
              <a:buChar char="•"/>
            </a:pPr>
            <a:r>
              <a:rPr lang="en-US" sz="1800" dirty="0"/>
              <a:t>Train each model on the training dataset; record the training time</a:t>
            </a:r>
          </a:p>
          <a:p>
            <a:pPr marL="1371600" lvl="2" indent="-342900">
              <a:spcBef>
                <a:spcPts val="0"/>
              </a:spcBef>
              <a:buSzPts val="1800"/>
              <a:buFont typeface="Wingdings 3" charset="2"/>
              <a:buChar char="•"/>
            </a:pPr>
            <a:r>
              <a:rPr lang="en-US" sz="1800" dirty="0"/>
              <a:t>Test each model on the test dataset; record the model AUC</a:t>
            </a:r>
          </a:p>
          <a:p>
            <a:pPr marL="1371600" indent="0">
              <a:buFont typeface="Wingdings 3" charset="2"/>
              <a:buNone/>
            </a:pPr>
            <a:endParaRPr lang="en-US" dirty="0"/>
          </a:p>
          <a:p>
            <a:pPr marL="457200">
              <a:buSzPts val="1800"/>
              <a:buFont typeface="Wingdings 3" charset="2"/>
              <a:buChar char="•"/>
            </a:pPr>
            <a:r>
              <a:rPr lang="en-US" dirty="0"/>
              <a:t>For each iteration, all models are trained and tested on the same dataset, </a:t>
            </a:r>
            <a:r>
              <a:rPr lang="en-US" b="1" dirty="0"/>
              <a:t>using all variables</a:t>
            </a:r>
            <a:endParaRPr lang="en-US" dirty="0"/>
          </a:p>
          <a:p>
            <a:pPr marL="457200">
              <a:buSzPts val="1800"/>
              <a:buFont typeface="Wingdings 3" charset="2"/>
              <a:buChar char="•"/>
            </a:pPr>
            <a:r>
              <a:rPr lang="en-US" dirty="0"/>
              <a:t>To accomplish the above, an R function was written to accept a dataset and # of iterations, record the training time, test AUC and test accuracy</a:t>
            </a:r>
            <a:r>
              <a:rPr lang="en-US" dirty="0">
                <a:solidFill>
                  <a:srgbClr val="374151"/>
                </a:solidFill>
                <a:latin typeface="+mj-lt"/>
              </a:rPr>
              <a:t>,</a:t>
            </a:r>
            <a:r>
              <a:rPr lang="en-US" sz="1800" b="0" i="0" dirty="0">
                <a:solidFill>
                  <a:srgbClr val="374151"/>
                </a:solidFill>
                <a:effectLst/>
                <a:latin typeface="+mj-lt"/>
              </a:rPr>
              <a:t> Precision, error rate and F-score</a:t>
            </a:r>
            <a:r>
              <a:rPr lang="en-US" dirty="0"/>
              <a:t> for each model at each iteration, and return </a:t>
            </a:r>
            <a:r>
              <a:rPr lang="en-US" dirty="0" err="1"/>
              <a:t>dataframes</a:t>
            </a:r>
            <a:r>
              <a:rPr lang="en-US" dirty="0"/>
              <a:t> containing the values</a:t>
            </a:r>
          </a:p>
          <a:p>
            <a:pPr marL="457200">
              <a:buSzPts val="1800"/>
              <a:buFont typeface="Wingdings 3" charset="2"/>
              <a:buChar char="•"/>
            </a:pPr>
            <a:r>
              <a:rPr lang="en-US" dirty="0"/>
              <a:t>This function was used to loop over all 20 datasets in an R script</a:t>
            </a:r>
          </a:p>
        </p:txBody>
      </p:sp>
      <p:sp>
        <p:nvSpPr>
          <p:cNvPr id="19" name="Google Shape;170;g1abd39dd563_0_0">
            <a:extLst>
              <a:ext uri="{FF2B5EF4-FFF2-40B4-BE49-F238E27FC236}">
                <a16:creationId xmlns:a16="http://schemas.microsoft.com/office/drawing/2014/main" id="{FCE9F16E-2D7E-7450-8C71-DFE193A68594}"/>
              </a:ext>
            </a:extLst>
          </p:cNvPr>
          <p:cNvSpPr txBox="1">
            <a:spLocks/>
          </p:cNvSpPr>
          <p:nvPr/>
        </p:nvSpPr>
        <p:spPr>
          <a:xfrm>
            <a:off x="4147200" y="0"/>
            <a:ext cx="3897600" cy="75450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3200" b="1" dirty="0"/>
              <a:t>Methods: Part 1</a:t>
            </a:r>
          </a:p>
        </p:txBody>
      </p:sp>
    </p:spTree>
    <p:extLst>
      <p:ext uri="{BB962C8B-B14F-4D97-AF65-F5344CB8AC3E}">
        <p14:creationId xmlns:p14="http://schemas.microsoft.com/office/powerpoint/2010/main" val="1576500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564</TotalTime>
  <Words>1296</Words>
  <Application>Microsoft Office PowerPoint</Application>
  <PresentationFormat>Widescreen</PresentationFormat>
  <Paragraphs>234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Century Gothic</vt:lpstr>
      <vt:lpstr>Wingdings</vt:lpstr>
      <vt:lpstr>Wingdings 3</vt:lpstr>
      <vt:lpstr>Wisp</vt:lpstr>
      <vt:lpstr>DSA 6000  Project Classification Model Benchmarking Group 7</vt:lpstr>
      <vt:lpstr>Overview:</vt:lpstr>
      <vt:lpstr>Background:</vt:lpstr>
      <vt:lpstr>Datasets.</vt:lpstr>
      <vt:lpstr>PowerPoint Presentation</vt:lpstr>
      <vt:lpstr>Models:</vt:lpstr>
      <vt:lpstr>Methods</vt:lpstr>
      <vt:lpstr>PowerPoint Presentation</vt:lpstr>
      <vt:lpstr>PowerPoint Presentation</vt:lpstr>
      <vt:lpstr>PowerPoint Presentation</vt:lpstr>
      <vt:lpstr>PowerPoint Presentation</vt:lpstr>
      <vt:lpstr>PowerPoint Presentation</vt:lpstr>
      <vt:lpstr>Part 1 Results &amp; Discussion</vt:lpstr>
      <vt:lpstr>Part 2 Results &amp; Discussion</vt:lpstr>
      <vt:lpstr>PowerPoint Presentation</vt:lpstr>
      <vt:lpstr>Part 1 Results &amp; Discussion</vt:lpstr>
      <vt:lpstr>PowerPoint Presentation</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Awathe</dc:creator>
  <cp:lastModifiedBy>Arpit Awathe</cp:lastModifiedBy>
  <cp:revision>238</cp:revision>
  <dcterms:created xsi:type="dcterms:W3CDTF">2021-12-09T17:21:24Z</dcterms:created>
  <dcterms:modified xsi:type="dcterms:W3CDTF">2023-12-14T21:36:09Z</dcterms:modified>
</cp:coreProperties>
</file>