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Georama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Georama ExtraBold"/>
      <p:bold r:id="rId33"/>
      <p:boldItalic r:id="rId34"/>
    </p:embeddedFont>
    <p:embeddedFont>
      <p:font typeface="Georama Medium"/>
      <p:regular r:id="rId35"/>
      <p:bold r:id="rId36"/>
      <p:italic r:id="rId37"/>
      <p:boldItalic r:id="rId38"/>
    </p:embeddedFont>
    <p:embeddedFont>
      <p:font typeface="Open Sans ExtraBold"/>
      <p:bold r:id="rId39"/>
      <p:boldItalic r:id="rId40"/>
    </p:embeddedFont>
    <p:embeddedFont>
      <p:font typeface="Montserrat ExtraBold"/>
      <p:bold r:id="rId41"/>
      <p:boldItalic r:id="rId42"/>
    </p:embeddedFont>
    <p:embeddedFont>
      <p:font typeface="Archivo Black"/>
      <p:regular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Extra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ArchivoBlack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eorama-bold.fntdata"/><Relationship Id="rId25" Type="http://schemas.openxmlformats.org/officeDocument/2006/relationships/font" Target="fonts/Georama-regular.fntdata"/><Relationship Id="rId47" Type="http://schemas.openxmlformats.org/officeDocument/2006/relationships/font" Target="fonts/OpenSans-boldItalic.fntdata"/><Relationship Id="rId28" Type="http://schemas.openxmlformats.org/officeDocument/2006/relationships/font" Target="fonts/Georama-boldItalic.fntdata"/><Relationship Id="rId27" Type="http://schemas.openxmlformats.org/officeDocument/2006/relationships/font" Target="fonts/Georam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GeoramaExtra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GeoramaMedium-regular.fntdata"/><Relationship Id="rId12" Type="http://schemas.openxmlformats.org/officeDocument/2006/relationships/slide" Target="slides/slide7.xml"/><Relationship Id="rId34" Type="http://schemas.openxmlformats.org/officeDocument/2006/relationships/font" Target="fonts/Georama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GeoramaMedium-italic.fntdata"/><Relationship Id="rId14" Type="http://schemas.openxmlformats.org/officeDocument/2006/relationships/slide" Target="slides/slide9.xml"/><Relationship Id="rId36" Type="http://schemas.openxmlformats.org/officeDocument/2006/relationships/font" Target="fonts/GeoramaMedium-bold.fntdata"/><Relationship Id="rId17" Type="http://schemas.openxmlformats.org/officeDocument/2006/relationships/slide" Target="slides/slide12.xml"/><Relationship Id="rId39" Type="http://schemas.openxmlformats.org/officeDocument/2006/relationships/font" Target="fonts/OpenSansExtraBold-bold.fntdata"/><Relationship Id="rId16" Type="http://schemas.openxmlformats.org/officeDocument/2006/relationships/slide" Target="slides/slide11.xml"/><Relationship Id="rId38" Type="http://schemas.openxmlformats.org/officeDocument/2006/relationships/font" Target="fonts/Georama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99881ee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f99881ee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99881ee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f99881ee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2c9637e5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2c9637e5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2c9637e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2c9637e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f99881e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f99881e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f99881ee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f99881ee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b62c04eb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b62c04eb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2c9637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2c9637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2c9637e5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2c9637e5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2c9637e5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2c9637e5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f99881ee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f99881ee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f99881e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f99881e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b62c04eb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b62c04eb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f99881ee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f99881ee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99881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99881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f99881e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f99881e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f99881e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f99881e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f99881e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f99881e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75" y="0"/>
            <a:ext cx="18247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316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225" y="0"/>
            <a:ext cx="31507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1600" y="0"/>
            <a:ext cx="3150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65650" y="513275"/>
            <a:ext cx="40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118100" y="2048400"/>
            <a:ext cx="690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Charte graphique de la gestion de stages</a:t>
            </a:r>
            <a:endParaRPr b="1"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12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5200">
                <a:latin typeface="Open Sans ExtraBold"/>
                <a:ea typeface="Open Sans ExtraBold"/>
                <a:cs typeface="Open Sans ExtraBold"/>
                <a:sym typeface="Open Sans ExtraBold"/>
              </a:rPr>
              <a:t>Icônes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224550"/>
            <a:ext cx="8520600" cy="4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0" y="328700"/>
            <a:ext cx="671575" cy="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00" y="2094850"/>
            <a:ext cx="6715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00" y="1268938"/>
            <a:ext cx="503825" cy="4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875" y="4236550"/>
            <a:ext cx="503825" cy="4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450" y="3122575"/>
            <a:ext cx="552675" cy="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71100"/>
            <a:ext cx="8520600" cy="4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59" y="1392312"/>
            <a:ext cx="503825" cy="5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" y="2325625"/>
            <a:ext cx="503825" cy="4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25" y="509750"/>
            <a:ext cx="552675" cy="4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175" y="3208200"/>
            <a:ext cx="671575" cy="5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613" y="4190350"/>
            <a:ext cx="552675" cy="5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4825" y="2842325"/>
            <a:ext cx="671575" cy="5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245950"/>
            <a:ext cx="8520600" cy="4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" y="4285075"/>
            <a:ext cx="427750" cy="4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25" y="436375"/>
            <a:ext cx="427750" cy="5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25" y="1409225"/>
            <a:ext cx="427750" cy="5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429" y="2360714"/>
            <a:ext cx="427750" cy="51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424" y="3429850"/>
            <a:ext cx="427750" cy="4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75725" y="-89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2123550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Polices d’écriture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 ExtraBold"/>
                <a:ea typeface="Montserrat ExtraBold"/>
                <a:cs typeface="Montserrat ExtraBold"/>
                <a:sym typeface="Montserrat ExtraBold"/>
              </a:rPr>
              <a:t>Montserrat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Cette police d’écriture est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destinée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aux textes et paragraphes mais également aux titres, c’est une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police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de caractère simple, sans extravagance et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épurée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pour une lecture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claire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et concise.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168700"/>
            <a:ext cx="85206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5200">
                <a:latin typeface="Open Sans ExtraBold"/>
                <a:ea typeface="Open Sans ExtraBold"/>
                <a:cs typeface="Open Sans ExtraBold"/>
                <a:sym typeface="Open Sans ExtraBold"/>
              </a:rPr>
              <a:t>Illustrations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168700"/>
            <a:ext cx="85206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latin typeface="Open Sans ExtraBold"/>
                <a:ea typeface="Open Sans ExtraBold"/>
                <a:cs typeface="Open Sans ExtraBold"/>
                <a:sym typeface="Open Sans ExtraBold"/>
              </a:rPr>
              <a:t>Animations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168700"/>
            <a:ext cx="85206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latin typeface="Open Sans ExtraBold"/>
                <a:ea typeface="Open Sans ExtraBold"/>
                <a:cs typeface="Open Sans ExtraBold"/>
                <a:sym typeface="Open Sans ExtraBold"/>
              </a:rPr>
              <a:t>Liens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48200" y="1995500"/>
            <a:ext cx="8384100" cy="16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La charte graphique est définie par l’ensemble des éléments qui correspondent à </a:t>
            </a:r>
            <a:r>
              <a:rPr b="1" lang="fr" sz="1300">
                <a:solidFill>
                  <a:schemeClr val="dk2"/>
                </a:solidFill>
                <a:latin typeface="Georama"/>
                <a:ea typeface="Georama"/>
                <a:cs typeface="Georama"/>
                <a:sym typeface="Georama"/>
              </a:rPr>
              <a:t>l’identité visuelle</a:t>
            </a: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d’une marque, entreprise, ou organisation.</a:t>
            </a:r>
            <a:endParaRPr sz="1300">
              <a:solidFill>
                <a:schemeClr val="dk2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La charte graphique représente</a:t>
            </a:r>
            <a:r>
              <a:rPr b="1" lang="fr" sz="1300">
                <a:solidFill>
                  <a:schemeClr val="dk2"/>
                </a:solidFill>
                <a:latin typeface="Georama"/>
                <a:ea typeface="Georama"/>
                <a:cs typeface="Georama"/>
                <a:sym typeface="Georama"/>
              </a:rPr>
              <a:t> l’image</a:t>
            </a: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, </a:t>
            </a:r>
            <a:r>
              <a:rPr b="1" lang="fr" sz="1300">
                <a:solidFill>
                  <a:schemeClr val="dk2"/>
                </a:solidFill>
                <a:latin typeface="Georama"/>
                <a:ea typeface="Georama"/>
                <a:cs typeface="Georama"/>
                <a:sym typeface="Georama"/>
              </a:rPr>
              <a:t>la personnalité</a:t>
            </a: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de l’entreprise, de la marque ou de l’organisation.</a:t>
            </a:r>
            <a:endParaRPr sz="1300">
              <a:solidFill>
                <a:schemeClr val="dk2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En effet, il s'agit d'une sorte de cahier de normes à respecter, afin que la structure représentée soit toujours bien </a:t>
            </a:r>
            <a:r>
              <a:rPr b="1" lang="fr" sz="1300">
                <a:solidFill>
                  <a:schemeClr val="dk2"/>
                </a:solidFill>
                <a:latin typeface="Georama"/>
                <a:ea typeface="Georama"/>
                <a:cs typeface="Georama"/>
                <a:sym typeface="Georama"/>
              </a:rPr>
              <a:t>respectée</a:t>
            </a: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et </a:t>
            </a:r>
            <a:r>
              <a:rPr b="1" lang="fr" sz="1300">
                <a:solidFill>
                  <a:schemeClr val="dk2"/>
                </a:solidFill>
                <a:latin typeface="Georama"/>
                <a:ea typeface="Georama"/>
                <a:cs typeface="Georama"/>
                <a:sym typeface="Georama"/>
              </a:rPr>
              <a:t>représentative de l’image et des valeurs</a:t>
            </a:r>
            <a:r>
              <a:rPr lang="fr" sz="1300">
                <a:solidFill>
                  <a:schemeClr val="dk2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que nous voulons transmettre et communiquer. </a:t>
            </a:r>
            <a:endParaRPr sz="1300">
              <a:solidFill>
                <a:schemeClr val="dk2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93625" y="811000"/>
            <a:ext cx="472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Georama ExtraBold"/>
                <a:ea typeface="Georama ExtraBold"/>
                <a:cs typeface="Georama ExtraBold"/>
                <a:sym typeface="Georama ExtraBold"/>
              </a:rPr>
              <a:t>La charte graphique</a:t>
            </a:r>
            <a:endParaRPr sz="2100">
              <a:latin typeface="Georama ExtraBold"/>
              <a:ea typeface="Georama ExtraBold"/>
              <a:cs typeface="Georama ExtraBold"/>
              <a:sym typeface="Georama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 ExtraBold"/>
                <a:ea typeface="Open Sans ExtraBold"/>
                <a:cs typeface="Open Sans ExtraBold"/>
                <a:sym typeface="Open Sans ExtraBold"/>
              </a:rPr>
              <a:t>Logo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059300" y="1509750"/>
            <a:ext cx="702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Le logo correspond à un chapeau de remise de diplôme, qu’on appelle également mortier, coiffe universitaire, toque de fin d’étude ou bien encore, mortarboard en anglais.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Ce chapeau symbolise la réussite académique ainsi que </a:t>
            </a: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concrétisation de plusieurs d'années d’étude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d’un étudiant.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Ainsi, notre logo représente la fierté ainsi que l’aspiration que nous apportent notre réussite universitaire, notamment lors de la fin de notre stage, signifiant la fin de notre année.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66750" y="342175"/>
            <a:ext cx="326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Histoire du logo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 ExtraBold"/>
                <a:ea typeface="Open Sans ExtraBold"/>
                <a:cs typeface="Open Sans ExtraBold"/>
                <a:sym typeface="Open Sans ExtraBold"/>
              </a:rPr>
              <a:t>Palette de couleurs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81775" y="4141150"/>
            <a:ext cx="24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1775" y="4095575"/>
            <a:ext cx="221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HEX </a:t>
            </a:r>
            <a:r>
              <a:rPr b="1" lang="f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#00ABE4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RVB rgb(0,171,228)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HSL hsl(195,100%,45%)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8725" y="24595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Bleu clair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3175" y="4480500"/>
            <a:ext cx="15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3928200"/>
            <a:ext cx="1473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1700" y="4049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HEX</a:t>
            </a:r>
            <a:r>
              <a:rPr b="1" lang="fr">
                <a:solidFill>
                  <a:schemeClr val="lt1"/>
                </a:solidFill>
              </a:rPr>
              <a:t> #001F60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RGB </a:t>
            </a:r>
            <a:r>
              <a:rPr b="1" lang="fr">
                <a:solidFill>
                  <a:schemeClr val="lt1"/>
                </a:solidFill>
              </a:rPr>
              <a:t>rgb(0,31,96)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HSL </a:t>
            </a:r>
            <a:r>
              <a:rPr b="1" lang="fr">
                <a:solidFill>
                  <a:schemeClr val="lt1"/>
                </a:solidFill>
              </a:rPr>
              <a:t>hsl(221,100%,19%)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56650" y="245950"/>
            <a:ext cx="19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Bleu foncé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47675" y="4131350"/>
            <a:ext cx="182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HEX  #FFE97F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 255, 233, 127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HSL  50, 100, 75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277425"/>
            <a:ext cx="1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Jaune pastel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37000" y="4119050"/>
            <a:ext cx="173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HEX  #FFFFFF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 255, 255, 255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HSL  0, 0, 100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80200" y="330800"/>
            <a:ext cx="16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Blanc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