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e627a284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e627a284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e627a284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e627a284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e627a28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e627a28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e627a284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e627a284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e627a28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e627a28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e627a28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e627a28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e627a284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e627a284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e627a284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e627a284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e627a284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e627a284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7907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Présentation du cahier des charges et du DCU </a:t>
            </a:r>
            <a:endParaRPr/>
          </a:p>
        </p:txBody>
      </p:sp>
      <p:sp>
        <p:nvSpPr>
          <p:cNvPr id="129" name="Google Shape;129;p13"/>
          <p:cNvSpPr txBox="1"/>
          <p:nvPr>
            <p:ph idx="1" type="subTitle"/>
          </p:nvPr>
        </p:nvSpPr>
        <p:spPr>
          <a:xfrm>
            <a:off x="1193750" y="3413150"/>
            <a:ext cx="68982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Equipe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5467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713025" y="1233800"/>
            <a:ext cx="2307300" cy="304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Sommaire: </a:t>
            </a:r>
            <a:endParaRPr/>
          </a:p>
        </p:txBody>
      </p:sp>
      <p:sp>
        <p:nvSpPr>
          <p:cNvPr id="135" name="Google Shape;135;p14"/>
          <p:cNvSpPr txBox="1"/>
          <p:nvPr>
            <p:ph idx="1" type="subTitle"/>
          </p:nvPr>
        </p:nvSpPr>
        <p:spPr>
          <a:xfrm>
            <a:off x="1546250" y="1714475"/>
            <a:ext cx="6081000" cy="22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II - Exigences Fonctionnelles</a:t>
            </a:r>
            <a:endParaRPr/>
          </a:p>
          <a:p>
            <a:pPr indent="0" lvl="0" marL="0" rtl="0" algn="l">
              <a:spcBef>
                <a:spcPts val="0"/>
              </a:spcBef>
              <a:spcAft>
                <a:spcPts val="0"/>
              </a:spcAft>
              <a:buNone/>
            </a:pPr>
            <a:r>
              <a:rPr lang="fr"/>
              <a:t>III - Exigences Non Fonctionnelles </a:t>
            </a:r>
            <a:endParaRPr/>
          </a:p>
          <a:p>
            <a:pPr indent="0" lvl="0" marL="0" rtl="0" algn="l">
              <a:spcBef>
                <a:spcPts val="0"/>
              </a:spcBef>
              <a:spcAft>
                <a:spcPts val="0"/>
              </a:spcAft>
              <a:buNone/>
            </a:pPr>
            <a:r>
              <a:rPr lang="fr"/>
              <a:t>IV - Risques</a:t>
            </a:r>
            <a:endParaRPr/>
          </a:p>
          <a:p>
            <a:pPr indent="0" lvl="0" marL="0" rtl="0" algn="l">
              <a:spcBef>
                <a:spcPts val="0"/>
              </a:spcBef>
              <a:spcAft>
                <a:spcPts val="0"/>
              </a:spcAft>
              <a:buNone/>
            </a:pPr>
            <a:r>
              <a:rPr lang="fr"/>
              <a:t>V - Principaux jalons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Objectifs du projet: </a:t>
            </a:r>
            <a:endParaRPr/>
          </a:p>
        </p:txBody>
      </p:sp>
      <p:sp>
        <p:nvSpPr>
          <p:cNvPr id="141" name="Google Shape;141;p15"/>
          <p:cNvSpPr txBox="1"/>
          <p:nvPr>
            <p:ph idx="1" type="body"/>
          </p:nvPr>
        </p:nvSpPr>
        <p:spPr>
          <a:xfrm>
            <a:off x="851200" y="2315375"/>
            <a:ext cx="7505700" cy="11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0" lvl="0" marL="0" rtl="0" algn="l">
              <a:spcBef>
                <a:spcPts val="0"/>
              </a:spcBef>
              <a:spcAft>
                <a:spcPts val="0"/>
              </a:spcAft>
              <a:buNone/>
            </a:pPr>
            <a:r>
              <a:rPr b="1" lang="fr" sz="1200">
                <a:solidFill>
                  <a:srgbClr val="000000"/>
                </a:solidFill>
                <a:latin typeface="Arial"/>
                <a:ea typeface="Arial"/>
                <a:cs typeface="Arial"/>
                <a:sym typeface="Arial"/>
              </a:rPr>
              <a:t>Création et implémentation d’une plateforme afin de centraliser les documents concernant la gestion des stages.</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630900" y="224575"/>
            <a:ext cx="7881000" cy="469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90400" y="375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Exigences Fonctionnelles </a:t>
            </a:r>
            <a:endParaRPr/>
          </a:p>
        </p:txBody>
      </p:sp>
      <p:sp>
        <p:nvSpPr>
          <p:cNvPr id="154" name="Google Shape;154;p17"/>
          <p:cNvSpPr txBox="1"/>
          <p:nvPr>
            <p:ph idx="1" type="body"/>
          </p:nvPr>
        </p:nvSpPr>
        <p:spPr>
          <a:xfrm>
            <a:off x="290400" y="1049525"/>
            <a:ext cx="8361600" cy="35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4100"/>
              <a:t>Fonctions principales pour chaque utilisateurs: </a:t>
            </a:r>
            <a:endParaRPr sz="5660">
              <a:solidFill>
                <a:srgbClr val="000000"/>
              </a:solidFill>
              <a:latin typeface="Arial"/>
              <a:ea typeface="Arial"/>
              <a:cs typeface="Arial"/>
              <a:sym typeface="Arial"/>
            </a:endParaRPr>
          </a:p>
          <a:p>
            <a:pPr indent="0" lvl="0" marL="0" rtl="0" algn="l">
              <a:spcBef>
                <a:spcPts val="1200"/>
              </a:spcBef>
              <a:spcAft>
                <a:spcPts val="0"/>
              </a:spcAft>
              <a:buNone/>
            </a:pPr>
            <a:r>
              <a:rPr lang="fr" sz="3660">
                <a:solidFill>
                  <a:srgbClr val="000000"/>
                </a:solidFill>
                <a:latin typeface="Arial"/>
                <a:ea typeface="Arial"/>
                <a:cs typeface="Arial"/>
                <a:sym typeface="Arial"/>
              </a:rPr>
              <a:t>Enseignant Validateur/Admin  : </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Liste de tous les étudiants/professeurs/offre de stage</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Attribution des notes pour chaque stage </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Attribution d’un etat  pour chaque stage</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Validation du bordereau</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Mettre des commentaires</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Liste des stages actuels et des stages déjà fait par un étudiant</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Etat d'avancement de chaque étudiant</a:t>
            </a:r>
            <a:endParaRPr sz="3660">
              <a:solidFill>
                <a:srgbClr val="000000"/>
              </a:solidFill>
              <a:latin typeface="Arial"/>
              <a:ea typeface="Arial"/>
              <a:cs typeface="Arial"/>
              <a:sym typeface="Arial"/>
            </a:endParaRPr>
          </a:p>
          <a:p>
            <a:pPr indent="0" lvl="0" marL="0" rtl="0" algn="l">
              <a:spcBef>
                <a:spcPts val="0"/>
              </a:spcBef>
              <a:spcAft>
                <a:spcPts val="0"/>
              </a:spcAft>
              <a:buNone/>
            </a:pPr>
            <a:r>
              <a:t/>
            </a:r>
            <a:endParaRPr sz="3660">
              <a:solidFill>
                <a:srgbClr val="000000"/>
              </a:solidFill>
              <a:latin typeface="Arial"/>
              <a:ea typeface="Arial"/>
              <a:cs typeface="Arial"/>
              <a:sym typeface="Arial"/>
            </a:endParaRPr>
          </a:p>
          <a:p>
            <a:pPr indent="0" lvl="0" marL="0" rtl="0" algn="l">
              <a:spcBef>
                <a:spcPts val="0"/>
              </a:spcBef>
              <a:spcAft>
                <a:spcPts val="0"/>
              </a:spcAft>
              <a:buNone/>
            </a:pPr>
            <a:r>
              <a:rPr lang="fr" sz="3660">
                <a:solidFill>
                  <a:srgbClr val="000000"/>
                </a:solidFill>
                <a:latin typeface="Arial"/>
                <a:ea typeface="Arial"/>
                <a:cs typeface="Arial"/>
                <a:sym typeface="Arial"/>
              </a:rPr>
              <a:t>Enseignant tuteur:</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Liste des étudiants qu’il supervise</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Mettre des commentaires</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Etat d'avancement de chaque étudiant</a:t>
            </a:r>
            <a:endParaRPr sz="3660">
              <a:solidFill>
                <a:srgbClr val="000000"/>
              </a:solidFill>
              <a:latin typeface="Arial"/>
              <a:ea typeface="Arial"/>
              <a:cs typeface="Arial"/>
              <a:sym typeface="Arial"/>
            </a:endParaRPr>
          </a:p>
          <a:p>
            <a:pPr indent="0" lvl="0" marL="0" rtl="0" algn="l">
              <a:spcBef>
                <a:spcPts val="0"/>
              </a:spcBef>
              <a:spcAft>
                <a:spcPts val="0"/>
              </a:spcAft>
              <a:buNone/>
            </a:pPr>
            <a:r>
              <a:t/>
            </a:r>
            <a:endParaRPr sz="3660">
              <a:solidFill>
                <a:srgbClr val="000000"/>
              </a:solidFill>
              <a:latin typeface="Arial"/>
              <a:ea typeface="Arial"/>
              <a:cs typeface="Arial"/>
              <a:sym typeface="Arial"/>
            </a:endParaRPr>
          </a:p>
          <a:p>
            <a:pPr indent="0" lvl="0" marL="0" rtl="0" algn="l">
              <a:spcBef>
                <a:spcPts val="0"/>
              </a:spcBef>
              <a:spcAft>
                <a:spcPts val="0"/>
              </a:spcAft>
              <a:buNone/>
            </a:pPr>
            <a:r>
              <a:rPr lang="fr" sz="3660">
                <a:solidFill>
                  <a:srgbClr val="000000"/>
                </a:solidFill>
                <a:latin typeface="Arial"/>
                <a:ea typeface="Arial"/>
                <a:cs typeface="Arial"/>
                <a:sym typeface="Arial"/>
              </a:rPr>
              <a:t>Etudiant : </a:t>
            </a:r>
            <a:endParaRPr sz="3660">
              <a:solidFill>
                <a:srgbClr val="000000"/>
              </a:solidFill>
              <a:latin typeface="Arial"/>
              <a:ea typeface="Arial"/>
              <a:cs typeface="Arial"/>
              <a:sym typeface="Arial"/>
            </a:endParaRPr>
          </a:p>
          <a:p>
            <a:pPr indent="0" lvl="0" marL="0" rtl="0" algn="l">
              <a:spcBef>
                <a:spcPts val="0"/>
              </a:spcBef>
              <a:spcAft>
                <a:spcPts val="0"/>
              </a:spcAft>
              <a:buNone/>
            </a:pPr>
            <a:r>
              <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Soumettre une candidature (stage) en ligne</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Soumettre un cv</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Déposer rapport de stage</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Liste des stages effectués antérieurement</a:t>
            </a:r>
            <a:endParaRPr sz="3660">
              <a:solidFill>
                <a:srgbClr val="000000"/>
              </a:solidFill>
              <a:latin typeface="Arial"/>
              <a:ea typeface="Arial"/>
              <a:cs typeface="Arial"/>
              <a:sym typeface="Arial"/>
            </a:endParaRPr>
          </a:p>
          <a:p>
            <a:pPr indent="0" lvl="0" marL="0" rtl="0" algn="l">
              <a:spcBef>
                <a:spcPts val="0"/>
              </a:spcBef>
              <a:spcAft>
                <a:spcPts val="0"/>
              </a:spcAft>
              <a:buNone/>
            </a:pPr>
            <a:r>
              <a:t/>
            </a:r>
            <a:endParaRPr sz="3660">
              <a:solidFill>
                <a:srgbClr val="000000"/>
              </a:solidFill>
              <a:latin typeface="Arial"/>
              <a:ea typeface="Arial"/>
              <a:cs typeface="Arial"/>
              <a:sym typeface="Arial"/>
            </a:endParaRPr>
          </a:p>
          <a:p>
            <a:pPr indent="0" lvl="0" marL="0" rtl="0" algn="l">
              <a:spcBef>
                <a:spcPts val="0"/>
              </a:spcBef>
              <a:spcAft>
                <a:spcPts val="0"/>
              </a:spcAft>
              <a:buNone/>
            </a:pPr>
            <a:r>
              <a:rPr lang="fr" sz="3660">
                <a:solidFill>
                  <a:srgbClr val="000000"/>
                </a:solidFill>
                <a:latin typeface="Arial"/>
                <a:ea typeface="Arial"/>
                <a:cs typeface="Arial"/>
                <a:sym typeface="Arial"/>
              </a:rPr>
              <a:t>Secrétariat : </a:t>
            </a:r>
            <a:endParaRPr sz="3660">
              <a:solidFill>
                <a:srgbClr val="000000"/>
              </a:solidFill>
              <a:latin typeface="Arial"/>
              <a:ea typeface="Arial"/>
              <a:cs typeface="Arial"/>
              <a:sym typeface="Arial"/>
            </a:endParaRPr>
          </a:p>
          <a:p>
            <a:pPr indent="0" lvl="0" marL="457200" rtl="0" algn="l">
              <a:spcBef>
                <a:spcPts val="0"/>
              </a:spcBef>
              <a:spcAft>
                <a:spcPts val="0"/>
              </a:spcAft>
              <a:buNone/>
            </a:pPr>
            <a:r>
              <a:t/>
            </a:r>
            <a:endParaRPr sz="3660">
              <a:solidFill>
                <a:srgbClr val="000000"/>
              </a:solidFill>
              <a:latin typeface="Arial"/>
              <a:ea typeface="Arial"/>
              <a:cs typeface="Arial"/>
              <a:sym typeface="Arial"/>
            </a:endParaRPr>
          </a:p>
          <a:p>
            <a:pPr indent="-286703" lvl="0" marL="457200" rtl="0" algn="l">
              <a:spcBef>
                <a:spcPts val="0"/>
              </a:spcBef>
              <a:spcAft>
                <a:spcPts val="0"/>
              </a:spcAft>
              <a:buClr>
                <a:srgbClr val="000000"/>
              </a:buClr>
              <a:buSzPct val="100000"/>
              <a:buFont typeface="Arial"/>
              <a:buChar char="-"/>
            </a:pPr>
            <a:r>
              <a:rPr lang="fr" sz="3660">
                <a:solidFill>
                  <a:srgbClr val="000000"/>
                </a:solidFill>
                <a:latin typeface="Arial"/>
                <a:ea typeface="Arial"/>
                <a:cs typeface="Arial"/>
                <a:sym typeface="Arial"/>
              </a:rPr>
              <a:t>Liste des stages attribué aux étudiants</a:t>
            </a:r>
            <a:endParaRPr sz="366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Exigences Non Fonctionnelles</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a:t>
            </a:r>
            <a:r>
              <a:rPr lang="fr" sz="1100">
                <a:solidFill>
                  <a:srgbClr val="000000"/>
                </a:solidFill>
                <a:latin typeface="Arial"/>
                <a:ea typeface="Arial"/>
                <a:cs typeface="Arial"/>
                <a:sym typeface="Arial"/>
              </a:rPr>
              <a:t>Accessible et utilisable depuis tout système d’exploitation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fr" sz="1100">
                <a:solidFill>
                  <a:srgbClr val="000000"/>
                </a:solidFill>
                <a:latin typeface="Arial"/>
                <a:ea typeface="Arial"/>
                <a:cs typeface="Arial"/>
                <a:sym typeface="Arial"/>
              </a:rPr>
              <a:t>- Pour le front-end : HTML,CSS,JAVASCRIPT,JQUERY afin de structurer  mettre en forme et dynamiser notre plateforme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fr" sz="1100">
                <a:solidFill>
                  <a:srgbClr val="000000"/>
                </a:solidFill>
                <a:latin typeface="Arial"/>
                <a:ea typeface="Arial"/>
                <a:cs typeface="Arial"/>
                <a:sym typeface="Arial"/>
              </a:rPr>
              <a:t>- Pour le back-end : PYTHON,PHP afin d’assurer la récupération des données fournies par les différents étudiants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fr" sz="1100">
                <a:solidFill>
                  <a:srgbClr val="000000"/>
                </a:solidFill>
                <a:latin typeface="Arial"/>
                <a:ea typeface="Arial"/>
                <a:cs typeface="Arial"/>
                <a:sym typeface="Arial"/>
              </a:rPr>
              <a:t>- Pour la base de donnée :  Base MYSQL car celle-ci est très performante et technique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fr" sz="1100">
                <a:solidFill>
                  <a:srgbClr val="000000"/>
                </a:solidFill>
                <a:latin typeface="Arial"/>
                <a:ea typeface="Arial"/>
                <a:cs typeface="Arial"/>
                <a:sym typeface="Arial"/>
              </a:rPr>
              <a:t>- La plateforme doit </a:t>
            </a:r>
            <a:r>
              <a:rPr lang="fr" sz="1100">
                <a:solidFill>
                  <a:srgbClr val="000000"/>
                </a:solidFill>
                <a:latin typeface="Arial"/>
                <a:ea typeface="Arial"/>
                <a:cs typeface="Arial"/>
                <a:sym typeface="Arial"/>
              </a:rPr>
              <a:t>être</a:t>
            </a:r>
            <a:r>
              <a:rPr lang="fr" sz="1100">
                <a:solidFill>
                  <a:srgbClr val="000000"/>
                </a:solidFill>
                <a:latin typeface="Arial"/>
                <a:ea typeface="Arial"/>
                <a:cs typeface="Arial"/>
                <a:sym typeface="Arial"/>
              </a:rPr>
              <a:t> </a:t>
            </a:r>
            <a:r>
              <a:rPr lang="fr" sz="1100">
                <a:solidFill>
                  <a:srgbClr val="000000"/>
                </a:solidFill>
                <a:latin typeface="Arial"/>
                <a:ea typeface="Arial"/>
                <a:cs typeface="Arial"/>
                <a:sym typeface="Arial"/>
              </a:rPr>
              <a:t>adapté</a:t>
            </a:r>
            <a:r>
              <a:rPr lang="fr" sz="1100">
                <a:solidFill>
                  <a:srgbClr val="000000"/>
                </a:solidFill>
                <a:latin typeface="Arial"/>
                <a:ea typeface="Arial"/>
                <a:cs typeface="Arial"/>
                <a:sym typeface="Arial"/>
              </a:rPr>
              <a:t>  à tous les </a:t>
            </a:r>
            <a:r>
              <a:rPr lang="fr" sz="1100">
                <a:solidFill>
                  <a:srgbClr val="000000"/>
                </a:solidFill>
                <a:latin typeface="Arial"/>
                <a:ea typeface="Arial"/>
                <a:cs typeface="Arial"/>
                <a:sym typeface="Arial"/>
              </a:rPr>
              <a:t>navigateurs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fr" sz="1100">
                <a:solidFill>
                  <a:srgbClr val="000000"/>
                </a:solidFill>
                <a:latin typeface="Arial"/>
                <a:ea typeface="Arial"/>
                <a:cs typeface="Arial"/>
                <a:sym typeface="Arial"/>
              </a:rPr>
              <a:t>-Un serveur APACHE (LAMP : Linux Apache MySQL/MariaDB PHP) : car très flexible , fortement sécurisé et open 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Risque si ce projet n’est pas effectué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100">
                <a:solidFill>
                  <a:srgbClr val="000000"/>
                </a:solidFill>
                <a:latin typeface="Arial"/>
                <a:ea typeface="Arial"/>
                <a:cs typeface="Arial"/>
                <a:sym typeface="Arial"/>
              </a:rPr>
              <a:t>Risque d’une constante désorganisation des enseignants ainsi que des étudiants et du secrétariat lors de la période des stages, aussi bien lors de la période de recherches mais également, lors du suivi des stages. La totalité des tâches sera donc </a:t>
            </a:r>
            <a:r>
              <a:rPr lang="fr" sz="1100">
                <a:solidFill>
                  <a:srgbClr val="000000"/>
                </a:solidFill>
                <a:latin typeface="Arial"/>
                <a:ea typeface="Arial"/>
                <a:cs typeface="Arial"/>
                <a:sym typeface="Arial"/>
              </a:rPr>
              <a:t>faite</a:t>
            </a:r>
            <a:r>
              <a:rPr lang="fr" sz="1100">
                <a:solidFill>
                  <a:srgbClr val="000000"/>
                </a:solidFill>
                <a:latin typeface="Arial"/>
                <a:ea typeface="Arial"/>
                <a:cs typeface="Arial"/>
                <a:sym typeface="Arial"/>
              </a:rPr>
              <a:t> manuellement et parfois même, sur différentes plateformes.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Risques qui feraient que le projet n’aboutisse pas ou soit en échec</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1100">
                <a:solidFill>
                  <a:srgbClr val="000000"/>
                </a:solidFill>
                <a:latin typeface="Arial"/>
                <a:ea typeface="Arial"/>
                <a:cs typeface="Arial"/>
                <a:sym typeface="Arial"/>
              </a:rPr>
              <a:t>Risques d’origine interne à l’équipe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sz="1100">
                <a:solidFill>
                  <a:srgbClr val="000000"/>
                </a:solidFill>
                <a:latin typeface="Arial"/>
                <a:ea typeface="Arial"/>
                <a:cs typeface="Arial"/>
                <a:sym typeface="Arial"/>
              </a:rPr>
              <a:t>Risque temporels</a:t>
            </a:r>
            <a:r>
              <a:rPr lang="fr" sz="1100">
                <a:solidFill>
                  <a:srgbClr val="000000"/>
                </a:solidFill>
                <a:latin typeface="Arial"/>
                <a:ea typeface="Arial"/>
                <a:cs typeface="Arial"/>
                <a:sym typeface="Arial"/>
              </a:rPr>
              <a:t> : mauvaise estimation des délais, délai de rendu d’un livrable insuffisant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sz="1100">
                <a:solidFill>
                  <a:srgbClr val="000000"/>
                </a:solidFill>
                <a:latin typeface="Arial"/>
                <a:ea typeface="Arial"/>
                <a:cs typeface="Arial"/>
                <a:sym typeface="Arial"/>
              </a:rPr>
              <a:t>Risque humains</a:t>
            </a:r>
            <a:r>
              <a:rPr lang="fr" sz="1100">
                <a:solidFill>
                  <a:srgbClr val="000000"/>
                </a:solidFill>
                <a:latin typeface="Arial"/>
                <a:ea typeface="Arial"/>
                <a:cs typeface="Arial"/>
                <a:sym typeface="Arial"/>
              </a:rPr>
              <a:t> : </a:t>
            </a:r>
            <a:r>
              <a:rPr lang="fr" sz="1100">
                <a:solidFill>
                  <a:srgbClr val="000000"/>
                </a:solidFill>
                <a:highlight>
                  <a:srgbClr val="FFFFFF"/>
                </a:highlight>
                <a:latin typeface="Arial"/>
                <a:ea typeface="Arial"/>
                <a:cs typeface="Arial"/>
                <a:sym typeface="Arial"/>
              </a:rPr>
              <a:t>mauvaise communication ou conflits au sein de l’équipe, mauvaise répartition des tâches en fonction des compétences de chacun, retard ou absentéisme d’un membre de l’équipe</a:t>
            </a:r>
            <a:endParaRPr sz="11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sz="1100">
                <a:solidFill>
                  <a:srgbClr val="000000"/>
                </a:solidFill>
                <a:highlight>
                  <a:srgbClr val="FFFFFF"/>
                </a:highlight>
                <a:latin typeface="Arial"/>
                <a:ea typeface="Arial"/>
                <a:cs typeface="Arial"/>
                <a:sym typeface="Arial"/>
              </a:rPr>
              <a:t>Risque technique </a:t>
            </a:r>
            <a:r>
              <a:rPr lang="fr" sz="1100">
                <a:solidFill>
                  <a:srgbClr val="000000"/>
                </a:solidFill>
                <a:highlight>
                  <a:srgbClr val="FFFFFF"/>
                </a:highlight>
                <a:latin typeface="Arial"/>
                <a:ea typeface="Arial"/>
                <a:cs typeface="Arial"/>
                <a:sym typeface="Arial"/>
              </a:rPr>
              <a:t>: manque de compétences,</a:t>
            </a:r>
            <a:r>
              <a:rPr lang="fr" sz="1100">
                <a:solidFill>
                  <a:srgbClr val="FF0000"/>
                </a:solidFill>
                <a:highlight>
                  <a:srgbClr val="FFFFFF"/>
                </a:highlight>
                <a:latin typeface="Arial"/>
                <a:ea typeface="Arial"/>
                <a:cs typeface="Arial"/>
                <a:sym typeface="Arial"/>
              </a:rPr>
              <a:t> </a:t>
            </a:r>
            <a:r>
              <a:rPr lang="fr" sz="1100">
                <a:solidFill>
                  <a:srgbClr val="000000"/>
                </a:solidFill>
                <a:highlight>
                  <a:srgbClr val="FFFFFF"/>
                </a:highlight>
                <a:latin typeface="Arial"/>
                <a:ea typeface="Arial"/>
                <a:cs typeface="Arial"/>
                <a:sym typeface="Arial"/>
              </a:rPr>
              <a:t>logiciel ou matériel inadapté</a:t>
            </a:r>
            <a:endParaRPr sz="1100">
              <a:solidFill>
                <a:srgbClr val="000000"/>
              </a:solidFill>
              <a:highlight>
                <a:srgbClr val="FFF2CC"/>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fr" sz="1100">
                <a:solidFill>
                  <a:srgbClr val="000000"/>
                </a:solidFill>
                <a:latin typeface="Arial"/>
                <a:ea typeface="Arial"/>
                <a:cs typeface="Arial"/>
                <a:sym typeface="Arial"/>
              </a:rPr>
              <a:t>Risques d’origine externe à l’équipe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sz="1100">
                <a:solidFill>
                  <a:srgbClr val="000000"/>
                </a:solidFill>
                <a:latin typeface="Arial"/>
                <a:ea typeface="Arial"/>
                <a:cs typeface="Arial"/>
                <a:sym typeface="Arial"/>
              </a:rPr>
              <a:t>Risque liées au client</a:t>
            </a:r>
            <a:r>
              <a:rPr lang="fr" sz="1100">
                <a:solidFill>
                  <a:srgbClr val="000000"/>
                </a:solidFill>
                <a:latin typeface="Arial"/>
                <a:ea typeface="Arial"/>
                <a:cs typeface="Arial"/>
                <a:sym typeface="Arial"/>
              </a:rPr>
              <a:t> : client incertain ou donnant très peu d’informations, non respect des accords, spécifications trop ambitieuses, conflit voire litige entre l’équipe et le client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sz="1100">
                <a:solidFill>
                  <a:srgbClr val="000000"/>
                </a:solidFill>
                <a:latin typeface="Arial"/>
                <a:ea typeface="Arial"/>
                <a:cs typeface="Arial"/>
                <a:sym typeface="Arial"/>
              </a:rPr>
              <a:t>Risque juridique</a:t>
            </a:r>
            <a:r>
              <a:rPr lang="fr" sz="1100">
                <a:solidFill>
                  <a:srgbClr val="000000"/>
                </a:solidFill>
                <a:latin typeface="Arial"/>
                <a:ea typeface="Arial"/>
                <a:cs typeface="Arial"/>
                <a:sym typeface="Arial"/>
              </a:rPr>
              <a:t> : conditions d’utilisation (charte juridique) , copyright (réutilisation d’images), réglementations et lois à respecter (Cryptage des données, Sécurisation des informations personnelles, Respect des droits d'auteur, Respect de la vie privée.)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sz="1100">
                <a:solidFill>
                  <a:srgbClr val="000000"/>
                </a:solidFill>
                <a:highlight>
                  <a:srgbClr val="FFFFFF"/>
                </a:highlight>
                <a:latin typeface="Arial"/>
                <a:ea typeface="Arial"/>
                <a:cs typeface="Arial"/>
                <a:sym typeface="Arial"/>
              </a:rPr>
              <a:t>Risque de piratage technique des données</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Principaux jalons</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100">
                <a:solidFill>
                  <a:srgbClr val="000000"/>
                </a:solidFill>
                <a:latin typeface="Arial"/>
                <a:ea typeface="Arial"/>
                <a:cs typeface="Arial"/>
                <a:sym typeface="Arial"/>
              </a:rPr>
              <a:t>• Planification et structuration du projet : </a:t>
            </a:r>
            <a:r>
              <a:rPr b="1" lang="fr" sz="1100">
                <a:solidFill>
                  <a:srgbClr val="000000"/>
                </a:solidFill>
                <a:latin typeface="Arial"/>
                <a:ea typeface="Arial"/>
                <a:cs typeface="Arial"/>
                <a:sym typeface="Arial"/>
              </a:rPr>
              <a:t>22 novembre 2022</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Users stories, personna : 29 novembre 2022</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Maquettes, </a:t>
            </a:r>
            <a:r>
              <a:rPr lang="fr" sz="1100">
                <a:solidFill>
                  <a:srgbClr val="000000"/>
                </a:solidFill>
                <a:latin typeface="Arial"/>
                <a:ea typeface="Arial"/>
                <a:cs typeface="Arial"/>
                <a:sym typeface="Arial"/>
              </a:rPr>
              <a:t>arborescence,</a:t>
            </a:r>
            <a:r>
              <a:rPr lang="fr" sz="1100">
                <a:solidFill>
                  <a:srgbClr val="000000"/>
                </a:solidFill>
                <a:latin typeface="Arial"/>
                <a:ea typeface="Arial"/>
                <a:cs typeface="Arial"/>
                <a:sym typeface="Arial"/>
              </a:rPr>
              <a:t> conception et création de la base de données : </a:t>
            </a:r>
            <a:r>
              <a:rPr b="1" lang="fr" sz="1100">
                <a:solidFill>
                  <a:srgbClr val="000000"/>
                </a:solidFill>
                <a:latin typeface="Arial"/>
                <a:ea typeface="Arial"/>
                <a:cs typeface="Arial"/>
                <a:sym typeface="Arial"/>
              </a:rPr>
              <a:t>6 décembre 2022</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Coder le site en Front-End : </a:t>
            </a:r>
            <a:r>
              <a:rPr b="1" lang="fr" sz="1100">
                <a:solidFill>
                  <a:srgbClr val="000000"/>
                </a:solidFill>
                <a:latin typeface="Arial"/>
                <a:ea typeface="Arial"/>
                <a:cs typeface="Arial"/>
                <a:sym typeface="Arial"/>
              </a:rPr>
              <a:t>13 décembre 2022</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Assimilation des outils techniques, définition de la base de données et création du serveur sur un Raspberry : 20 décembre 2022</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Liaison avec la base de données et serveur, et cryptage des données : </a:t>
            </a:r>
            <a:r>
              <a:rPr b="1" lang="fr" sz="1100">
                <a:solidFill>
                  <a:srgbClr val="000000"/>
                </a:solidFill>
                <a:latin typeface="Arial"/>
                <a:ea typeface="Arial"/>
                <a:cs typeface="Arial"/>
                <a:sym typeface="Arial"/>
              </a:rPr>
              <a:t>17 janvier 2023</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Mise à disposition des fonctionnalités : </a:t>
            </a:r>
            <a:r>
              <a:rPr b="1" lang="fr" sz="1100">
                <a:solidFill>
                  <a:srgbClr val="000000"/>
                </a:solidFill>
                <a:latin typeface="Arial"/>
                <a:ea typeface="Arial"/>
                <a:cs typeface="Arial"/>
                <a:sym typeface="Arial"/>
              </a:rPr>
              <a:t>17 janvier 2023</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Élaboration du cahier de tests et réalisation des tests : 31 janvier 2023</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Mise à disposition complète de l’application : </a:t>
            </a:r>
            <a:r>
              <a:rPr b="1" lang="fr" sz="1100">
                <a:solidFill>
                  <a:srgbClr val="000000"/>
                </a:solidFill>
                <a:latin typeface="Arial"/>
                <a:ea typeface="Arial"/>
                <a:cs typeface="Arial"/>
                <a:sym typeface="Arial"/>
              </a:rPr>
              <a:t>fin janvier 2023</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