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57" r:id="rId7"/>
    <p:sldId id="266" r:id="rId8"/>
    <p:sldId id="258" r:id="rId9"/>
    <p:sldId id="265" r:id="rId10"/>
    <p:sldId id="259" r:id="rId11"/>
    <p:sldId id="260" r:id="rId12"/>
    <p:sldId id="261" r:id="rId13"/>
    <p:sldId id="268" r:id="rId14"/>
    <p:sldId id="267" r:id="rId15"/>
    <p:sldId id="262" r:id="rId16"/>
    <p:sldId id="263" r:id="rId17"/>
    <p:sldId id="273" r:id="rId18"/>
    <p:sldId id="274" r:id="rId19"/>
    <p:sldId id="275"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pt-BR"/>
              <a:t>Clique para editar o título Mestre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linkedin.com/in/lais-siles-59b30a4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linhadecodigo.com.br/artigo/2775/introducao-ao-teste-de-software.aspx#ixzz5v0Vvj2Dn" TargetMode="External"/><Relationship Id="rId2" Type="http://schemas.openxmlformats.org/officeDocument/2006/relationships/hyperlink" Target="https://www.profissionaisti.com.br/2012/01/alguns-dos-mais-famosos-erros-de-softwares-da-histor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41E6F-1E74-40EE-B65E-413CA273B72B}"/>
              </a:ext>
            </a:extLst>
          </p:cNvPr>
          <p:cNvSpPr>
            <a:spLocks noGrp="1"/>
          </p:cNvSpPr>
          <p:nvPr>
            <p:ph type="ctrTitle"/>
          </p:nvPr>
        </p:nvSpPr>
        <p:spPr/>
        <p:txBody>
          <a:bodyPr/>
          <a:lstStyle/>
          <a:p>
            <a:r>
              <a:rPr lang="pt-BR" dirty="0"/>
              <a:t>Teste de software</a:t>
            </a:r>
          </a:p>
        </p:txBody>
      </p:sp>
      <p:sp>
        <p:nvSpPr>
          <p:cNvPr id="3" name="Subtítulo 2">
            <a:extLst>
              <a:ext uri="{FF2B5EF4-FFF2-40B4-BE49-F238E27FC236}">
                <a16:creationId xmlns:a16="http://schemas.microsoft.com/office/drawing/2014/main" id="{155CA3FC-F9B8-4875-9203-370A13B0ACD5}"/>
              </a:ext>
            </a:extLst>
          </p:cNvPr>
          <p:cNvSpPr>
            <a:spLocks noGrp="1"/>
          </p:cNvSpPr>
          <p:nvPr>
            <p:ph type="subTitle" idx="1"/>
          </p:nvPr>
        </p:nvSpPr>
        <p:spPr/>
        <p:txBody>
          <a:bodyPr/>
          <a:lstStyle/>
          <a:p>
            <a:r>
              <a:rPr lang="pt-BR" dirty="0" err="1"/>
              <a:t>PROFª</a:t>
            </a:r>
            <a:r>
              <a:rPr lang="pt-BR" dirty="0"/>
              <a:t> Lais Siles</a:t>
            </a:r>
          </a:p>
          <a:p>
            <a:r>
              <a:rPr lang="pt-BR" dirty="0"/>
              <a:t>Aula-01</a:t>
            </a:r>
          </a:p>
        </p:txBody>
      </p:sp>
    </p:spTree>
    <p:extLst>
      <p:ext uri="{BB962C8B-B14F-4D97-AF65-F5344CB8AC3E}">
        <p14:creationId xmlns:p14="http://schemas.microsoft.com/office/powerpoint/2010/main" val="72799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3151C-802E-4050-B5A0-058AE803EE7F}"/>
              </a:ext>
            </a:extLst>
          </p:cNvPr>
          <p:cNvSpPr>
            <a:spLocks noGrp="1"/>
          </p:cNvSpPr>
          <p:nvPr>
            <p:ph type="title"/>
          </p:nvPr>
        </p:nvSpPr>
        <p:spPr/>
        <p:txBody>
          <a:bodyPr/>
          <a:lstStyle/>
          <a:p>
            <a:r>
              <a:rPr lang="pt-BR" dirty="0"/>
              <a:t>NÃO TESTAR CUSTA CARO!</a:t>
            </a:r>
          </a:p>
        </p:txBody>
      </p:sp>
      <p:sp>
        <p:nvSpPr>
          <p:cNvPr id="3" name="Espaço Reservado para Conteúdo 2">
            <a:extLst>
              <a:ext uri="{FF2B5EF4-FFF2-40B4-BE49-F238E27FC236}">
                <a16:creationId xmlns:a16="http://schemas.microsoft.com/office/drawing/2014/main" id="{DC3406E9-C60E-4C9D-B5A9-D3B7405C15BE}"/>
              </a:ext>
            </a:extLst>
          </p:cNvPr>
          <p:cNvSpPr>
            <a:spLocks noGrp="1"/>
          </p:cNvSpPr>
          <p:nvPr>
            <p:ph idx="1"/>
          </p:nvPr>
        </p:nvSpPr>
        <p:spPr>
          <a:xfrm>
            <a:off x="371061" y="1683026"/>
            <a:ext cx="11145078" cy="4982817"/>
          </a:xfrm>
        </p:spPr>
        <p:txBody>
          <a:bodyPr/>
          <a:lstStyle/>
          <a:p>
            <a:r>
              <a:rPr lang="pt-BR" sz="2500" b="1" dirty="0" err="1"/>
              <a:t>Mariner</a:t>
            </a:r>
            <a:r>
              <a:rPr lang="pt-BR" sz="2500" b="1" dirty="0"/>
              <a:t> (1962)</a:t>
            </a:r>
          </a:p>
          <a:p>
            <a:r>
              <a:rPr lang="pt-BR" sz="2500" b="1" dirty="0"/>
              <a:t>Custo:</a:t>
            </a:r>
            <a:r>
              <a:rPr lang="pt-BR" sz="2500" dirty="0"/>
              <a:t> 18,5 milhões dólares</a:t>
            </a:r>
          </a:p>
          <a:p>
            <a:r>
              <a:rPr lang="pt-BR" sz="2500" dirty="0"/>
              <a:t>O PROJETO: </a:t>
            </a:r>
            <a:r>
              <a:rPr lang="pt-BR" sz="2500" dirty="0" err="1"/>
              <a:t>Mariner</a:t>
            </a:r>
            <a:r>
              <a:rPr lang="pt-BR" sz="2500" dirty="0"/>
              <a:t>, um foguete com uma sonda espacial para Vênus, foi desviado de seu percurso de voo logo após o lançamento. O controle da missão destruiu o foguete 293 segundos após a decolagem.</a:t>
            </a:r>
          </a:p>
          <a:p>
            <a:r>
              <a:rPr lang="pt-BR" sz="2500" dirty="0"/>
              <a:t>O QUE ACONTECEU? Um programador, ao passar para o computador uma fórmula que haviam lhe entregado escrita manualmente, se esqueceu de uma barra. Sem ela, o software tratava variações normais de velocidade como se fossem sérios problemas, causando falhas por tentativas de correções que acabaram por enviar o foguete fora do curso.</a:t>
            </a:r>
          </a:p>
          <a:p>
            <a:pPr marL="0" indent="0">
              <a:buNone/>
            </a:pPr>
            <a:endParaRPr lang="pt-BR" dirty="0"/>
          </a:p>
        </p:txBody>
      </p:sp>
    </p:spTree>
    <p:extLst>
      <p:ext uri="{BB962C8B-B14F-4D97-AF65-F5344CB8AC3E}">
        <p14:creationId xmlns:p14="http://schemas.microsoft.com/office/powerpoint/2010/main" val="316528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428B91B-2D18-4E9F-A292-6A7E459AC427}"/>
              </a:ext>
            </a:extLst>
          </p:cNvPr>
          <p:cNvSpPr>
            <a:spLocks noGrp="1"/>
          </p:cNvSpPr>
          <p:nvPr>
            <p:ph idx="1"/>
          </p:nvPr>
        </p:nvSpPr>
        <p:spPr>
          <a:xfrm>
            <a:off x="596349" y="914401"/>
            <a:ext cx="10220878" cy="4876800"/>
          </a:xfrm>
        </p:spPr>
        <p:txBody>
          <a:bodyPr/>
          <a:lstStyle/>
          <a:p>
            <a:pPr fontAlgn="base"/>
            <a:r>
              <a:rPr lang="pt-BR" sz="2500" b="1" dirty="0"/>
              <a:t>Tratamento de </a:t>
            </a:r>
            <a:r>
              <a:rPr lang="pt-BR" sz="2500" b="1" dirty="0" err="1"/>
              <a:t>Cancêr</a:t>
            </a:r>
            <a:r>
              <a:rPr lang="pt-BR" sz="2500" b="1" dirty="0"/>
              <a:t> Mortal (2000)</a:t>
            </a:r>
          </a:p>
          <a:p>
            <a:pPr fontAlgn="base"/>
            <a:r>
              <a:rPr lang="pt-BR" sz="2500" b="1" dirty="0"/>
              <a:t>Custo:</a:t>
            </a:r>
            <a:r>
              <a:rPr lang="pt-BR" sz="2500" dirty="0"/>
              <a:t> 8 pessoas mortas e 20 seriamente feridas</a:t>
            </a:r>
          </a:p>
          <a:p>
            <a:pPr fontAlgn="base"/>
            <a:r>
              <a:rPr lang="pt-BR" sz="2500" b="1" dirty="0"/>
              <a:t>Desastre:</a:t>
            </a:r>
            <a:r>
              <a:rPr lang="pt-BR" sz="2500" dirty="0"/>
              <a:t> O software de radiação da empresa </a:t>
            </a:r>
            <a:r>
              <a:rPr lang="pt-BR" sz="2500" dirty="0" err="1"/>
              <a:t>Multidate</a:t>
            </a:r>
            <a:r>
              <a:rPr lang="pt-BR" sz="2500" dirty="0"/>
              <a:t> calculou mal a dosagem de radiação que deveria ser enviada, expondo pacientes a níveis fatais de radiação. Os físicos que foram indicados para checar as máquinas foram condenados a morte.</a:t>
            </a:r>
          </a:p>
          <a:p>
            <a:pPr fontAlgn="base"/>
            <a:r>
              <a:rPr lang="pt-BR" sz="2500" b="1" dirty="0"/>
              <a:t>Causa:</a:t>
            </a:r>
            <a:r>
              <a:rPr lang="pt-BR" sz="2500" dirty="0"/>
              <a:t> O software calculava a dosagem de radiação baseando-se na ordem de entrada dos dados, e algumas vezes enviava o dobro da dose do que deveria.</a:t>
            </a:r>
          </a:p>
          <a:p>
            <a:endParaRPr lang="pt-BR" dirty="0"/>
          </a:p>
        </p:txBody>
      </p:sp>
    </p:spTree>
    <p:extLst>
      <p:ext uri="{BB962C8B-B14F-4D97-AF65-F5344CB8AC3E}">
        <p14:creationId xmlns:p14="http://schemas.microsoft.com/office/powerpoint/2010/main" val="350498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806FCF7-2824-4E11-8AC5-AA5A46CB4900}"/>
              </a:ext>
            </a:extLst>
          </p:cNvPr>
          <p:cNvSpPr>
            <a:spLocks noGrp="1"/>
          </p:cNvSpPr>
          <p:nvPr>
            <p:ph idx="1"/>
          </p:nvPr>
        </p:nvSpPr>
        <p:spPr>
          <a:xfrm>
            <a:off x="583097" y="702365"/>
            <a:ext cx="10234130" cy="5088835"/>
          </a:xfrm>
        </p:spPr>
        <p:txBody>
          <a:bodyPr/>
          <a:lstStyle/>
          <a:p>
            <a:pPr fontAlgn="base"/>
            <a:r>
              <a:rPr lang="pt-BR" sz="2500" b="1" dirty="0"/>
              <a:t>Desastre no FBI (2005)</a:t>
            </a:r>
          </a:p>
          <a:p>
            <a:pPr fontAlgn="base"/>
            <a:r>
              <a:rPr lang="pt-BR" sz="2500" b="1" dirty="0"/>
              <a:t>Custo:</a:t>
            </a:r>
            <a:r>
              <a:rPr lang="pt-BR" sz="2500" dirty="0"/>
              <a:t> $105 milhões jogados fora!</a:t>
            </a:r>
          </a:p>
          <a:p>
            <a:pPr fontAlgn="base"/>
            <a:r>
              <a:rPr lang="pt-BR" sz="2500" b="1" dirty="0"/>
              <a:t>Desastre:</a:t>
            </a:r>
            <a:r>
              <a:rPr lang="pt-BR" sz="2500" dirty="0"/>
              <a:t> O FBI desistiu da revisão de um sistema após quatro anos de esforço. O projeto Arquivo Virtual foi um maciço sistema de software integrado para agentes compartilharem arquivos de casos e outras informações.</a:t>
            </a:r>
          </a:p>
          <a:p>
            <a:pPr fontAlgn="base"/>
            <a:r>
              <a:rPr lang="pt-BR" sz="2500" b="1" dirty="0"/>
              <a:t>Causa:</a:t>
            </a:r>
            <a:r>
              <a:rPr lang="pt-BR" sz="2500" dirty="0"/>
              <a:t> Má gestão e uma tentativa de construir um projeto de longo prazo sobre tecnologia ultrapassada, resultou em um sistema complexo e inutilizável.</a:t>
            </a:r>
          </a:p>
          <a:p>
            <a:endParaRPr lang="pt-BR" dirty="0"/>
          </a:p>
        </p:txBody>
      </p:sp>
    </p:spTree>
    <p:extLst>
      <p:ext uri="{BB962C8B-B14F-4D97-AF65-F5344CB8AC3E}">
        <p14:creationId xmlns:p14="http://schemas.microsoft.com/office/powerpoint/2010/main" val="34951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46FD5F5-2DE9-4A58-B0CF-AEC5DECEBD09}"/>
              </a:ext>
            </a:extLst>
          </p:cNvPr>
          <p:cNvPicPr>
            <a:picLocks noChangeAspect="1"/>
          </p:cNvPicPr>
          <p:nvPr/>
        </p:nvPicPr>
        <p:blipFill>
          <a:blip r:embed="rId2"/>
          <a:stretch>
            <a:fillRect/>
          </a:stretch>
        </p:blipFill>
        <p:spPr>
          <a:xfrm>
            <a:off x="2372345" y="2156170"/>
            <a:ext cx="8772525" cy="1276350"/>
          </a:xfrm>
          <a:prstGeom prst="rect">
            <a:avLst/>
          </a:prstGeom>
        </p:spPr>
      </p:pic>
      <p:pic>
        <p:nvPicPr>
          <p:cNvPr id="8" name="Imagem 7">
            <a:extLst>
              <a:ext uri="{FF2B5EF4-FFF2-40B4-BE49-F238E27FC236}">
                <a16:creationId xmlns:a16="http://schemas.microsoft.com/office/drawing/2014/main" id="{CFF76E19-C9AD-4437-9A12-D89DAAAA47D9}"/>
              </a:ext>
            </a:extLst>
          </p:cNvPr>
          <p:cNvPicPr>
            <a:picLocks noChangeAspect="1"/>
          </p:cNvPicPr>
          <p:nvPr/>
        </p:nvPicPr>
        <p:blipFill>
          <a:blip r:embed="rId3"/>
          <a:stretch>
            <a:fillRect/>
          </a:stretch>
        </p:blipFill>
        <p:spPr>
          <a:xfrm>
            <a:off x="659296" y="4129915"/>
            <a:ext cx="7772400" cy="1990725"/>
          </a:xfrm>
          <a:prstGeom prst="rect">
            <a:avLst/>
          </a:prstGeom>
        </p:spPr>
      </p:pic>
      <p:sp>
        <p:nvSpPr>
          <p:cNvPr id="9" name="CaixaDeTexto 8">
            <a:extLst>
              <a:ext uri="{FF2B5EF4-FFF2-40B4-BE49-F238E27FC236}">
                <a16:creationId xmlns:a16="http://schemas.microsoft.com/office/drawing/2014/main" id="{00EB8AB9-2F1C-40B2-91AF-47BDDBF0FF49}"/>
              </a:ext>
            </a:extLst>
          </p:cNvPr>
          <p:cNvSpPr txBox="1"/>
          <p:nvPr/>
        </p:nvSpPr>
        <p:spPr>
          <a:xfrm>
            <a:off x="2372345" y="596348"/>
            <a:ext cx="6983690" cy="707886"/>
          </a:xfrm>
          <a:prstGeom prst="rect">
            <a:avLst/>
          </a:prstGeom>
          <a:noFill/>
        </p:spPr>
        <p:txBody>
          <a:bodyPr wrap="square" rtlCol="0">
            <a:spAutoFit/>
          </a:bodyPr>
          <a:lstStyle/>
          <a:p>
            <a:r>
              <a:rPr lang="pt-BR" sz="4000" dirty="0"/>
              <a:t>E ISSO ACONTECE ATÉ HOJE..</a:t>
            </a:r>
          </a:p>
        </p:txBody>
      </p:sp>
    </p:spTree>
    <p:extLst>
      <p:ext uri="{BB962C8B-B14F-4D97-AF65-F5344CB8AC3E}">
        <p14:creationId xmlns:p14="http://schemas.microsoft.com/office/powerpoint/2010/main" val="107081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imagem pode conter: 2 pessoas, texto">
            <a:extLst>
              <a:ext uri="{FF2B5EF4-FFF2-40B4-BE49-F238E27FC236}">
                <a16:creationId xmlns:a16="http://schemas.microsoft.com/office/drawing/2014/main" id="{836A96A8-0CB6-4F89-87E8-382617EE9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9827" y="285742"/>
            <a:ext cx="3622526" cy="628651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695BB0A2-20B7-471C-BA7E-2F6C2A518A00}"/>
              </a:ext>
            </a:extLst>
          </p:cNvPr>
          <p:cNvSpPr txBox="1"/>
          <p:nvPr/>
        </p:nvSpPr>
        <p:spPr>
          <a:xfrm>
            <a:off x="1669775" y="1032280"/>
            <a:ext cx="4094921" cy="5539978"/>
          </a:xfrm>
          <a:prstGeom prst="rect">
            <a:avLst/>
          </a:prstGeom>
          <a:noFill/>
        </p:spPr>
        <p:txBody>
          <a:bodyPr wrap="square" rtlCol="0">
            <a:spAutoFit/>
          </a:bodyPr>
          <a:lstStyle/>
          <a:p>
            <a:r>
              <a:rPr lang="pt-BR" sz="5000" dirty="0"/>
              <a:t>Mas tem uma grande briga em relação a nomes em teste de software.... </a:t>
            </a:r>
          </a:p>
          <a:p>
            <a:endParaRPr lang="pt-BR" dirty="0"/>
          </a:p>
          <a:p>
            <a:endParaRPr lang="pt-BR" dirty="0"/>
          </a:p>
          <a:p>
            <a:endParaRPr lang="pt-BR" dirty="0"/>
          </a:p>
        </p:txBody>
      </p:sp>
    </p:spTree>
    <p:extLst>
      <p:ext uri="{BB962C8B-B14F-4D97-AF65-F5344CB8AC3E}">
        <p14:creationId xmlns:p14="http://schemas.microsoft.com/office/powerpoint/2010/main" val="306081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B696D61-AAEC-4CC7-8578-4C4E3BB16DAD}"/>
              </a:ext>
            </a:extLst>
          </p:cNvPr>
          <p:cNvSpPr>
            <a:spLocks noGrp="1"/>
          </p:cNvSpPr>
          <p:nvPr>
            <p:ph idx="1"/>
          </p:nvPr>
        </p:nvSpPr>
        <p:spPr>
          <a:xfrm>
            <a:off x="685801" y="795131"/>
            <a:ext cx="10525538" cy="5857460"/>
          </a:xfrm>
        </p:spPr>
        <p:txBody>
          <a:bodyPr>
            <a:normAutofit/>
          </a:bodyPr>
          <a:lstStyle/>
          <a:p>
            <a:pPr fontAlgn="base"/>
            <a:r>
              <a:rPr lang="pt-BR" sz="3000" b="1" dirty="0"/>
              <a:t>Defeito: </a:t>
            </a:r>
            <a:r>
              <a:rPr lang="pt-BR" sz="3000" dirty="0"/>
              <a:t>É o resultado de um erro encontrado num código ou num documento.</a:t>
            </a:r>
          </a:p>
          <a:p>
            <a:pPr fontAlgn="base"/>
            <a:r>
              <a:rPr lang="pt-BR" sz="3000" b="1" dirty="0"/>
              <a:t>Erro: </a:t>
            </a:r>
            <a:r>
              <a:rPr lang="pt-BR" sz="3000" dirty="0"/>
              <a:t>É um engano cometido por seres humanos.</a:t>
            </a:r>
          </a:p>
          <a:p>
            <a:pPr fontAlgn="base"/>
            <a:r>
              <a:rPr lang="pt-BR" sz="3000" b="1" dirty="0"/>
              <a:t>Falha: </a:t>
            </a:r>
            <a:r>
              <a:rPr lang="pt-BR" sz="3000" dirty="0"/>
              <a:t>É o resultado ou manifestação de um ou mais defeitos.</a:t>
            </a:r>
          </a:p>
          <a:p>
            <a:pPr fontAlgn="base"/>
            <a:r>
              <a:rPr lang="pt-BR" sz="3000" b="1" dirty="0"/>
              <a:t>Bug: </a:t>
            </a:r>
            <a:r>
              <a:rPr lang="pt-BR" sz="3000" dirty="0"/>
              <a:t>É um erro de lógica na programação de um determinado software.</a:t>
            </a:r>
          </a:p>
          <a:p>
            <a:pPr fontAlgn="base"/>
            <a:r>
              <a:rPr lang="pt-BR" sz="3000" b="1" dirty="0"/>
              <a:t>Testware: </a:t>
            </a:r>
            <a:r>
              <a:rPr lang="pt-BR" sz="3000" dirty="0"/>
              <a:t>Define toda a documentação de teste.</a:t>
            </a:r>
          </a:p>
          <a:p>
            <a:pPr fontAlgn="base"/>
            <a:endParaRPr lang="pt-BR" sz="3000" dirty="0"/>
          </a:p>
        </p:txBody>
      </p:sp>
    </p:spTree>
    <p:extLst>
      <p:ext uri="{BB962C8B-B14F-4D97-AF65-F5344CB8AC3E}">
        <p14:creationId xmlns:p14="http://schemas.microsoft.com/office/powerpoint/2010/main" val="147807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9EF9E58-DEC0-43C0-851A-01C49A1A8944}"/>
              </a:ext>
            </a:extLst>
          </p:cNvPr>
          <p:cNvSpPr>
            <a:spLocks noGrp="1"/>
          </p:cNvSpPr>
          <p:nvPr>
            <p:ph idx="1"/>
          </p:nvPr>
        </p:nvSpPr>
        <p:spPr>
          <a:xfrm>
            <a:off x="685801" y="954157"/>
            <a:ext cx="10340008" cy="4837043"/>
          </a:xfrm>
        </p:spPr>
        <p:txBody>
          <a:bodyPr>
            <a:normAutofit lnSpcReduction="10000"/>
          </a:bodyPr>
          <a:lstStyle/>
          <a:p>
            <a:pPr fontAlgn="base"/>
            <a:r>
              <a:rPr lang="pt-BR" sz="3000" b="1" dirty="0"/>
              <a:t>Caso de Teste: </a:t>
            </a:r>
            <a:r>
              <a:rPr lang="pt-BR" sz="3000" dirty="0"/>
              <a:t>É uma descrição de um teste a ser executado. Um ou mais casos de teste costumam estar relacionados a um caso de uso.</a:t>
            </a:r>
          </a:p>
          <a:p>
            <a:pPr fontAlgn="base"/>
            <a:r>
              <a:rPr lang="pt-BR" sz="3000" b="1" dirty="0"/>
              <a:t>Suíte de Testes: </a:t>
            </a:r>
            <a:r>
              <a:rPr lang="pt-BR" sz="3000" dirty="0"/>
              <a:t>Pacote de casos de teste relacionados. Por exemplo: Suíte de cadastro, suíte de consulta.</a:t>
            </a:r>
          </a:p>
          <a:p>
            <a:pPr fontAlgn="base"/>
            <a:r>
              <a:rPr lang="pt-BR" sz="3000" b="1" dirty="0"/>
              <a:t>Plano de Teste: </a:t>
            </a:r>
            <a:r>
              <a:rPr lang="pt-BR" sz="3000" dirty="0"/>
              <a:t>É o documento de planejamento do projeto de teste é equivalente ao Plano de Projeto definido pelo PMI (Project Management </a:t>
            </a:r>
            <a:r>
              <a:rPr lang="pt-BR" sz="3000" dirty="0" err="1"/>
              <a:t>Institute</a:t>
            </a:r>
            <a:r>
              <a:rPr lang="pt-BR" sz="3000" dirty="0"/>
              <a:t>).</a:t>
            </a:r>
          </a:p>
          <a:p>
            <a:pPr fontAlgn="base"/>
            <a:r>
              <a:rPr lang="pt-BR" sz="3000" dirty="0"/>
              <a:t> </a:t>
            </a:r>
            <a:r>
              <a:rPr lang="pt-BR" sz="3000" b="1" dirty="0"/>
              <a:t>Script de Teste: </a:t>
            </a:r>
            <a:r>
              <a:rPr lang="pt-BR" sz="3000" dirty="0"/>
              <a:t>É uma automação da execução de um caso de teste.</a:t>
            </a:r>
          </a:p>
          <a:p>
            <a:endParaRPr lang="pt-BR" dirty="0"/>
          </a:p>
        </p:txBody>
      </p:sp>
    </p:spTree>
    <p:extLst>
      <p:ext uri="{BB962C8B-B14F-4D97-AF65-F5344CB8AC3E}">
        <p14:creationId xmlns:p14="http://schemas.microsoft.com/office/powerpoint/2010/main" val="312506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3D721-22CB-4906-854C-FAC7AFC2922B}"/>
              </a:ext>
            </a:extLst>
          </p:cNvPr>
          <p:cNvSpPr>
            <a:spLocks noGrp="1"/>
          </p:cNvSpPr>
          <p:nvPr>
            <p:ph type="title"/>
          </p:nvPr>
        </p:nvSpPr>
        <p:spPr>
          <a:xfrm>
            <a:off x="596349" y="0"/>
            <a:ext cx="10131425" cy="1456267"/>
          </a:xfrm>
        </p:spPr>
        <p:txBody>
          <a:bodyPr/>
          <a:lstStyle/>
          <a:p>
            <a:r>
              <a:rPr lang="pt-BR" dirty="0"/>
              <a:t>Existe um padrão pra testes?</a:t>
            </a:r>
          </a:p>
        </p:txBody>
      </p:sp>
      <p:sp>
        <p:nvSpPr>
          <p:cNvPr id="3" name="Espaço Reservado para Conteúdo 2">
            <a:extLst>
              <a:ext uri="{FF2B5EF4-FFF2-40B4-BE49-F238E27FC236}">
                <a16:creationId xmlns:a16="http://schemas.microsoft.com/office/drawing/2014/main" id="{3A27D310-1075-4116-8FB0-849535C2C297}"/>
              </a:ext>
            </a:extLst>
          </p:cNvPr>
          <p:cNvSpPr>
            <a:spLocks noGrp="1"/>
          </p:cNvSpPr>
          <p:nvPr>
            <p:ph idx="1"/>
          </p:nvPr>
        </p:nvSpPr>
        <p:spPr>
          <a:xfrm>
            <a:off x="397566" y="1456267"/>
            <a:ext cx="11396868" cy="5082209"/>
          </a:xfrm>
        </p:spPr>
        <p:txBody>
          <a:bodyPr>
            <a:normAutofit lnSpcReduction="10000"/>
          </a:bodyPr>
          <a:lstStyle/>
          <a:p>
            <a:pPr marL="0" indent="0">
              <a:buNone/>
            </a:pPr>
            <a:r>
              <a:rPr lang="pt-BR" sz="2500" dirty="0"/>
              <a:t>A norma 9126 foca na qualidade do produto de software, propondo </a:t>
            </a:r>
            <a:r>
              <a:rPr lang="pt-BR" sz="2500" b="1" dirty="0"/>
              <a:t>Atributos de Qualidade</a:t>
            </a:r>
            <a:r>
              <a:rPr lang="pt-BR" sz="2500" dirty="0"/>
              <a:t>, distribuídos em seis características principais:</a:t>
            </a:r>
          </a:p>
          <a:p>
            <a:pPr marL="0" indent="0">
              <a:buNone/>
            </a:pPr>
            <a:endParaRPr lang="pt-BR" sz="2000" dirty="0"/>
          </a:p>
          <a:p>
            <a:r>
              <a:rPr lang="pt-BR" sz="2500" dirty="0"/>
              <a:t>funcionalidade,</a:t>
            </a:r>
          </a:p>
          <a:p>
            <a:r>
              <a:rPr lang="pt-BR" sz="2500" dirty="0"/>
              <a:t>confiabilidade,</a:t>
            </a:r>
          </a:p>
          <a:p>
            <a:r>
              <a:rPr lang="pt-BR" sz="2500" dirty="0"/>
              <a:t>usabilidade,</a:t>
            </a:r>
          </a:p>
          <a:p>
            <a:r>
              <a:rPr lang="pt-BR" sz="2500" dirty="0"/>
              <a:t>eficiência,</a:t>
            </a:r>
          </a:p>
          <a:p>
            <a:r>
              <a:rPr lang="pt-BR" sz="2500" dirty="0"/>
              <a:t>manutenção,</a:t>
            </a:r>
          </a:p>
          <a:p>
            <a:r>
              <a:rPr lang="pt-BR" sz="2500" dirty="0"/>
              <a:t>portabilidade.</a:t>
            </a:r>
          </a:p>
          <a:p>
            <a:endParaRPr lang="pt-BR" sz="2500" dirty="0"/>
          </a:p>
          <a:p>
            <a:pPr marL="0" indent="0">
              <a:buNone/>
            </a:pPr>
            <a:r>
              <a:rPr lang="pt-BR" sz="2500" dirty="0"/>
              <a:t>cada uma delas divididas em </a:t>
            </a:r>
            <a:r>
              <a:rPr lang="pt-BR" sz="2500" dirty="0" err="1"/>
              <a:t>sub-características</a:t>
            </a:r>
            <a:r>
              <a:rPr lang="pt-BR" sz="2500" dirty="0"/>
              <a:t>, conforme podemos ver a seguir:</a:t>
            </a:r>
          </a:p>
        </p:txBody>
      </p:sp>
    </p:spTree>
    <p:extLst>
      <p:ext uri="{BB962C8B-B14F-4D97-AF65-F5344CB8AC3E}">
        <p14:creationId xmlns:p14="http://schemas.microsoft.com/office/powerpoint/2010/main" val="85960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5390F35-D8FF-46F3-A849-B8A87B5F3412}"/>
              </a:ext>
            </a:extLst>
          </p:cNvPr>
          <p:cNvSpPr>
            <a:spLocks noGrp="1"/>
          </p:cNvSpPr>
          <p:nvPr>
            <p:ph type="title"/>
          </p:nvPr>
        </p:nvSpPr>
        <p:spPr/>
        <p:txBody>
          <a:bodyPr/>
          <a:lstStyle/>
          <a:p>
            <a:r>
              <a:rPr lang="pt-BR" dirty="0"/>
              <a:t>SUB-DIVISÕES DA ISO 9126 </a:t>
            </a:r>
          </a:p>
        </p:txBody>
      </p:sp>
      <p:pic>
        <p:nvPicPr>
          <p:cNvPr id="4" name="Espaço Reservado para Conteúdo 3">
            <a:extLst>
              <a:ext uri="{FF2B5EF4-FFF2-40B4-BE49-F238E27FC236}">
                <a16:creationId xmlns:a16="http://schemas.microsoft.com/office/drawing/2014/main" id="{71F9256B-809B-4B40-A198-37877EEE2E06}"/>
              </a:ext>
            </a:extLst>
          </p:cNvPr>
          <p:cNvPicPr>
            <a:picLocks noGrp="1" noChangeAspect="1"/>
          </p:cNvPicPr>
          <p:nvPr>
            <p:ph idx="4294967295"/>
          </p:nvPr>
        </p:nvPicPr>
        <p:blipFill>
          <a:blip r:embed="rId2"/>
          <a:stretch>
            <a:fillRect/>
          </a:stretch>
        </p:blipFill>
        <p:spPr>
          <a:xfrm>
            <a:off x="290513" y="2255398"/>
            <a:ext cx="10922000" cy="3749675"/>
          </a:xfrm>
          <a:prstGeom prst="rect">
            <a:avLst/>
          </a:prstGeom>
        </p:spPr>
      </p:pic>
    </p:spTree>
    <p:extLst>
      <p:ext uri="{BB962C8B-B14F-4D97-AF65-F5344CB8AC3E}">
        <p14:creationId xmlns:p14="http://schemas.microsoft.com/office/powerpoint/2010/main" val="64244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A3331-3324-47E2-9242-2928D8721795}"/>
              </a:ext>
            </a:extLst>
          </p:cNvPr>
          <p:cNvSpPr>
            <a:spLocks noGrp="1"/>
          </p:cNvSpPr>
          <p:nvPr>
            <p:ph type="title"/>
          </p:nvPr>
        </p:nvSpPr>
        <p:spPr/>
        <p:txBody>
          <a:bodyPr/>
          <a:lstStyle/>
          <a:p>
            <a:r>
              <a:rPr lang="pt-BR" dirty="0"/>
              <a:t>TAREFA EXTRA</a:t>
            </a:r>
          </a:p>
        </p:txBody>
      </p:sp>
      <p:sp>
        <p:nvSpPr>
          <p:cNvPr id="3" name="Espaço Reservado para Conteúdo 2">
            <a:extLst>
              <a:ext uri="{FF2B5EF4-FFF2-40B4-BE49-F238E27FC236}">
                <a16:creationId xmlns:a16="http://schemas.microsoft.com/office/drawing/2014/main" id="{18EA08C3-B16C-4CEA-BEDB-EC32B204635A}"/>
              </a:ext>
            </a:extLst>
          </p:cNvPr>
          <p:cNvSpPr>
            <a:spLocks noGrp="1"/>
          </p:cNvSpPr>
          <p:nvPr>
            <p:ph idx="1"/>
          </p:nvPr>
        </p:nvSpPr>
        <p:spPr/>
        <p:txBody>
          <a:bodyPr/>
          <a:lstStyle/>
          <a:p>
            <a:r>
              <a:rPr lang="pt-BR" dirty="0"/>
              <a:t>ESCOLHAM UM DOS TÓPICOS DA NORMA E DESCREVA CADA UM DOS SUB-TÓPICOS, EXPLICANDO O QUE CADA SUB-TÓPICO FAZ</a:t>
            </a:r>
          </a:p>
          <a:p>
            <a:r>
              <a:rPr lang="pt-BR" dirty="0"/>
              <a:t>ENVIAR NO MEU EMAIL ATE SEMANA QUE VEM</a:t>
            </a:r>
          </a:p>
          <a:p>
            <a:r>
              <a:rPr lang="pt-BR" dirty="0"/>
              <a:t>INDIVIDUAL</a:t>
            </a:r>
          </a:p>
          <a:p>
            <a:r>
              <a:rPr lang="pt-BR"/>
              <a:t>DOCUMENTO DEVE SEGUIR NORMAS ABNT</a:t>
            </a:r>
            <a:endParaRPr lang="pt-BR" dirty="0"/>
          </a:p>
          <a:p>
            <a:endParaRPr lang="pt-BR" dirty="0"/>
          </a:p>
        </p:txBody>
      </p:sp>
    </p:spTree>
    <p:extLst>
      <p:ext uri="{BB962C8B-B14F-4D97-AF65-F5344CB8AC3E}">
        <p14:creationId xmlns:p14="http://schemas.microsoft.com/office/powerpoint/2010/main" val="12866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0CC05-64C3-45E6-BA62-E011C3732C0F}"/>
              </a:ext>
            </a:extLst>
          </p:cNvPr>
          <p:cNvSpPr>
            <a:spLocks noGrp="1"/>
          </p:cNvSpPr>
          <p:nvPr>
            <p:ph type="title"/>
          </p:nvPr>
        </p:nvSpPr>
        <p:spPr>
          <a:xfrm>
            <a:off x="579784" y="0"/>
            <a:ext cx="10131425" cy="1456267"/>
          </a:xfrm>
        </p:spPr>
        <p:txBody>
          <a:bodyPr/>
          <a:lstStyle/>
          <a:p>
            <a:r>
              <a:rPr lang="pt-BR" dirty="0"/>
              <a:t>Quem sou eu?</a:t>
            </a:r>
          </a:p>
        </p:txBody>
      </p:sp>
      <p:sp>
        <p:nvSpPr>
          <p:cNvPr id="3" name="Espaço Reservado para Conteúdo 2">
            <a:extLst>
              <a:ext uri="{FF2B5EF4-FFF2-40B4-BE49-F238E27FC236}">
                <a16:creationId xmlns:a16="http://schemas.microsoft.com/office/drawing/2014/main" id="{57A1526D-D3DD-4552-8DD4-19F0F194A673}"/>
              </a:ext>
            </a:extLst>
          </p:cNvPr>
          <p:cNvSpPr>
            <a:spLocks noGrp="1"/>
          </p:cNvSpPr>
          <p:nvPr>
            <p:ph idx="1"/>
          </p:nvPr>
        </p:nvSpPr>
        <p:spPr>
          <a:xfrm>
            <a:off x="579784" y="1258956"/>
            <a:ext cx="7596807" cy="5108713"/>
          </a:xfrm>
        </p:spPr>
        <p:txBody>
          <a:bodyPr>
            <a:normAutofit fontScale="85000" lnSpcReduction="10000"/>
          </a:bodyPr>
          <a:lstStyle/>
          <a:p>
            <a:r>
              <a:rPr lang="pt-BR" sz="2500" dirty="0"/>
              <a:t>Lais Soares Siles</a:t>
            </a:r>
          </a:p>
          <a:p>
            <a:r>
              <a:rPr lang="pt-BR" sz="2500" dirty="0"/>
              <a:t>25 anos</a:t>
            </a:r>
          </a:p>
          <a:p>
            <a:r>
              <a:rPr lang="pt-BR" sz="2500" dirty="0"/>
              <a:t>Formada em análise e desenvolvimento de sistemas </a:t>
            </a:r>
          </a:p>
          <a:p>
            <a:r>
              <a:rPr lang="pt-BR" sz="2500" dirty="0"/>
              <a:t>Fiz cursos de extensão no ITA nas disciplinas de testes de software, tópicos avançados de teste, banco de dados </a:t>
            </a:r>
          </a:p>
          <a:p>
            <a:r>
              <a:rPr lang="pt-BR" sz="2500" dirty="0"/>
              <a:t>Já trabalhei anteriormente na ETEC São Sebastião como professora orientadora de DTCC e nas matérias de banco de dados e analise de projetos.</a:t>
            </a:r>
          </a:p>
          <a:p>
            <a:r>
              <a:rPr lang="pt-BR" sz="2500" dirty="0"/>
              <a:t>Prestei serviços para uma empresa parceira da STONE para  testes de meios de pagamentos.</a:t>
            </a:r>
          </a:p>
          <a:p>
            <a:r>
              <a:rPr lang="pt-BR" sz="2500" dirty="0"/>
              <a:t>CONTATO: lais.siles@etec.sp.gov.br</a:t>
            </a:r>
          </a:p>
          <a:p>
            <a:endParaRPr lang="pt-BR" sz="2500" dirty="0"/>
          </a:p>
          <a:p>
            <a:pPr marL="0" indent="0">
              <a:buNone/>
            </a:pPr>
            <a:r>
              <a:rPr lang="pt-BR" sz="2500" dirty="0"/>
              <a:t>Mais detalhes: </a:t>
            </a:r>
            <a:r>
              <a:rPr lang="pt-BR" sz="2500" dirty="0">
                <a:hlinkClick r:id="rId2"/>
              </a:rPr>
              <a:t>https://www.linkedin.com/in/lais-siles-59b30a43/</a:t>
            </a:r>
            <a:r>
              <a:rPr lang="pt-BR" sz="2500" dirty="0"/>
              <a:t> </a:t>
            </a:r>
          </a:p>
          <a:p>
            <a:endParaRPr lang="pt-BR" dirty="0"/>
          </a:p>
        </p:txBody>
      </p:sp>
      <p:pic>
        <p:nvPicPr>
          <p:cNvPr id="3074" name="Picture 2" descr="A imagem pode conter: Lais Soares Siles">
            <a:extLst>
              <a:ext uri="{FF2B5EF4-FFF2-40B4-BE49-F238E27FC236}">
                <a16:creationId xmlns:a16="http://schemas.microsoft.com/office/drawing/2014/main" id="{FB4CD967-485C-4ACB-B949-E729F888E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164" y="1749287"/>
            <a:ext cx="3177209" cy="317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42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2F5B7-9F63-4499-BE93-7E513132E9D1}"/>
              </a:ext>
            </a:extLst>
          </p:cNvPr>
          <p:cNvSpPr>
            <a:spLocks noGrp="1"/>
          </p:cNvSpPr>
          <p:nvPr>
            <p:ph type="title"/>
          </p:nvPr>
        </p:nvSpPr>
        <p:spPr/>
        <p:txBody>
          <a:bodyPr/>
          <a:lstStyle/>
          <a:p>
            <a:r>
              <a:rPr lang="pt-BR" dirty="0"/>
              <a:t>Bibliografia</a:t>
            </a:r>
          </a:p>
        </p:txBody>
      </p:sp>
      <p:sp>
        <p:nvSpPr>
          <p:cNvPr id="3" name="Espaço Reservado para Conteúdo 2">
            <a:extLst>
              <a:ext uri="{FF2B5EF4-FFF2-40B4-BE49-F238E27FC236}">
                <a16:creationId xmlns:a16="http://schemas.microsoft.com/office/drawing/2014/main" id="{F9CF5967-22D6-4CBA-A053-6EAC9B5B0980}"/>
              </a:ext>
            </a:extLst>
          </p:cNvPr>
          <p:cNvSpPr>
            <a:spLocks noGrp="1"/>
          </p:cNvSpPr>
          <p:nvPr>
            <p:ph idx="1"/>
          </p:nvPr>
        </p:nvSpPr>
        <p:spPr/>
        <p:txBody>
          <a:bodyPr/>
          <a:lstStyle/>
          <a:p>
            <a:r>
              <a:rPr lang="pt-BR" dirty="0">
                <a:hlinkClick r:id="rId2"/>
              </a:rPr>
              <a:t>https://www.profissionaisti.com.br/2012/01/alguns-dos-mais-famosos-erros-de-softwares-da-historia/</a:t>
            </a:r>
            <a:endParaRPr lang="pt-BR" dirty="0"/>
          </a:p>
          <a:p>
            <a:r>
              <a:rPr lang="pt-BR" dirty="0"/>
              <a:t> </a:t>
            </a:r>
            <a:r>
              <a:rPr lang="pt-BR" dirty="0">
                <a:hlinkClick r:id="rId3"/>
              </a:rPr>
              <a:t>http://www.linhadecodigo.com.br/artigo/2775/introducao-ao-teste-de-software.aspx#ixzz5v0Vvj2Dn</a:t>
            </a:r>
            <a:endParaRPr lang="pt-BR" dirty="0"/>
          </a:p>
          <a:p>
            <a:endParaRPr lang="pt-BR" dirty="0"/>
          </a:p>
        </p:txBody>
      </p:sp>
    </p:spTree>
    <p:extLst>
      <p:ext uri="{BB962C8B-B14F-4D97-AF65-F5344CB8AC3E}">
        <p14:creationId xmlns:p14="http://schemas.microsoft.com/office/powerpoint/2010/main" val="137490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DF018-9583-4A14-BCCC-DB8EDF8A5D3C}"/>
              </a:ext>
            </a:extLst>
          </p:cNvPr>
          <p:cNvSpPr>
            <a:spLocks noGrp="1"/>
          </p:cNvSpPr>
          <p:nvPr>
            <p:ph type="title"/>
          </p:nvPr>
        </p:nvSpPr>
        <p:spPr/>
        <p:txBody>
          <a:bodyPr/>
          <a:lstStyle/>
          <a:p>
            <a:r>
              <a:rPr lang="pt-BR" dirty="0"/>
              <a:t>Métodos de avaliação da nossa matéria</a:t>
            </a:r>
          </a:p>
        </p:txBody>
      </p:sp>
      <p:sp>
        <p:nvSpPr>
          <p:cNvPr id="3" name="Espaço Reservado para Conteúdo 2">
            <a:extLst>
              <a:ext uri="{FF2B5EF4-FFF2-40B4-BE49-F238E27FC236}">
                <a16:creationId xmlns:a16="http://schemas.microsoft.com/office/drawing/2014/main" id="{6B70A1F9-2D4E-4336-A372-9D46149C6D8A}"/>
              </a:ext>
            </a:extLst>
          </p:cNvPr>
          <p:cNvSpPr>
            <a:spLocks noGrp="1"/>
          </p:cNvSpPr>
          <p:nvPr>
            <p:ph idx="1"/>
          </p:nvPr>
        </p:nvSpPr>
        <p:spPr/>
        <p:txBody>
          <a:bodyPr/>
          <a:lstStyle/>
          <a:p>
            <a:r>
              <a:rPr lang="pt-BR" sz="3000" dirty="0"/>
              <a:t>PROVA ESCRITA ( SERÁ AVISADA COM 2 SEMANAS ANTES)</a:t>
            </a:r>
          </a:p>
          <a:p>
            <a:r>
              <a:rPr lang="pt-BR" sz="3000" dirty="0"/>
              <a:t>PRESCENÇA EM SALA DE AULA</a:t>
            </a:r>
          </a:p>
          <a:p>
            <a:r>
              <a:rPr lang="pt-BR" sz="3000" dirty="0"/>
              <a:t>TRABALHOS EM SALA ( INDIVIDUAIS E/OU EM GRUPO)</a:t>
            </a:r>
          </a:p>
          <a:p>
            <a:r>
              <a:rPr lang="pt-BR" sz="3000" dirty="0"/>
              <a:t>TRABALHOS PARA ENTREGA</a:t>
            </a:r>
          </a:p>
          <a:p>
            <a:r>
              <a:rPr lang="pt-BR" sz="3000" dirty="0"/>
              <a:t>POSTURA DURANTE AS AULAS</a:t>
            </a:r>
          </a:p>
          <a:p>
            <a:endParaRPr lang="pt-BR" sz="3000" dirty="0"/>
          </a:p>
          <a:p>
            <a:endParaRPr lang="pt-BR" dirty="0"/>
          </a:p>
        </p:txBody>
      </p:sp>
    </p:spTree>
    <p:extLst>
      <p:ext uri="{BB962C8B-B14F-4D97-AF65-F5344CB8AC3E}">
        <p14:creationId xmlns:p14="http://schemas.microsoft.com/office/powerpoint/2010/main" val="405068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1F8C0-3373-423E-B5D6-3AA0DD08973E}"/>
              </a:ext>
            </a:extLst>
          </p:cNvPr>
          <p:cNvSpPr>
            <a:spLocks noGrp="1"/>
          </p:cNvSpPr>
          <p:nvPr>
            <p:ph type="title"/>
          </p:nvPr>
        </p:nvSpPr>
        <p:spPr/>
        <p:txBody>
          <a:bodyPr/>
          <a:lstStyle/>
          <a:p>
            <a:r>
              <a:rPr lang="pt-BR" dirty="0"/>
              <a:t>Bases tecnológicas</a:t>
            </a:r>
            <a:br>
              <a:rPr lang="pt-BR" dirty="0"/>
            </a:br>
            <a:endParaRPr lang="pt-BR" dirty="0"/>
          </a:p>
        </p:txBody>
      </p:sp>
      <p:pic>
        <p:nvPicPr>
          <p:cNvPr id="4" name="Espaço Reservado para Conteúdo 3">
            <a:extLst>
              <a:ext uri="{FF2B5EF4-FFF2-40B4-BE49-F238E27FC236}">
                <a16:creationId xmlns:a16="http://schemas.microsoft.com/office/drawing/2014/main" id="{457F9687-20E6-4E07-9D75-2E49AD58EEE5}"/>
              </a:ext>
            </a:extLst>
          </p:cNvPr>
          <p:cNvPicPr>
            <a:picLocks noGrp="1" noChangeAspect="1"/>
          </p:cNvPicPr>
          <p:nvPr>
            <p:ph idx="1"/>
          </p:nvPr>
        </p:nvPicPr>
        <p:blipFill>
          <a:blip r:embed="rId2"/>
          <a:stretch>
            <a:fillRect/>
          </a:stretch>
        </p:blipFill>
        <p:spPr>
          <a:xfrm>
            <a:off x="1374774" y="1611310"/>
            <a:ext cx="9338260" cy="4413081"/>
          </a:xfrm>
          <a:prstGeom prst="rect">
            <a:avLst/>
          </a:prstGeom>
        </p:spPr>
      </p:pic>
    </p:spTree>
    <p:extLst>
      <p:ext uri="{BB962C8B-B14F-4D97-AF65-F5344CB8AC3E}">
        <p14:creationId xmlns:p14="http://schemas.microsoft.com/office/powerpoint/2010/main" val="35948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40840564-A338-4755-AC1C-30F7D5809500}"/>
              </a:ext>
            </a:extLst>
          </p:cNvPr>
          <p:cNvPicPr>
            <a:picLocks noGrp="1" noChangeAspect="1"/>
          </p:cNvPicPr>
          <p:nvPr>
            <p:ph idx="1"/>
          </p:nvPr>
        </p:nvPicPr>
        <p:blipFill>
          <a:blip r:embed="rId2"/>
          <a:stretch>
            <a:fillRect/>
          </a:stretch>
        </p:blipFill>
        <p:spPr>
          <a:xfrm>
            <a:off x="1429688" y="1126435"/>
            <a:ext cx="9167013" cy="4397789"/>
          </a:xfrm>
          <a:prstGeom prst="rect">
            <a:avLst/>
          </a:prstGeom>
        </p:spPr>
      </p:pic>
    </p:spTree>
    <p:extLst>
      <p:ext uri="{BB962C8B-B14F-4D97-AF65-F5344CB8AC3E}">
        <p14:creationId xmlns:p14="http://schemas.microsoft.com/office/powerpoint/2010/main" val="75201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685D7-7A7B-4CF1-B171-BAAC1ABAFED5}"/>
              </a:ext>
            </a:extLst>
          </p:cNvPr>
          <p:cNvSpPr>
            <a:spLocks noGrp="1"/>
          </p:cNvSpPr>
          <p:nvPr>
            <p:ph type="title"/>
          </p:nvPr>
        </p:nvSpPr>
        <p:spPr/>
        <p:txBody>
          <a:bodyPr/>
          <a:lstStyle/>
          <a:p>
            <a:r>
              <a:rPr lang="pt-BR" dirty="0"/>
              <a:t>Tópicos de hoje</a:t>
            </a:r>
          </a:p>
        </p:txBody>
      </p:sp>
      <p:sp>
        <p:nvSpPr>
          <p:cNvPr id="3" name="Espaço Reservado para Conteúdo 2">
            <a:extLst>
              <a:ext uri="{FF2B5EF4-FFF2-40B4-BE49-F238E27FC236}">
                <a16:creationId xmlns:a16="http://schemas.microsoft.com/office/drawing/2014/main" id="{B060749E-BE9D-434C-BEB0-29A5AE7BA9AD}"/>
              </a:ext>
            </a:extLst>
          </p:cNvPr>
          <p:cNvSpPr>
            <a:spLocks noGrp="1"/>
          </p:cNvSpPr>
          <p:nvPr>
            <p:ph idx="1"/>
          </p:nvPr>
        </p:nvSpPr>
        <p:spPr/>
        <p:txBody>
          <a:bodyPr/>
          <a:lstStyle/>
          <a:p>
            <a:r>
              <a:rPr lang="pt-BR" sz="3200" dirty="0">
                <a:latin typeface="Arial" panose="020B0604020202020204" pitchFamily="34" charset="0"/>
                <a:cs typeface="Arial" panose="020B0604020202020204" pitchFamily="34" charset="0"/>
              </a:rPr>
              <a:t>A importância do teste de software</a:t>
            </a:r>
          </a:p>
          <a:p>
            <a:r>
              <a:rPr lang="pt-BR" sz="3200" dirty="0">
                <a:latin typeface="Arial" panose="020B0604020202020204" pitchFamily="34" charset="0"/>
                <a:cs typeface="Arial" panose="020B0604020202020204" pitchFamily="34" charset="0"/>
              </a:rPr>
              <a:t>Conceitos básicos </a:t>
            </a:r>
          </a:p>
          <a:p>
            <a:r>
              <a:rPr lang="pt-BR" sz="3200" dirty="0">
                <a:latin typeface="Arial" panose="020B0604020202020204" pitchFamily="34" charset="0"/>
                <a:cs typeface="Arial" panose="020B0604020202020204" pitchFamily="34" charset="0"/>
              </a:rPr>
              <a:t>A ISO 9126</a:t>
            </a:r>
          </a:p>
          <a:p>
            <a:endParaRPr lang="pt-BR" dirty="0"/>
          </a:p>
        </p:txBody>
      </p:sp>
    </p:spTree>
    <p:extLst>
      <p:ext uri="{BB962C8B-B14F-4D97-AF65-F5344CB8AC3E}">
        <p14:creationId xmlns:p14="http://schemas.microsoft.com/office/powerpoint/2010/main" val="76790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CF2F6F8-484C-4222-AE04-7D9ED44C2F22}"/>
              </a:ext>
            </a:extLst>
          </p:cNvPr>
          <p:cNvSpPr>
            <a:spLocks noGrp="1"/>
          </p:cNvSpPr>
          <p:nvPr>
            <p:ph idx="1"/>
          </p:nvPr>
        </p:nvSpPr>
        <p:spPr>
          <a:xfrm>
            <a:off x="649295" y="1084200"/>
            <a:ext cx="10131425" cy="3649133"/>
          </a:xfrm>
        </p:spPr>
        <p:txBody>
          <a:bodyPr/>
          <a:lstStyle/>
          <a:p>
            <a:pPr marL="0" indent="0">
              <a:buNone/>
            </a:pPr>
            <a:r>
              <a:rPr lang="pt-BR" sz="3000" b="1" i="1" dirty="0"/>
              <a:t>“Testes não demonstram a ausência de erros, apenas a sua presença.”</a:t>
            </a:r>
          </a:p>
          <a:p>
            <a:pPr marL="0" indent="0">
              <a:buNone/>
            </a:pPr>
            <a:r>
              <a:rPr lang="pt-BR" sz="3000" b="1" i="1" dirty="0"/>
              <a:t>								</a:t>
            </a:r>
            <a:r>
              <a:rPr lang="pt-BR" sz="3000" b="1" i="1" dirty="0" err="1"/>
              <a:t>Edsger</a:t>
            </a:r>
            <a:r>
              <a:rPr lang="pt-BR" sz="3000" b="1" i="1" dirty="0"/>
              <a:t> </a:t>
            </a:r>
            <a:r>
              <a:rPr lang="pt-BR" sz="3000" b="1" i="1" dirty="0" err="1"/>
              <a:t>Dijkstra</a:t>
            </a:r>
            <a:endParaRPr lang="pt-BR" sz="3000" b="1" i="1" dirty="0"/>
          </a:p>
          <a:p>
            <a:endParaRPr lang="pt-BR" dirty="0"/>
          </a:p>
        </p:txBody>
      </p:sp>
      <p:pic>
        <p:nvPicPr>
          <p:cNvPr id="1026" name="Picture 2" descr="Imagem1">
            <a:extLst>
              <a:ext uri="{FF2B5EF4-FFF2-40B4-BE49-F238E27FC236}">
                <a16:creationId xmlns:a16="http://schemas.microsoft.com/office/drawing/2014/main" id="{4EDBB52C-5F87-4AAF-A017-D3FAC9F57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535" y="3496852"/>
            <a:ext cx="1728794" cy="22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A3AC0-259F-4E92-8C32-CA55E23A885B}"/>
              </a:ext>
            </a:extLst>
          </p:cNvPr>
          <p:cNvSpPr>
            <a:spLocks noGrp="1"/>
          </p:cNvSpPr>
          <p:nvPr>
            <p:ph type="title"/>
          </p:nvPr>
        </p:nvSpPr>
        <p:spPr/>
        <p:txBody>
          <a:bodyPr/>
          <a:lstStyle/>
          <a:p>
            <a:r>
              <a:rPr lang="pt-BR" dirty="0"/>
              <a:t>Por que devemos testar?</a:t>
            </a:r>
          </a:p>
        </p:txBody>
      </p:sp>
      <p:sp>
        <p:nvSpPr>
          <p:cNvPr id="3" name="Espaço Reservado para Conteúdo 2">
            <a:extLst>
              <a:ext uri="{FF2B5EF4-FFF2-40B4-BE49-F238E27FC236}">
                <a16:creationId xmlns:a16="http://schemas.microsoft.com/office/drawing/2014/main" id="{83776EDC-B6AC-4B49-8832-D71E6BD9013C}"/>
              </a:ext>
            </a:extLst>
          </p:cNvPr>
          <p:cNvSpPr>
            <a:spLocks noGrp="1"/>
          </p:cNvSpPr>
          <p:nvPr>
            <p:ph idx="1"/>
          </p:nvPr>
        </p:nvSpPr>
        <p:spPr>
          <a:xfrm>
            <a:off x="685801" y="2599267"/>
            <a:ext cx="10131425" cy="3649133"/>
          </a:xfrm>
        </p:spPr>
        <p:txBody>
          <a:bodyPr>
            <a:normAutofit/>
          </a:bodyPr>
          <a:lstStyle/>
          <a:p>
            <a:r>
              <a:rPr lang="pt-BR" sz="2000" dirty="0"/>
              <a:t>O teste de software é muito importante na garantia de controle da qualidade do sistema. Ele deve garantir que o sistema atenda todos os requisitos conforme o cliente solicitou.</a:t>
            </a:r>
          </a:p>
          <a:p>
            <a:r>
              <a:rPr lang="pt-BR" sz="2000" dirty="0"/>
              <a:t>As entradas (</a:t>
            </a:r>
            <a:r>
              <a:rPr lang="pt-BR" sz="2000" i="1" dirty="0"/>
              <a:t>inputs</a:t>
            </a:r>
            <a:r>
              <a:rPr lang="pt-BR" sz="2000" dirty="0"/>
              <a:t>) e saídas (</a:t>
            </a:r>
            <a:r>
              <a:rPr lang="pt-BR" sz="2000" i="1" dirty="0"/>
              <a:t>outputs</a:t>
            </a:r>
            <a:r>
              <a:rPr lang="pt-BR" sz="2000" dirty="0"/>
              <a:t>) de todo software devem ser confiáveis. Para isso são necessários os diversos tipos de testes para simular determinados comportamentos da aplicação, geralmente antes de sua liberação do ambiente de produção. (NUNCA TESTEM EM PRODUÇÃO!)</a:t>
            </a:r>
          </a:p>
          <a:p>
            <a:endParaRPr lang="pt-BR" sz="2000" dirty="0"/>
          </a:p>
          <a:p>
            <a:endParaRPr lang="pt-BR" dirty="0"/>
          </a:p>
        </p:txBody>
      </p:sp>
    </p:spTree>
    <p:extLst>
      <p:ext uri="{BB962C8B-B14F-4D97-AF65-F5344CB8AC3E}">
        <p14:creationId xmlns:p14="http://schemas.microsoft.com/office/powerpoint/2010/main" val="102733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A4F5D90-6CD3-4B71-BC3D-C8753A038E82}"/>
              </a:ext>
            </a:extLst>
          </p:cNvPr>
          <p:cNvSpPr>
            <a:spLocks noGrp="1"/>
          </p:cNvSpPr>
          <p:nvPr>
            <p:ph idx="1"/>
          </p:nvPr>
        </p:nvSpPr>
        <p:spPr>
          <a:xfrm>
            <a:off x="526775" y="975876"/>
            <a:ext cx="10131425" cy="3649133"/>
          </a:xfrm>
        </p:spPr>
        <p:txBody>
          <a:bodyPr>
            <a:normAutofit/>
          </a:bodyPr>
          <a:lstStyle/>
          <a:p>
            <a:pPr algn="ctr"/>
            <a:r>
              <a:rPr lang="pt-BR" sz="2000" dirty="0"/>
              <a:t>Segundo Pressman em seu Livro de Engenharia de Software, ele defende  que o custo do defeito é progressivo, ou seja, encontrar o defeito na fase de engenharia de requisitos custa 1 enquanto encontrar o defeito durante a fase de uso custa 100 vezes mais, então utilizar o teste, reduz custo e não aumenta.</a:t>
            </a:r>
          </a:p>
          <a:p>
            <a:pPr algn="ctr"/>
            <a:endParaRPr lang="pt-BR" sz="2000" dirty="0"/>
          </a:p>
          <a:p>
            <a:pPr algn="ctr"/>
            <a:endParaRPr lang="pt-BR" sz="2000" dirty="0"/>
          </a:p>
          <a:p>
            <a:pPr algn="ctr"/>
            <a:r>
              <a:rPr lang="pt-BR" sz="2000" dirty="0"/>
              <a:t>E temos alguns casos que provam essa teoria</a:t>
            </a:r>
          </a:p>
        </p:txBody>
      </p:sp>
    </p:spTree>
    <p:extLst>
      <p:ext uri="{BB962C8B-B14F-4D97-AF65-F5344CB8AC3E}">
        <p14:creationId xmlns:p14="http://schemas.microsoft.com/office/powerpoint/2010/main" val="4126794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Celeste</Template>
  <TotalTime>77</TotalTime>
  <Words>571</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Calibri Light</vt:lpstr>
      <vt:lpstr>Celestial</vt:lpstr>
      <vt:lpstr>Teste de software</vt:lpstr>
      <vt:lpstr>Quem sou eu?</vt:lpstr>
      <vt:lpstr>Métodos de avaliação da nossa matéria</vt:lpstr>
      <vt:lpstr>Bases tecnológicas </vt:lpstr>
      <vt:lpstr>Apresentação do PowerPoint</vt:lpstr>
      <vt:lpstr>Tópicos de hoje</vt:lpstr>
      <vt:lpstr>Apresentação do PowerPoint</vt:lpstr>
      <vt:lpstr>Por que devemos testar?</vt:lpstr>
      <vt:lpstr>Apresentação do PowerPoint</vt:lpstr>
      <vt:lpstr>NÃO TESTAR CUSTA CARO!</vt:lpstr>
      <vt:lpstr>Apresentação do PowerPoint</vt:lpstr>
      <vt:lpstr>Apresentação do PowerPoint</vt:lpstr>
      <vt:lpstr>Apresentação do PowerPoint</vt:lpstr>
      <vt:lpstr>Apresentação do PowerPoint</vt:lpstr>
      <vt:lpstr>Apresentação do PowerPoint</vt:lpstr>
      <vt:lpstr>Apresentação do PowerPoint</vt:lpstr>
      <vt:lpstr>Existe um padrão pra testes?</vt:lpstr>
      <vt:lpstr>SUB-DIVISÕES DA ISO 9126 </vt:lpstr>
      <vt:lpstr>TAREFA EXTRA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 de software</dc:title>
  <dc:creator>LAIS SOARES SILES</dc:creator>
  <cp:lastModifiedBy>LAIS SOARES SILES</cp:lastModifiedBy>
  <cp:revision>11</cp:revision>
  <dcterms:created xsi:type="dcterms:W3CDTF">2019-07-28T20:26:30Z</dcterms:created>
  <dcterms:modified xsi:type="dcterms:W3CDTF">2019-07-28T21:44:13Z</dcterms:modified>
</cp:coreProperties>
</file>