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5" r:id="rId4"/>
    <p:sldId id="274" r:id="rId5"/>
    <p:sldId id="276" r:id="rId6"/>
    <p:sldId id="277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88E19"/>
    <a:srgbClr val="FFFFFF"/>
    <a:srgbClr val="A6CAF0"/>
    <a:srgbClr val="90C226"/>
    <a:srgbClr val="DBE9CD"/>
    <a:srgbClr val="6C6260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000" dirty="0"/>
              <a:t>Comando de controle condicional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0CE422-CB13-4CAF-AB6F-C452C190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4" y="103988"/>
            <a:ext cx="4740519" cy="15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comando ELSE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7821"/>
            <a:ext cx="7770630" cy="38120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14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Aninhamento</a:t>
            </a:r>
            <a:r>
              <a:rPr lang="pt-BR" dirty="0"/>
              <a:t> de IF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27668" y="158429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(condição 1) 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sequência de comandos;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(condição 2) 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sequência de 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sequência de 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sequência de 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have Esquerda 4"/>
          <p:cNvSpPr/>
          <p:nvPr/>
        </p:nvSpPr>
        <p:spPr>
          <a:xfrm>
            <a:off x="2074462" y="2524835"/>
            <a:ext cx="341194" cy="1282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>
            <a:off x="1588141" y="1856094"/>
            <a:ext cx="341194" cy="3425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6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IF aninhado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5153"/>
            <a:ext cx="8084530" cy="4716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2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? (ternário)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852383"/>
            <a:ext cx="6924469" cy="3188980"/>
          </a:xfrm>
        </p:spPr>
        <p:txBody>
          <a:bodyPr/>
          <a:lstStyle/>
          <a:p>
            <a:r>
              <a:rPr lang="pt-BR" dirty="0"/>
              <a:t>O operador ? é também conhecido como </a:t>
            </a:r>
            <a:r>
              <a:rPr lang="pt-BR" i="1" dirty="0"/>
              <a:t>operador ternário</a:t>
            </a:r>
            <a:r>
              <a:rPr lang="pt-BR" dirty="0"/>
              <a:t>. Trata-se de uma simplificação do comando </a:t>
            </a:r>
            <a:r>
              <a:rPr lang="pt-BR" b="1" dirty="0" err="1"/>
              <a:t>if-else</a:t>
            </a:r>
            <a:r>
              <a:rPr lang="pt-BR" dirty="0"/>
              <a:t>, ou seja, com apenas um comando e não blocos de comandos. Normalmente utilizado em atribuições condicionais: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45077" y="1930400"/>
            <a:ext cx="94179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expressão condicional ? expressão1 : expressão2;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91055" y="4307255"/>
            <a:ext cx="36471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s-ES" sz="2500" b="1" u="sng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y</a:t>
            </a:r>
            <a:r>
              <a:rPr lang="es-ES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s-ES" sz="2500" b="1" u="sng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sz="2500" b="1" u="sng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Balão de Fala: Oval 5"/>
          <p:cNvSpPr/>
          <p:nvPr/>
        </p:nvSpPr>
        <p:spPr>
          <a:xfrm>
            <a:off x="1746913" y="4907141"/>
            <a:ext cx="2838735" cy="1701983"/>
          </a:xfrm>
          <a:prstGeom prst="wedgeEllipseCallout">
            <a:avLst>
              <a:gd name="adj1" fmla="val 58171"/>
              <a:gd name="adj2" fmla="val -54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x &gt; y, então a variável z recebe o valor de x</a:t>
            </a:r>
          </a:p>
        </p:txBody>
      </p:sp>
      <p:sp>
        <p:nvSpPr>
          <p:cNvPr id="7" name="Balão de Fala: Oval 6"/>
          <p:cNvSpPr/>
          <p:nvPr/>
        </p:nvSpPr>
        <p:spPr>
          <a:xfrm>
            <a:off x="4768122" y="5215017"/>
            <a:ext cx="1774210" cy="1454873"/>
          </a:xfrm>
          <a:prstGeom prst="wedgeEllipseCallout">
            <a:avLst>
              <a:gd name="adj1" fmla="val -2791"/>
              <a:gd name="adj2" fmla="val -7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Senão, recebe o de y</a:t>
            </a:r>
          </a:p>
        </p:txBody>
      </p:sp>
    </p:spTree>
    <p:extLst>
      <p:ext uri="{BB962C8B-B14F-4D97-AF65-F5344CB8AC3E}">
        <p14:creationId xmlns:p14="http://schemas.microsoft.com/office/powerpoint/2010/main" val="410307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SWITCH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23494" y="1584296"/>
            <a:ext cx="6096000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(variável) {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valor1: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comandos;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valor2: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comandos;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pt-BR" sz="2500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valorN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comandos;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Balão de Fala: Oval 5"/>
          <p:cNvSpPr/>
          <p:nvPr/>
        </p:nvSpPr>
        <p:spPr>
          <a:xfrm>
            <a:off x="5060081" y="2381449"/>
            <a:ext cx="2374711" cy="1719618"/>
          </a:xfrm>
          <a:prstGeom prst="wedgeEllipseCallout">
            <a:avLst>
              <a:gd name="adj1" fmla="val -104166"/>
              <a:gd name="adj2" fmla="val -1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Executa os comandos até encontrar BREAK</a:t>
            </a:r>
          </a:p>
        </p:txBody>
      </p:sp>
      <p:sp>
        <p:nvSpPr>
          <p:cNvPr id="7" name="Balão de Fala: Oval 6"/>
          <p:cNvSpPr/>
          <p:nvPr/>
        </p:nvSpPr>
        <p:spPr>
          <a:xfrm>
            <a:off x="4739813" y="4304750"/>
            <a:ext cx="2548089" cy="2228403"/>
          </a:xfrm>
          <a:prstGeom prst="wedgeEllipseCallout">
            <a:avLst>
              <a:gd name="adj1" fmla="val -86350"/>
              <a:gd name="adj2" fmla="val 10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Default é opcional e é executado caso a variável não se encaixe nos cases</a:t>
            </a:r>
          </a:p>
        </p:txBody>
      </p:sp>
      <p:sp>
        <p:nvSpPr>
          <p:cNvPr id="8" name="Balão de Fala: Oval 7"/>
          <p:cNvSpPr/>
          <p:nvPr/>
        </p:nvSpPr>
        <p:spPr>
          <a:xfrm>
            <a:off x="5800300" y="150125"/>
            <a:ext cx="2852381" cy="2039311"/>
          </a:xfrm>
          <a:prstGeom prst="wedgeEllipseCallout">
            <a:avLst>
              <a:gd name="adj1" fmla="val -75478"/>
              <a:gd name="adj2" fmla="val 2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 se uma variável (do tipo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ou </a:t>
            </a:r>
            <a:r>
              <a:rPr lang="pt-BR" b="1" dirty="0"/>
              <a:t>char</a:t>
            </a:r>
            <a:r>
              <a:rPr lang="pt-BR" dirty="0"/>
              <a:t>) é ou não igual a certo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361144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SWITCH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2" y="1930400"/>
            <a:ext cx="8247529" cy="4470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alão de Fala: Oval 6"/>
          <p:cNvSpPr/>
          <p:nvPr/>
        </p:nvSpPr>
        <p:spPr>
          <a:xfrm>
            <a:off x="4975668" y="204410"/>
            <a:ext cx="3138985" cy="1956179"/>
          </a:xfrm>
          <a:prstGeom prst="wedgeEllipseCallout">
            <a:avLst>
              <a:gd name="adj1" fmla="val -34148"/>
              <a:gd name="adj2" fmla="val 98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são necessárias as { } , a menos que  hajam declaração de variáveis</a:t>
            </a:r>
          </a:p>
        </p:txBody>
      </p:sp>
      <p:sp>
        <p:nvSpPr>
          <p:cNvPr id="8" name="Balão de Fala: Oval 7"/>
          <p:cNvSpPr/>
          <p:nvPr/>
        </p:nvSpPr>
        <p:spPr>
          <a:xfrm>
            <a:off x="7953793" y="1071648"/>
            <a:ext cx="2913450" cy="1956179"/>
          </a:xfrm>
          <a:prstGeom prst="wedgeEllipseCallout">
            <a:avLst>
              <a:gd name="adj1" fmla="val -43977"/>
              <a:gd name="adj2" fmla="val 95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Pode-se organizar os comandos em uma mesma linha</a:t>
            </a:r>
          </a:p>
        </p:txBody>
      </p:sp>
      <p:sp>
        <p:nvSpPr>
          <p:cNvPr id="9" name="Balão de Fala: Oval 8"/>
          <p:cNvSpPr/>
          <p:nvPr/>
        </p:nvSpPr>
        <p:spPr>
          <a:xfrm>
            <a:off x="6356783" y="2241717"/>
            <a:ext cx="1886740" cy="1428014"/>
          </a:xfrm>
          <a:prstGeom prst="wedgeEllipseCallout">
            <a:avLst>
              <a:gd name="adj1" fmla="val -56575"/>
              <a:gd name="adj2" fmla="val 82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Char entre aspas simples </a:t>
            </a:r>
          </a:p>
        </p:txBody>
      </p:sp>
    </p:spTree>
    <p:extLst>
      <p:ext uri="{BB962C8B-B14F-4D97-AF65-F5344CB8AC3E}">
        <p14:creationId xmlns:p14="http://schemas.microsoft.com/office/powerpoint/2010/main" val="183141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98"/>
              </p:ext>
            </p:extLst>
          </p:nvPr>
        </p:nvGraphicFramePr>
        <p:xfrm>
          <a:off x="677332" y="1930400"/>
          <a:ext cx="8732138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069">
                  <a:extLst>
                    <a:ext uri="{9D8B030D-6E8A-4147-A177-3AD203B41FA5}">
                      <a16:colId xmlns:a16="http://schemas.microsoft.com/office/drawing/2014/main" val="3870824682"/>
                    </a:ext>
                  </a:extLst>
                </a:gridCol>
                <a:gridCol w="4366069">
                  <a:extLst>
                    <a:ext uri="{9D8B030D-6E8A-4147-A177-3AD203B41FA5}">
                      <a16:colId xmlns:a16="http://schemas.microsoft.com/office/drawing/2014/main" val="340783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(num == 10){</a:t>
                      </a:r>
                    </a:p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(“Número é igual a 10.\n”);</a:t>
                      </a:r>
                    </a:p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14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(“Número e diferente de 10.\n”);</a:t>
                      </a:r>
                    </a:p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case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‘.’: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(“Ponto.\n” );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case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Virgula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.\n” );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case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‘:’: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(“Dois pontos.\n” ); </a:t>
                      </a:r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case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‘;’: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(“Ponto e virgula.\n”); </a:t>
                      </a:r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default 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Nao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eh </a:t>
                      </a:r>
                      <a:r>
                        <a:rPr lang="pt-BR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pontuacao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.\n” );</a:t>
                      </a:r>
                    </a:p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8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7524970" cy="38807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programas escritos até o momento são programas sequenciais: um comando é executado após o outro, do começo ao fim do programa, na ordem em que foram declarados no código-fonte. Nenhum comando é ignorado.</a:t>
            </a:r>
          </a:p>
        </p:txBody>
      </p:sp>
      <p:pic>
        <p:nvPicPr>
          <p:cNvPr id="1028" name="Picture 4" descr="Resultado de imagem para sequenc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3"/>
              </a:clrFrom>
              <a:clrTo>
                <a:srgbClr val="FBFB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24" y="3102857"/>
            <a:ext cx="5429088" cy="35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5" y="2160589"/>
            <a:ext cx="4612118" cy="446529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Entretanto, há casos em que é preciso que um bloco de comandos seja executado </a:t>
            </a:r>
            <a:r>
              <a:rPr lang="pt-BR" b="1" dirty="0"/>
              <a:t>somente se determinada condição for verdadeira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Para isso, precisamos de uma estrutura de </a:t>
            </a:r>
            <a:r>
              <a:rPr lang="pt-BR" b="1" dirty="0"/>
              <a:t>seleção ou um comando de controle condicional</a:t>
            </a:r>
            <a:r>
              <a:rPr lang="pt-BR" dirty="0"/>
              <a:t> que permita selecionar o conjunto de comandos a ser executado. Isso é muito similar ao que ocorre em um fluxograma, em que o símbolo do losango permite escolher entre </a:t>
            </a:r>
            <a:r>
              <a:rPr lang="pt-BR" b="1" dirty="0"/>
              <a:t>diferentes caminhos</a:t>
            </a:r>
            <a:r>
              <a:rPr lang="pt-BR" dirty="0"/>
              <a:t> com base em uma condição do tipo </a:t>
            </a:r>
            <a:r>
              <a:rPr lang="pt-BR" b="1" dirty="0"/>
              <a:t>verdadeiro/falso.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6555544" y="1547446"/>
            <a:ext cx="1885071" cy="9988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endCxn id="5" idx="0"/>
          </p:cNvCxnSpPr>
          <p:nvPr/>
        </p:nvCxnSpPr>
        <p:spPr>
          <a:xfrm>
            <a:off x="7498079" y="450166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7498078" y="2546253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5" idx="3"/>
          </p:cNvCxnSpPr>
          <p:nvPr/>
        </p:nvCxnSpPr>
        <p:spPr>
          <a:xfrm>
            <a:off x="8440615" y="2046850"/>
            <a:ext cx="577400" cy="93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440613" y="173760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44721" y="289794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7" name="Balão de Pensamento: Nuvem 16"/>
          <p:cNvSpPr/>
          <p:nvPr/>
        </p:nvSpPr>
        <p:spPr>
          <a:xfrm>
            <a:off x="5289452" y="253218"/>
            <a:ext cx="1842868" cy="1294228"/>
          </a:xfrm>
          <a:prstGeom prst="cloudCallout">
            <a:avLst>
              <a:gd name="adj1" fmla="val -62818"/>
              <a:gd name="adj2" fmla="val -5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 &gt; B?</a:t>
            </a:r>
          </a:p>
        </p:txBody>
      </p:sp>
    </p:spTree>
    <p:extLst>
      <p:ext uri="{BB962C8B-B14F-4D97-AF65-F5344CB8AC3E}">
        <p14:creationId xmlns:p14="http://schemas.microsoft.com/office/powerpoint/2010/main" val="1656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93608" cy="1320800"/>
          </a:xfrm>
        </p:spPr>
        <p:txBody>
          <a:bodyPr/>
          <a:lstStyle/>
          <a:p>
            <a:r>
              <a:rPr lang="pt-BR" dirty="0"/>
              <a:t>Caminhos diferentes, para situações diferentes...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dois caminhos diferen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7"/>
          <a:stretch/>
        </p:blipFill>
        <p:spPr bwMode="auto">
          <a:xfrm>
            <a:off x="1409923" y="2042944"/>
            <a:ext cx="7131489" cy="4030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377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837201" cy="3880773"/>
          </a:xfrm>
        </p:spPr>
        <p:txBody>
          <a:bodyPr/>
          <a:lstStyle/>
          <a:p>
            <a:r>
              <a:rPr lang="pt-BR" dirty="0"/>
              <a:t>Por </a:t>
            </a:r>
            <a:r>
              <a:rPr lang="pt-BR" b="1" dirty="0"/>
              <a:t>condição </a:t>
            </a:r>
            <a:r>
              <a:rPr lang="pt-BR" dirty="0"/>
              <a:t>entende-se qualquer expressão relacional (ou seja, que use os operadores &gt;, &lt;, &gt;=, &lt;=, == ou !=) que resulte em uma resposta do tipo </a:t>
            </a:r>
            <a:r>
              <a:rPr lang="pt-BR" b="1" dirty="0"/>
              <a:t>verdadeiro </a:t>
            </a:r>
            <a:r>
              <a:rPr lang="pt-BR" dirty="0"/>
              <a:t>ou </a:t>
            </a:r>
            <a:r>
              <a:rPr lang="pt-BR" b="1" dirty="0"/>
              <a:t>falso</a:t>
            </a:r>
            <a:r>
              <a:rPr lang="pt-BR" dirty="0"/>
              <a:t>.</a:t>
            </a:r>
          </a:p>
          <a:p>
            <a:r>
              <a:rPr lang="pt-BR" dirty="0"/>
              <a:t>Por exemplo, para a condição </a:t>
            </a:r>
            <a:r>
              <a:rPr lang="pt-BR" b="1" u="sng" dirty="0"/>
              <a:t>x &gt; 0</a:t>
            </a:r>
            <a:r>
              <a:rPr lang="pt-BR" dirty="0"/>
              <a:t> temos que:</a:t>
            </a:r>
          </a:p>
          <a:p>
            <a:pPr lvl="1"/>
            <a:r>
              <a:rPr lang="pt-BR" dirty="0"/>
              <a:t>Se o valor de x for um valor </a:t>
            </a:r>
            <a:r>
              <a:rPr lang="pt-BR" b="1" dirty="0"/>
              <a:t>POSITIVO</a:t>
            </a:r>
            <a:r>
              <a:rPr lang="pt-BR" dirty="0"/>
              <a:t>, a condição será considerada </a:t>
            </a:r>
            <a:r>
              <a:rPr lang="pt-BR" b="1" dirty="0"/>
              <a:t>verdadeira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Se o valor de x for igual a </a:t>
            </a:r>
            <a:r>
              <a:rPr lang="pt-BR" b="1" dirty="0"/>
              <a:t>ZERO </a:t>
            </a:r>
            <a:r>
              <a:rPr lang="pt-BR" dirty="0"/>
              <a:t>ou </a:t>
            </a:r>
            <a:r>
              <a:rPr lang="pt-BR" b="1" dirty="0"/>
              <a:t>NEGATIVO</a:t>
            </a:r>
            <a:r>
              <a:rPr lang="pt-BR" dirty="0"/>
              <a:t>, a condição será considerada </a:t>
            </a:r>
            <a:r>
              <a:rPr lang="pt-BR" b="1" dirty="0"/>
              <a:t>falsa</a:t>
            </a:r>
            <a:r>
              <a:rPr lang="pt-BR" dirty="0"/>
              <a:t>.</a:t>
            </a:r>
          </a:p>
        </p:txBody>
      </p:sp>
      <p:pic>
        <p:nvPicPr>
          <p:cNvPr id="3074" name="Picture 2" descr="Resultado de imagem para true 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56" y="609600"/>
            <a:ext cx="4285762" cy="19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943599" cy="3880773"/>
          </a:xfrm>
        </p:spPr>
        <p:txBody>
          <a:bodyPr>
            <a:normAutofit/>
          </a:bodyPr>
          <a:lstStyle/>
          <a:p>
            <a:r>
              <a:rPr lang="pt-BR" dirty="0"/>
              <a:t>Uma expressão condicional é qualquer expressão que resulte em uma resposta do tipo </a:t>
            </a:r>
            <a:r>
              <a:rPr lang="pt-BR" b="1" dirty="0"/>
              <a:t>verdadeiro </a:t>
            </a:r>
            <a:r>
              <a:rPr lang="pt-BR" dirty="0"/>
              <a:t>ou </a:t>
            </a:r>
            <a:r>
              <a:rPr lang="pt-BR" b="1" dirty="0"/>
              <a:t>falso</a:t>
            </a:r>
            <a:r>
              <a:rPr lang="pt-BR" dirty="0"/>
              <a:t>. Ela pode ser construída utilizando operadores:</a:t>
            </a:r>
          </a:p>
          <a:p>
            <a:pPr lvl="1"/>
            <a:r>
              <a:rPr lang="pt-BR" dirty="0"/>
              <a:t>Matemáticos : +, −, *, /, %</a:t>
            </a:r>
          </a:p>
          <a:p>
            <a:pPr lvl="1"/>
            <a:r>
              <a:rPr lang="pt-BR" dirty="0"/>
              <a:t>Relacionais: &gt;, &lt;, &gt;=, &lt;=, ==, !=</a:t>
            </a:r>
          </a:p>
          <a:p>
            <a:pPr lvl="1"/>
            <a:r>
              <a:rPr lang="pt-BR" dirty="0"/>
              <a:t>Lógicos: &amp;&amp;, ||</a:t>
            </a:r>
          </a:p>
          <a:p>
            <a:r>
              <a:rPr lang="pt-BR" dirty="0"/>
              <a:t>Esses operadores permitem criar condições mais complexas, como mostra o exemplo seguinte, no qual se deseja saber se a divisão de </a:t>
            </a:r>
            <a:r>
              <a:rPr lang="pt-BR" b="1" dirty="0"/>
              <a:t>x </a:t>
            </a:r>
            <a:r>
              <a:rPr lang="pt-BR" dirty="0"/>
              <a:t>por 2 é maior do que o valor de </a:t>
            </a:r>
            <a:r>
              <a:rPr lang="pt-BR" b="1" dirty="0"/>
              <a:t>y </a:t>
            </a:r>
            <a:r>
              <a:rPr lang="pt-BR" dirty="0"/>
              <a:t>menos 3: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56038" y="5828622"/>
            <a:ext cx="23006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x/2 &gt; y – 3</a:t>
            </a:r>
          </a:p>
        </p:txBody>
      </p:sp>
      <p:pic>
        <p:nvPicPr>
          <p:cNvPr id="4102" name="Picture 6" descr="Resultado de imagem para comple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06"/>
          <a:stretch/>
        </p:blipFill>
        <p:spPr bwMode="auto">
          <a:xfrm>
            <a:off x="7332134" y="670019"/>
            <a:ext cx="4165600" cy="2656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6501389" cy="3880773"/>
          </a:xfrm>
        </p:spPr>
        <p:txBody>
          <a:bodyPr/>
          <a:lstStyle/>
          <a:p>
            <a:r>
              <a:rPr lang="pt-BR" dirty="0"/>
              <a:t>Na linguagem C, o comando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é utilizado sempre que é necessário escolher entre dois caminhos dentro do programa ou quando se deseja executar um ou mais comandos que estejam sujeitos ao resultado de um teste.</a:t>
            </a:r>
          </a:p>
          <a:p>
            <a:r>
              <a:rPr lang="pt-BR" dirty="0"/>
              <a:t>A forma geral de um comando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é: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66" y="4677601"/>
            <a:ext cx="51582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(condição) {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	sequência de comandos;</a:t>
            </a:r>
          </a:p>
          <a:p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124" name="Picture 4" descr="Resultado de imagem para engrenagem gif animated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7" y="3860963"/>
            <a:ext cx="2180399" cy="21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lão de Pensamento: Nuvem 4"/>
          <p:cNvSpPr/>
          <p:nvPr/>
        </p:nvSpPr>
        <p:spPr>
          <a:xfrm>
            <a:off x="7356142" y="401092"/>
            <a:ext cx="3971499" cy="2137392"/>
          </a:xfrm>
          <a:prstGeom prst="cloudCallout">
            <a:avLst>
              <a:gd name="adj1" fmla="val -39390"/>
              <a:gd name="adj2" fmla="val 842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um único comando, as { } são desnecessárias. Mas, obrigatórias para blocos de comandos.</a:t>
            </a:r>
          </a:p>
        </p:txBody>
      </p:sp>
    </p:spTree>
    <p:extLst>
      <p:ext uri="{BB962C8B-B14F-4D97-AF65-F5344CB8AC3E}">
        <p14:creationId xmlns:p14="http://schemas.microsoft.com/office/powerpoint/2010/main" val="23285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4704"/>
            <a:ext cx="7758616" cy="39466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comando IF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367" r="8224" b="7435"/>
          <a:stretch/>
        </p:blipFill>
        <p:spPr>
          <a:xfrm>
            <a:off x="6089031" y="723696"/>
            <a:ext cx="3143250" cy="1481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207" r="8944" b="9264"/>
          <a:stretch/>
        </p:blipFill>
        <p:spPr>
          <a:xfrm>
            <a:off x="6845720" y="1699251"/>
            <a:ext cx="3682851" cy="1485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3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1029"/>
            <a:ext cx="6375873" cy="3880773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dirty="0"/>
              <a:t>pode ser entendido como um complemento do comando </a:t>
            </a:r>
            <a:r>
              <a:rPr lang="pt-BR" b="1" dirty="0" err="1"/>
              <a:t>if</a:t>
            </a:r>
            <a:r>
              <a:rPr lang="pt-BR" dirty="0"/>
              <a:t>. Ele auxilia o comando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na tarefa de escolher entre os vários caminhos a serem seguidos dentro do programa.</a:t>
            </a:r>
          </a:p>
        </p:txBody>
      </p:sp>
      <p:pic>
        <p:nvPicPr>
          <p:cNvPr id="4" name="Picture 2" descr="Resultado de imagem para warni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482525"/>
            <a:ext cx="1237709" cy="11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ave Dupla 4"/>
          <p:cNvSpPr/>
          <p:nvPr/>
        </p:nvSpPr>
        <p:spPr>
          <a:xfrm>
            <a:off x="1942384" y="5496089"/>
            <a:ext cx="6419532" cy="113349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dirty="0"/>
              <a:t>O comando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dirty="0"/>
              <a:t>é opcional, e sua sequência de comandos somente será executada se o valor da condição que está sendo testada pelo comando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for </a:t>
            </a:r>
            <a:r>
              <a:rPr lang="pt-BR" b="1" dirty="0"/>
              <a:t>FALSA</a:t>
            </a:r>
            <a:r>
              <a:rPr lang="pt-BR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91258" y="3003338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(condição) 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sequência de 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sequência de comandos;</a:t>
            </a:r>
          </a:p>
          <a:p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uxograma: Decisão 6"/>
          <p:cNvSpPr/>
          <p:nvPr/>
        </p:nvSpPr>
        <p:spPr>
          <a:xfrm>
            <a:off x="7070840" y="706410"/>
            <a:ext cx="1885071" cy="9988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endCxn id="7" idx="0"/>
          </p:cNvCxnSpPr>
          <p:nvPr/>
        </p:nvCxnSpPr>
        <p:spPr>
          <a:xfrm>
            <a:off x="8013374" y="177421"/>
            <a:ext cx="2" cy="52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013374" y="1705217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/>
          <p:cNvCxnSpPr>
            <a:stCxn id="7" idx="3"/>
          </p:cNvCxnSpPr>
          <p:nvPr/>
        </p:nvCxnSpPr>
        <p:spPr>
          <a:xfrm>
            <a:off x="8955911" y="1205814"/>
            <a:ext cx="577400" cy="93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955909" y="8965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60017" y="20569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027912" y="199751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&gt; B?</a:t>
            </a:r>
          </a:p>
        </p:txBody>
      </p:sp>
    </p:spTree>
    <p:extLst>
      <p:ext uri="{BB962C8B-B14F-4D97-AF65-F5344CB8AC3E}">
        <p14:creationId xmlns:p14="http://schemas.microsoft.com/office/powerpoint/2010/main" val="1783660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4598</TotalTime>
  <Words>676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Facetado</vt:lpstr>
      <vt:lpstr>Programação C</vt:lpstr>
      <vt:lpstr>Programação linear</vt:lpstr>
      <vt:lpstr>Programação linear</vt:lpstr>
      <vt:lpstr>Caminhos diferentes, para situações diferentes...</vt:lpstr>
      <vt:lpstr>Condição</vt:lpstr>
      <vt:lpstr>Expressão condicional</vt:lpstr>
      <vt:lpstr>Comando IF</vt:lpstr>
      <vt:lpstr>Exemplo do comando IF</vt:lpstr>
      <vt:lpstr>Comando ELSE</vt:lpstr>
      <vt:lpstr>Exemplo do comando ELSE</vt:lpstr>
      <vt:lpstr>Aninhamento de IF</vt:lpstr>
      <vt:lpstr>Exemplo de IF aninhado</vt:lpstr>
      <vt:lpstr>Operador ? (ternário)</vt:lpstr>
      <vt:lpstr>Comando SWITCH</vt:lpstr>
      <vt:lpstr>Exemplo de SWITCH</vt:lpstr>
      <vt:lpstr>Resumo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472</cp:revision>
  <dcterms:created xsi:type="dcterms:W3CDTF">2016-02-15T17:06:28Z</dcterms:created>
  <dcterms:modified xsi:type="dcterms:W3CDTF">2017-09-25T19:57:38Z</dcterms:modified>
</cp:coreProperties>
</file>