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30"/>
  </p:notesMasterIdLst>
  <p:sldIdLst>
    <p:sldId id="301" r:id="rId2"/>
    <p:sldId id="28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ior Freitas" initials="JF" lastIdx="1" clrIdx="0">
    <p:extLst>
      <p:ext uri="{19B8F6BF-5375-455C-9EA6-DF929625EA0E}">
        <p15:presenceInfo xmlns:p15="http://schemas.microsoft.com/office/powerpoint/2012/main" userId="9874f798681d2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FFFFFF"/>
    <a:srgbClr val="A6CAF0"/>
    <a:srgbClr val="90C226"/>
    <a:srgbClr val="DBE9CD"/>
    <a:srgbClr val="6C6260"/>
    <a:srgbClr val="729D51"/>
    <a:srgbClr val="293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BAB8-24B6-4F44-83E3-DB9F9F0DD7D7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C8D3-CE4D-4E8F-811A-FDDA1437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7908" y="2404534"/>
            <a:ext cx="7766936" cy="1646302"/>
          </a:xfrm>
        </p:spPr>
        <p:txBody>
          <a:bodyPr/>
          <a:lstStyle/>
          <a:p>
            <a:r>
              <a:rPr lang="en-GB" dirty="0" err="1"/>
              <a:t>Programação</a:t>
            </a:r>
            <a:r>
              <a:rPr lang="en-GB"/>
              <a:t> C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3776" y="4050833"/>
            <a:ext cx="6215252" cy="524967"/>
          </a:xfrm>
        </p:spPr>
        <p:txBody>
          <a:bodyPr/>
          <a:lstStyle/>
          <a:p>
            <a:r>
              <a:rPr lang="en-GB" b="1" dirty="0" err="1"/>
              <a:t>Prof.</a:t>
            </a:r>
            <a:r>
              <a:rPr lang="en-GB" b="1" dirty="0"/>
              <a:t> </a:t>
            </a:r>
            <a:r>
              <a:rPr lang="en-GB" b="1" dirty="0" err="1"/>
              <a:t>Dr.</a:t>
            </a:r>
            <a:r>
              <a:rPr lang="en-GB" b="1" dirty="0"/>
              <a:t> V. Freitas Junior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8987">
            <a:off x="7498430" y="2652944"/>
            <a:ext cx="1666302" cy="234228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160721" y="4367654"/>
            <a:ext cx="3107626" cy="524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www.tavolaredonda.com.br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1469E01-CB72-4138-9219-A44E31465F3E}"/>
              </a:ext>
            </a:extLst>
          </p:cNvPr>
          <p:cNvSpPr txBox="1">
            <a:spLocks/>
          </p:cNvSpPr>
          <p:nvPr/>
        </p:nvSpPr>
        <p:spPr>
          <a:xfrm>
            <a:off x="402525" y="6089122"/>
            <a:ext cx="7766936" cy="5191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2000" dirty="0"/>
              <a:t>Leitura e escrita de variáveis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6F60CB-F07D-4E3E-A16E-9CC9C85B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92" y="188316"/>
            <a:ext cx="5092212" cy="16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texto e variável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5" y="2160589"/>
            <a:ext cx="6553460" cy="3880773"/>
          </a:xfrm>
        </p:spPr>
        <p:txBody>
          <a:bodyPr/>
          <a:lstStyle/>
          <a:p>
            <a:r>
              <a:rPr lang="pt-BR" dirty="0"/>
              <a:t>O comando </a:t>
            </a:r>
            <a:r>
              <a:rPr lang="pt-BR" b="1" dirty="0" err="1"/>
              <a:t>printf</a:t>
            </a:r>
            <a:r>
              <a:rPr lang="pt-BR" b="1" dirty="0"/>
              <a:t>() </a:t>
            </a:r>
            <a:r>
              <a:rPr lang="pt-BR" dirty="0"/>
              <a:t>aceita textos junto aos tipos de saída. </a:t>
            </a:r>
          </a:p>
          <a:p>
            <a:r>
              <a:rPr lang="pt-BR" dirty="0"/>
              <a:t>Pode-se adicionar texto antes, depois ou entre dois ou mais tipos de saída: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7334" y="4100975"/>
            <a:ext cx="80714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(“texto %tipo1 texto”, expressão1)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0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texto + variável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49305"/>
            <a:ext cx="8890424" cy="30564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74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070" y="459398"/>
            <a:ext cx="4725859" cy="27339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79032"/>
            <a:ext cx="7513574" cy="36925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36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67076"/>
              </p:ext>
            </p:extLst>
          </p:nvPr>
        </p:nvGraphicFramePr>
        <p:xfrm>
          <a:off x="1940171" y="3125242"/>
          <a:ext cx="607099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329">
                  <a:extLst>
                    <a:ext uri="{9D8B030D-6E8A-4147-A177-3AD203B41FA5}">
                      <a16:colId xmlns:a16="http://schemas.microsoft.com/office/drawing/2014/main" val="356164825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390338618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109414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Declaração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de 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24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2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3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nome(cadeia de caracteres)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75364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517027" y="2050767"/>
            <a:ext cx="6917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tipo_de_saída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expressão)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0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Putchar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891351" cy="3880773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putchar</a:t>
            </a:r>
            <a:r>
              <a:rPr lang="pt-BR" b="1" dirty="0"/>
              <a:t>() </a:t>
            </a:r>
            <a:r>
              <a:rPr lang="pt-BR" dirty="0"/>
              <a:t>(</a:t>
            </a:r>
            <a:r>
              <a:rPr lang="pt-BR" i="1" dirty="0" err="1"/>
              <a:t>put</a:t>
            </a:r>
            <a:r>
              <a:rPr lang="pt-BR" i="1" dirty="0"/>
              <a:t> </a:t>
            </a:r>
            <a:r>
              <a:rPr lang="pt-BR" i="1" dirty="0" err="1"/>
              <a:t>character</a:t>
            </a:r>
            <a:r>
              <a:rPr lang="pt-BR" dirty="0"/>
              <a:t>) permite escrever um único caractere na tela. Sua forma geral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b="1" dirty="0" err="1"/>
              <a:t>putchar</a:t>
            </a:r>
            <a:r>
              <a:rPr lang="pt-BR" b="1" dirty="0"/>
              <a:t>() </a:t>
            </a:r>
            <a:r>
              <a:rPr lang="pt-BR" dirty="0"/>
              <a:t>recebe como parâmetro de entrada um único valor inteiro. Esse valor será convertido em caractere e mostrado na tela. A função retorna:</a:t>
            </a:r>
          </a:p>
          <a:p>
            <a:pPr lvl="1"/>
            <a:r>
              <a:rPr lang="pt-BR" dirty="0"/>
              <a:t>Se NÃO ocorrer erro: o próprio caractere que foi escrito.</a:t>
            </a:r>
          </a:p>
          <a:p>
            <a:pPr lvl="1"/>
            <a:r>
              <a:rPr lang="pt-BR" dirty="0"/>
              <a:t>Se ocorrer erro: a constante </a:t>
            </a:r>
            <a:r>
              <a:rPr lang="pt-BR" b="1" dirty="0"/>
              <a:t>EOF </a:t>
            </a:r>
            <a:r>
              <a:rPr lang="pt-BR" dirty="0"/>
              <a:t>(definida na biblioteca </a:t>
            </a:r>
            <a:r>
              <a:rPr lang="pt-BR" dirty="0" err="1"/>
              <a:t>stdio.h</a:t>
            </a:r>
            <a:r>
              <a:rPr lang="pt-BR" dirty="0"/>
              <a:t>) é retornada.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29991" y="3145861"/>
            <a:ext cx="51860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caractere)</a:t>
            </a:r>
          </a:p>
        </p:txBody>
      </p:sp>
    </p:spTree>
    <p:extLst>
      <p:ext uri="{BB962C8B-B14F-4D97-AF65-F5344CB8AC3E}">
        <p14:creationId xmlns:p14="http://schemas.microsoft.com/office/powerpoint/2010/main" val="140700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 err="1"/>
              <a:t>putchar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5092505"/>
            <a:ext cx="7552266" cy="1491175"/>
          </a:xfrm>
        </p:spPr>
        <p:txBody>
          <a:bodyPr>
            <a:normAutofit/>
          </a:bodyPr>
          <a:lstStyle/>
          <a:p>
            <a:r>
              <a:rPr lang="pt-BR" dirty="0"/>
              <a:t>Perceba, no exemplo anterior, que a conversão na linguagem C é direta no momento da impressão, ou seja, o valor 65 é convertido no caractere ASCII correspondente, no caso, o caractere “a”. Além disso, o comando </a:t>
            </a:r>
            <a:r>
              <a:rPr lang="pt-BR" dirty="0" err="1"/>
              <a:t>putchar</a:t>
            </a:r>
            <a:r>
              <a:rPr lang="pt-BR" dirty="0"/>
              <a:t>() também aceita o uso de sequências de escape, como o caractere “\n” (nova linha).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7" y="1794830"/>
            <a:ext cx="8494801" cy="2893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65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variáveis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://static-glasses4you.bseller.com.br/product/67991/743959_SKECHERS_SK3048-O-BLKRD-51-18-140_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52" y="3901227"/>
            <a:ext cx="5935736" cy="26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0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Scanf</a:t>
            </a:r>
            <a:r>
              <a:rPr lang="pt-BR" dirty="0"/>
              <a:t>()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2160590"/>
            <a:ext cx="7270912" cy="1989380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é uma das funções de entrada/leitura de dados da linguagem C. Seu nome vem da expressão em inglês </a:t>
            </a:r>
            <a:r>
              <a:rPr lang="pt-BR" b="1" i="1" dirty="0" err="1"/>
              <a:t>scan</a:t>
            </a:r>
            <a:r>
              <a:rPr lang="pt-BR" b="1" i="1" dirty="0"/>
              <a:t> </a:t>
            </a:r>
            <a:r>
              <a:rPr lang="pt-BR" b="1" i="1" dirty="0" err="1"/>
              <a:t>f</a:t>
            </a:r>
            <a:r>
              <a:rPr lang="pt-BR" i="1" dirty="0" err="1"/>
              <a:t>ormatted</a:t>
            </a:r>
            <a:r>
              <a:rPr lang="pt-BR" dirty="0"/>
              <a:t>, ou seja, leitura formatada. Basicamente, a função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lê do teclado um conjunto de valores, caracteres e/ou sequência de caracteres de acordo com o formato especificado. A forma geral da função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é:</a:t>
            </a:r>
          </a:p>
        </p:txBody>
      </p:sp>
      <p:sp>
        <p:nvSpPr>
          <p:cNvPr id="6" name="Retângulo 5"/>
          <p:cNvSpPr/>
          <p:nvPr/>
        </p:nvSpPr>
        <p:spPr>
          <a:xfrm>
            <a:off x="695904" y="4451748"/>
            <a:ext cx="88408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(“tipos de entrada”, lista de variáveis)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5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da função </a:t>
            </a:r>
            <a:r>
              <a:rPr lang="pt-BR" dirty="0" err="1"/>
              <a:t>scanf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5864143" cy="3880773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recebe dois parâmetros de entrada:</a:t>
            </a:r>
          </a:p>
          <a:p>
            <a:pPr lvl="1"/>
            <a:r>
              <a:rPr lang="pt-BR" b="1" dirty="0"/>
              <a:t>“tipos de entrada”</a:t>
            </a:r>
            <a:r>
              <a:rPr lang="pt-BR" dirty="0"/>
              <a:t>: conjunto de caracteres que especifica o formato dos dados a serem lidos.</a:t>
            </a:r>
          </a:p>
          <a:p>
            <a:pPr lvl="1"/>
            <a:r>
              <a:rPr lang="pt-BR" b="1" dirty="0"/>
              <a:t>lista de variáveis</a:t>
            </a:r>
            <a:r>
              <a:rPr lang="pt-BR" dirty="0"/>
              <a:t>: conjunto de nomes de variáveis que serão lidos e separados por vírgula, em que cada nome de variável é precedido pelo operador &amp;.</a:t>
            </a:r>
          </a:p>
        </p:txBody>
      </p:sp>
    </p:spTree>
    <p:extLst>
      <p:ext uri="{BB962C8B-B14F-4D97-AF65-F5344CB8AC3E}">
        <p14:creationId xmlns:p14="http://schemas.microsoft.com/office/powerpoint/2010/main" val="292363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de entrada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7785"/>
            <a:ext cx="7622604" cy="493776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dirty="0"/>
              <a:t>tipo de entrada </a:t>
            </a:r>
            <a:r>
              <a:rPr lang="pt-BR" dirty="0"/>
              <a:t>especificam o formato de entrada dos dados que serão lidos pela função </a:t>
            </a:r>
            <a:r>
              <a:rPr lang="pt-BR" b="1" dirty="0" err="1"/>
              <a:t>scanf</a:t>
            </a:r>
            <a:r>
              <a:rPr lang="pt-BR" b="1" dirty="0"/>
              <a:t>()</a:t>
            </a:r>
            <a:r>
              <a:rPr lang="pt-BR" dirty="0"/>
              <a:t>. Cada tipo de entrada é precedido por um sinal de %, e um tipo de entrada deve ser especificado para cada variável a ser lida. </a:t>
            </a:r>
          </a:p>
          <a:p>
            <a:r>
              <a:rPr lang="pt-BR" dirty="0"/>
              <a:t>Assim, se quiséssemos ler uma única variável com o comando </a:t>
            </a:r>
            <a:r>
              <a:rPr lang="pt-BR" b="1" dirty="0" err="1"/>
              <a:t>scanf</a:t>
            </a:r>
            <a:r>
              <a:rPr lang="pt-BR" b="1" dirty="0"/>
              <a:t>()</a:t>
            </a:r>
            <a:r>
              <a:rPr lang="pt-BR" dirty="0"/>
              <a:t>, faríamos: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fossem duas variáveis a serem lidas: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Note que os formatos e as variáveis que armazenarão o dado com aquele formato devem ser especificados na mesma ordem. Além disso, as variáveis devem ser separadas por vírgulas.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02055" y="3692512"/>
            <a:ext cx="49936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(“%tipo”, &amp;variável)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87656" y="4885501"/>
            <a:ext cx="6917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(“%tipo1%tipo2”, &amp;var1, &amp;var2)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7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Escrita de variáveis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4.bp.blogspot.com/-5G1y5Mkg-xU/UQGXAATXFxI/AAAAAAAAFPo/ysdJX5vq6XQ/s1600/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5" y="1923169"/>
            <a:ext cx="4374222" cy="451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76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de entrada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794828"/>
            <a:ext cx="9170051" cy="3880773"/>
          </a:xfrm>
        </p:spPr>
        <p:txBody>
          <a:bodyPr/>
          <a:lstStyle/>
          <a:p>
            <a:r>
              <a:rPr lang="pt-BR" dirty="0"/>
              <a:t>Trata-se de uma exigência da linguagem C. Todas as variáveis que receberão valores do teclado por meio de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deverão ser passadas pelos seus endereços. Isso se faz colocando o operador de endereço “&amp;” antes do nome da variável.</a:t>
            </a:r>
          </a:p>
          <a:p>
            <a:r>
              <a:rPr lang="pt-BR" dirty="0"/>
              <a:t>A função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pode ser usada para ler praticamente qualquer tipo de dado. No entanto, ela é usada com mais frequência para a leitura de números inteiros e/ou de ponto flutuante (números reais).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45" y="3840480"/>
            <a:ext cx="8529425" cy="19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leituras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142857" cy="36571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87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dá a leitura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75583"/>
            <a:ext cx="6061091" cy="5008098"/>
          </a:xfrm>
        </p:spPr>
        <p:txBody>
          <a:bodyPr>
            <a:normAutofit/>
          </a:bodyPr>
          <a:lstStyle/>
          <a:p>
            <a:r>
              <a:rPr lang="pt-BR" dirty="0"/>
              <a:t>Os comandos: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”,&amp;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x,&amp;z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dirty="0"/>
              <a:t> 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scanf(“%d %d”,&amp;x,&amp;z)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São equivalentes. Isso ocorre porque o comando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ignora os espaços em branco entre os tipos de entrada. </a:t>
            </a:r>
          </a:p>
          <a:p>
            <a:r>
              <a:rPr lang="pt-BR" dirty="0"/>
              <a:t>Além disso, quando o comando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é usado para ler dois ou mais valores, podemos optar por duas formas de digitar os dados no teclado:</a:t>
            </a:r>
          </a:p>
          <a:p>
            <a:pPr lvl="1"/>
            <a:r>
              <a:rPr lang="pt-BR" dirty="0"/>
              <a:t>Digitar um valor e, em seguida, pressionar a tecla </a:t>
            </a:r>
            <a:r>
              <a:rPr lang="pt-BR" b="1" dirty="0"/>
              <a:t>ENTER</a:t>
            </a:r>
            <a:r>
              <a:rPr lang="pt-BR" dirty="0"/>
              <a:t>. Fazer isso para cada valor a ser digitado.</a:t>
            </a:r>
          </a:p>
          <a:p>
            <a:pPr lvl="1"/>
            <a:r>
              <a:rPr lang="pt-BR" dirty="0"/>
              <a:t>Digitar todos os valores separados por espaço e, por último, pressionar a tecla </a:t>
            </a:r>
            <a:r>
              <a:rPr lang="pt-BR" b="1" dirty="0"/>
              <a:t>ENTER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21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aplicação útil dos 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ignora apenas os espaços em branco entre os tipos de entrada. Qualquer outro caractere inserido entre os tipos de dados deverá ser digitado pelo usuário, mas será descartado pelo programa.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22029"/>
            <a:ext cx="8876051" cy="27495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086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512451" cy="1320800"/>
          </a:xfrm>
        </p:spPr>
        <p:txBody>
          <a:bodyPr/>
          <a:lstStyle/>
          <a:p>
            <a:r>
              <a:rPr lang="pt-BR" dirty="0"/>
              <a:t>Uma aplicação útil dos 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512451" cy="3880773"/>
          </a:xfrm>
        </p:spPr>
        <p:txBody>
          <a:bodyPr/>
          <a:lstStyle/>
          <a:p>
            <a:r>
              <a:rPr lang="pt-BR" dirty="0"/>
              <a:t>Isso permite que o comando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seja usado para receber dados formatados como uma data: dia/mês/ano. </a:t>
            </a:r>
          </a:p>
          <a:p>
            <a:r>
              <a:rPr lang="pt-BR" dirty="0"/>
              <a:t>No exemplo anterior, o comando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é usado para a entrada de três valores inteiros separados por uma barra (“/”) cada. </a:t>
            </a:r>
          </a:p>
          <a:p>
            <a:r>
              <a:rPr lang="pt-BR" dirty="0"/>
              <a:t>Quando o usuário for digitar os três valores, será obrigado a digitar os três valores separados por barra (as barras serão descartadas e não interferem nos dados). </a:t>
            </a:r>
          </a:p>
          <a:p>
            <a:r>
              <a:rPr lang="pt-BR" dirty="0"/>
              <a:t>Do contrário, o comando </a:t>
            </a:r>
            <a:r>
              <a:rPr lang="pt-BR" b="1" dirty="0" err="1"/>
              <a:t>scanf</a:t>
            </a:r>
            <a:r>
              <a:rPr lang="pt-BR" b="1" dirty="0"/>
              <a:t>() </a:t>
            </a:r>
            <a:r>
              <a:rPr lang="pt-BR" dirty="0"/>
              <a:t>não lerá corretamente os dados digitados.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35" y="1163219"/>
            <a:ext cx="4953250" cy="15343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28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Getchar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34303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getchar</a:t>
            </a:r>
            <a:r>
              <a:rPr lang="pt-BR" dirty="0"/>
              <a:t>(</a:t>
            </a:r>
            <a:r>
              <a:rPr lang="pt-BR" b="1" dirty="0"/>
              <a:t>) </a:t>
            </a:r>
            <a:r>
              <a:rPr lang="pt-BR" dirty="0"/>
              <a:t>(</a:t>
            </a:r>
            <a:r>
              <a:rPr lang="pt-BR" i="1" dirty="0" err="1"/>
              <a:t>get</a:t>
            </a:r>
            <a:r>
              <a:rPr lang="pt-BR" i="1" dirty="0"/>
              <a:t> </a:t>
            </a:r>
            <a:r>
              <a:rPr lang="pt-BR" i="1" dirty="0" err="1"/>
              <a:t>character</a:t>
            </a:r>
            <a:r>
              <a:rPr lang="pt-BR" dirty="0"/>
              <a:t>) permite ler um único caractere do teclado. Sua forma geral é: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48272" y="3094892"/>
            <a:ext cx="34547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8723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Getchar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7045829" cy="3880773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getchar</a:t>
            </a:r>
            <a:r>
              <a:rPr lang="pt-BR" dirty="0"/>
              <a:t>(</a:t>
            </a:r>
            <a:r>
              <a:rPr lang="pt-BR" b="1" dirty="0"/>
              <a:t>) </a:t>
            </a:r>
            <a:r>
              <a:rPr lang="pt-BR" dirty="0"/>
              <a:t>não recebe parâmetros de entrada. </a:t>
            </a:r>
          </a:p>
          <a:p>
            <a:r>
              <a:rPr lang="pt-BR" dirty="0"/>
              <a:t>A função retorna:</a:t>
            </a:r>
          </a:p>
          <a:p>
            <a:pPr lvl="1"/>
            <a:r>
              <a:rPr lang="pt-BR" dirty="0"/>
              <a:t>Se NÃO ocorrer erro: o código ASCII do caractere lido.</a:t>
            </a:r>
          </a:p>
          <a:p>
            <a:pPr lvl="1"/>
            <a:r>
              <a:rPr lang="pt-BR" dirty="0"/>
              <a:t>Se ocorrer erro: a constante </a:t>
            </a:r>
            <a:r>
              <a:rPr lang="pt-BR" b="1" dirty="0"/>
              <a:t>EOF </a:t>
            </a:r>
            <a:r>
              <a:rPr lang="pt-BR" dirty="0"/>
              <a:t>(definida na biblioteca </a:t>
            </a:r>
            <a:r>
              <a:rPr lang="pt-BR" dirty="0" err="1"/>
              <a:t>stdio.h</a:t>
            </a:r>
            <a:r>
              <a:rPr lang="pt-BR" dirty="0"/>
              <a:t>) é retornada.</a:t>
            </a:r>
          </a:p>
        </p:txBody>
      </p:sp>
    </p:spTree>
    <p:extLst>
      <p:ext uri="{BB962C8B-B14F-4D97-AF65-F5344CB8AC3E}">
        <p14:creationId xmlns:p14="http://schemas.microsoft.com/office/powerpoint/2010/main" val="270554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5331655"/>
            <a:ext cx="8596668" cy="976993"/>
          </a:xfrm>
        </p:spPr>
        <p:txBody>
          <a:bodyPr>
            <a:normAutofit fontScale="92500"/>
          </a:bodyPr>
          <a:lstStyle/>
          <a:p>
            <a:r>
              <a:rPr lang="pt-BR" dirty="0"/>
              <a:t>Perceba, nesse exemplo, que a conversão na linguagem C é direta no momento da leitura, ou seja, embora a função retorne um valor do tipo </a:t>
            </a:r>
            <a:r>
              <a:rPr lang="pt-BR" b="1" dirty="0" err="1"/>
              <a:t>int</a:t>
            </a:r>
            <a:r>
              <a:rPr lang="pt-BR" dirty="0"/>
              <a:t>, pode-se atribuir a uma variável do tipo </a:t>
            </a:r>
            <a:r>
              <a:rPr lang="pt-BR" b="1" dirty="0"/>
              <a:t>char </a:t>
            </a:r>
            <a:r>
              <a:rPr lang="pt-BR" dirty="0"/>
              <a:t>devido à conversão automática da linguagem C.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63" y="2048225"/>
            <a:ext cx="7123809" cy="26285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677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d.gr-assets.com/hostedimages/1380376685ra/73169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775"/>
            <a:ext cx="12192000" cy="81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Printf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5" y="2160589"/>
            <a:ext cx="6004820" cy="3880773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printf</a:t>
            </a:r>
            <a:r>
              <a:rPr lang="pt-BR" b="1" dirty="0"/>
              <a:t>() </a:t>
            </a:r>
            <a:r>
              <a:rPr lang="pt-BR" dirty="0"/>
              <a:t>é uma das funções de saída/escrita de dados da linguagem C. </a:t>
            </a:r>
          </a:p>
          <a:p>
            <a:r>
              <a:rPr lang="pt-BR" dirty="0"/>
              <a:t>Seu nome vem da expressão em inglês </a:t>
            </a:r>
            <a:r>
              <a:rPr lang="pt-BR" b="1" i="1" dirty="0" err="1"/>
              <a:t>print</a:t>
            </a:r>
            <a:r>
              <a:rPr lang="pt-BR" b="1" i="1" dirty="0"/>
              <a:t> </a:t>
            </a:r>
            <a:r>
              <a:rPr lang="pt-BR" b="1" i="1" dirty="0" err="1"/>
              <a:t>f</a:t>
            </a:r>
            <a:r>
              <a:rPr lang="pt-BR" i="1" dirty="0" err="1"/>
              <a:t>ormatted</a:t>
            </a:r>
            <a:r>
              <a:rPr lang="pt-BR" dirty="0"/>
              <a:t>, ou seja, escrita formatada. </a:t>
            </a:r>
          </a:p>
          <a:p>
            <a:r>
              <a:rPr lang="pt-BR" dirty="0"/>
              <a:t>Basicamente, a função </a:t>
            </a:r>
            <a:r>
              <a:rPr lang="pt-BR" b="1" dirty="0" err="1"/>
              <a:t>printf</a:t>
            </a:r>
            <a:r>
              <a:rPr lang="pt-BR" b="1" dirty="0"/>
              <a:t>() </a:t>
            </a:r>
            <a:r>
              <a:rPr lang="pt-BR" dirty="0"/>
              <a:t>escreve na saída de vídeo (tela) um conjunto de valores, caracteres e/ou sequência de caracteres de acordo com o formato especificado. </a:t>
            </a:r>
          </a:p>
          <a:p>
            <a:r>
              <a:rPr lang="pt-BR" dirty="0"/>
              <a:t>A forma geral da função </a:t>
            </a:r>
            <a:r>
              <a:rPr lang="pt-BR" b="1" dirty="0" err="1"/>
              <a:t>printf</a:t>
            </a:r>
            <a:r>
              <a:rPr lang="pt-BR" b="1" dirty="0"/>
              <a:t>() </a:t>
            </a:r>
            <a:r>
              <a:rPr lang="pt-BR" dirty="0"/>
              <a:t>é:</a:t>
            </a:r>
          </a:p>
        </p:txBody>
      </p:sp>
      <p:pic>
        <p:nvPicPr>
          <p:cNvPr id="1026" name="Picture 2" descr="https://pixabay.com/static/uploads/photo/2013/07/13/12/34/typewriter-159878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94" y="395874"/>
            <a:ext cx="4403187" cy="35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13925" y="5564308"/>
            <a:ext cx="864852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(“tipos de saída”, lista de variáveis)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6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Printf</a:t>
            </a:r>
            <a:r>
              <a:rPr lang="pt-BR" dirty="0"/>
              <a:t>() e os parâmetros de entrada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807872" cy="3880773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printf</a:t>
            </a:r>
            <a:r>
              <a:rPr lang="pt-BR" b="1" dirty="0"/>
              <a:t>() </a:t>
            </a:r>
            <a:r>
              <a:rPr lang="pt-BR" dirty="0"/>
              <a:t>recebe dois parâmetros de entrada:</a:t>
            </a:r>
          </a:p>
          <a:p>
            <a:pPr lvl="1"/>
            <a:r>
              <a:rPr lang="pt-BR" b="1" dirty="0"/>
              <a:t>“tipos de saída”</a:t>
            </a:r>
            <a:r>
              <a:rPr lang="pt-BR" dirty="0"/>
              <a:t>: conjunto de caracteres que especifica o formato dos dados a serem escritos e/ou o texto a ser escrito.</a:t>
            </a:r>
          </a:p>
          <a:p>
            <a:pPr lvl="1"/>
            <a:r>
              <a:rPr lang="pt-BR" b="1" dirty="0"/>
              <a:t>lista de variáveis</a:t>
            </a:r>
            <a:r>
              <a:rPr lang="pt-BR" dirty="0"/>
              <a:t>: conjunto de nomes de variáveis, separados por vírgula, que serão escritos.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6466" y="4734314"/>
            <a:ext cx="864852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(“tipos de saída”, lista de variáveis)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have Esquerda 4"/>
          <p:cNvSpPr/>
          <p:nvPr/>
        </p:nvSpPr>
        <p:spPr>
          <a:xfrm rot="16200000">
            <a:off x="3868617" y="4821867"/>
            <a:ext cx="337624" cy="1111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957646" y="559187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formato de saída</a:t>
            </a:r>
          </a:p>
        </p:txBody>
      </p:sp>
      <p:sp>
        <p:nvSpPr>
          <p:cNvPr id="7" name="Chave Esquerda 6"/>
          <p:cNvSpPr/>
          <p:nvPr/>
        </p:nvSpPr>
        <p:spPr>
          <a:xfrm rot="16200000">
            <a:off x="7522596" y="3779322"/>
            <a:ext cx="354507" cy="31795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485206" y="560919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variáveis envolvidas</a:t>
            </a:r>
          </a:p>
        </p:txBody>
      </p:sp>
    </p:spTree>
    <p:extLst>
      <p:ext uri="{BB962C8B-B14F-4D97-AF65-F5344CB8AC3E}">
        <p14:creationId xmlns:p14="http://schemas.microsoft.com/office/powerpoint/2010/main" val="227566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 texto na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426851" cy="4338685"/>
          </a:xfrm>
        </p:spPr>
        <p:txBody>
          <a:bodyPr/>
          <a:lstStyle/>
          <a:p>
            <a:r>
              <a:rPr lang="pt-BR" dirty="0"/>
              <a:t>A forma geral da função </a:t>
            </a:r>
            <a:r>
              <a:rPr lang="pt-BR" b="1" dirty="0" err="1"/>
              <a:t>printf</a:t>
            </a:r>
            <a:r>
              <a:rPr lang="pt-BR" b="1" dirty="0"/>
              <a:t>() </a:t>
            </a:r>
            <a:r>
              <a:rPr lang="pt-BR" dirty="0"/>
              <a:t>especifica que ela sempre receberá uma lista de variáveis para formatar e escrever na tela. </a:t>
            </a:r>
          </a:p>
          <a:p>
            <a:r>
              <a:rPr lang="pt-BR" dirty="0"/>
              <a:t>Porém, isso nem sempre é verdadeiro. A função </a:t>
            </a:r>
            <a:r>
              <a:rPr lang="pt-BR" b="1" dirty="0" err="1"/>
              <a:t>printf</a:t>
            </a:r>
            <a:r>
              <a:rPr lang="pt-BR" b="1" dirty="0"/>
              <a:t>() </a:t>
            </a:r>
            <a:r>
              <a:rPr lang="pt-BR" dirty="0"/>
              <a:t>pode ser usada quando queremos escrever apenas uma mensagem de texto simples na tela: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Note que o texto a ser escrito deve ser sempre definido entre </a:t>
            </a:r>
            <a:r>
              <a:rPr lang="pt-BR" b="1" dirty="0"/>
              <a:t>aspas duplas</a:t>
            </a:r>
            <a:r>
              <a:rPr lang="pt-BR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5723" y="4329931"/>
            <a:ext cx="30700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(“texto”)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pixabay.com/static/uploads/photo/2013/07/13/12/34/typewriter-159878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94" y="395874"/>
            <a:ext cx="4403187" cy="35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 texto na tela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862160" y="4091404"/>
            <a:ext cx="30700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(“texto”)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76" y="1734511"/>
            <a:ext cx="7243783" cy="47137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29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valores formatados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pt-BR" dirty="0"/>
              <a:t>Quando queremos escrever dados formatados na tela usamos a forma geral da função, a qual possui os </a:t>
            </a:r>
            <a:r>
              <a:rPr lang="pt-BR" b="1" dirty="0"/>
              <a:t>tipos de saída</a:t>
            </a:r>
            <a:r>
              <a:rPr lang="pt-BR" dirty="0"/>
              <a:t>. Eles especificam o formato de saída dos dados que serão escritos pela função </a:t>
            </a:r>
            <a:r>
              <a:rPr lang="pt-BR" b="1" dirty="0" err="1"/>
              <a:t>printf</a:t>
            </a:r>
            <a:r>
              <a:rPr lang="pt-BR" b="1" dirty="0"/>
              <a:t>()</a:t>
            </a:r>
            <a:r>
              <a:rPr lang="pt-BR" dirty="0"/>
              <a:t>. </a:t>
            </a:r>
          </a:p>
          <a:p>
            <a:r>
              <a:rPr lang="pt-BR" dirty="0"/>
              <a:t>Cada tipo de saída é precedido por um sinal de %, e um tipo de saída deve ser especificado para cada variável a ser escrita. </a:t>
            </a:r>
          </a:p>
          <a:p>
            <a:r>
              <a:rPr lang="pt-BR" dirty="0"/>
              <a:t>Assim, se quiséssemos escrever </a:t>
            </a:r>
            <a:r>
              <a:rPr lang="pt-BR" b="1" u="sng" dirty="0"/>
              <a:t>uma única expressão </a:t>
            </a:r>
            <a:r>
              <a:rPr lang="pt-BR" dirty="0"/>
              <a:t>com o comando </a:t>
            </a:r>
            <a:r>
              <a:rPr lang="pt-BR" b="1" dirty="0" err="1"/>
              <a:t>printf</a:t>
            </a:r>
            <a:r>
              <a:rPr lang="pt-BR" b="1" dirty="0"/>
              <a:t>()</a:t>
            </a:r>
            <a:r>
              <a:rPr lang="pt-BR" dirty="0"/>
              <a:t>, faríamos: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fossem duas expressões, faríamos: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17029" y="4343999"/>
            <a:ext cx="6917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tipo_de_saída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expressão)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17029" y="5564309"/>
            <a:ext cx="92256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(“%tipo1 %tipo2”, expressão1, expressão2)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eta: para Cima 12"/>
          <p:cNvSpPr/>
          <p:nvPr/>
        </p:nvSpPr>
        <p:spPr>
          <a:xfrm>
            <a:off x="3601329" y="6041363"/>
            <a:ext cx="407963" cy="2954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Cima 13"/>
          <p:cNvSpPr/>
          <p:nvPr/>
        </p:nvSpPr>
        <p:spPr>
          <a:xfrm>
            <a:off x="6967998" y="6041363"/>
            <a:ext cx="407963" cy="2954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Cima 14"/>
          <p:cNvSpPr/>
          <p:nvPr/>
        </p:nvSpPr>
        <p:spPr>
          <a:xfrm>
            <a:off x="4848987" y="6041362"/>
            <a:ext cx="407963" cy="295421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/>
          <p:cNvSpPr/>
          <p:nvPr/>
        </p:nvSpPr>
        <p:spPr>
          <a:xfrm>
            <a:off x="9070020" y="6041361"/>
            <a:ext cx="407963" cy="295421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formatados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18792"/>
          <a:stretch/>
        </p:blipFill>
        <p:spPr>
          <a:xfrm>
            <a:off x="923352" y="2571714"/>
            <a:ext cx="8104631" cy="346964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517029" y="1453346"/>
            <a:ext cx="6917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tipo_de_saída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expressão)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ta: para a Direita 5"/>
          <p:cNvSpPr/>
          <p:nvPr/>
        </p:nvSpPr>
        <p:spPr>
          <a:xfrm rot="16200000">
            <a:off x="4235939" y="2085144"/>
            <a:ext cx="673686" cy="364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81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Exemplos: inteiros e reais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11" y="1930400"/>
            <a:ext cx="8285714" cy="34857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521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4027</TotalTime>
  <Words>1386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Wingdings 3</vt:lpstr>
      <vt:lpstr>Facetado</vt:lpstr>
      <vt:lpstr>Programação C</vt:lpstr>
      <vt:lpstr>Escrita de variáveis</vt:lpstr>
      <vt:lpstr>Printf()</vt:lpstr>
      <vt:lpstr>Printf() e os parâmetros de entrada</vt:lpstr>
      <vt:lpstr>Escrevendo um texto na tela</vt:lpstr>
      <vt:lpstr>Escrevendo um texto na tela</vt:lpstr>
      <vt:lpstr>Escrevendo valores formatados</vt:lpstr>
      <vt:lpstr>Tipos de dados formatados</vt:lpstr>
      <vt:lpstr>Exemplos: inteiros e reais</vt:lpstr>
      <vt:lpstr>Escrevendo texto e variável</vt:lpstr>
      <vt:lpstr>Exemplo: texto + variável</vt:lpstr>
      <vt:lpstr>Exemplos</vt:lpstr>
      <vt:lpstr>Resumo</vt:lpstr>
      <vt:lpstr>Putchar()</vt:lpstr>
      <vt:lpstr>Exemplos de putchar()</vt:lpstr>
      <vt:lpstr>Leitura de variáveis</vt:lpstr>
      <vt:lpstr>Scanf()</vt:lpstr>
      <vt:lpstr>Parâmetros da função scanf()</vt:lpstr>
      <vt:lpstr>Tipos de dados de entrada</vt:lpstr>
      <vt:lpstr>Tipos de dados de entrada</vt:lpstr>
      <vt:lpstr>Exemplos de leituras de dados</vt:lpstr>
      <vt:lpstr>Como se dá a leitura</vt:lpstr>
      <vt:lpstr>Uma aplicação útil dos tipos de dados</vt:lpstr>
      <vt:lpstr>Uma aplicação útil dos tipos de dados</vt:lpstr>
      <vt:lpstr>Getchar()</vt:lpstr>
      <vt:lpstr>Getchar()</vt:lpstr>
      <vt:lpstr>Exemplo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Software</dc:title>
  <dc:creator>Junior Freitas</dc:creator>
  <cp:lastModifiedBy>Junior Freitas</cp:lastModifiedBy>
  <cp:revision>399</cp:revision>
  <dcterms:created xsi:type="dcterms:W3CDTF">2016-02-15T17:06:28Z</dcterms:created>
  <dcterms:modified xsi:type="dcterms:W3CDTF">2017-09-25T19:48:39Z</dcterms:modified>
</cp:coreProperties>
</file>