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648" r:id="rId1"/>
  </p:sldMasterIdLst>
  <p:notesMasterIdLst>
    <p:notesMasterId r:id="rId21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ior Freitas" initials="JF" lastIdx="1" clrIdx="0">
    <p:extLst>
      <p:ext uri="{19B8F6BF-5375-455C-9EA6-DF929625EA0E}">
        <p15:presenceInfo xmlns:p15="http://schemas.microsoft.com/office/powerpoint/2012/main" userId="9874f798681d2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9D51"/>
    <a:srgbClr val="688E19"/>
    <a:srgbClr val="FFFFFF"/>
    <a:srgbClr val="A6CAF0"/>
    <a:srgbClr val="90C226"/>
    <a:srgbClr val="DBE9CD"/>
    <a:srgbClr val="6C6260"/>
    <a:srgbClr val="293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com Tema 2 - Ênfas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5BAB8-24B6-4F44-83E3-DB9F9F0DD7D7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9C8D3-CE4D-4E8F-811A-FDDA1437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84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57908" y="2404534"/>
            <a:ext cx="7766936" cy="1646302"/>
          </a:xfrm>
        </p:spPr>
        <p:txBody>
          <a:bodyPr/>
          <a:lstStyle/>
          <a:p>
            <a:r>
              <a:rPr lang="en-GB" dirty="0" err="1"/>
              <a:t>Programação</a:t>
            </a:r>
            <a:r>
              <a:rPr lang="en-GB"/>
              <a:t> C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93776" y="4050833"/>
            <a:ext cx="6215252" cy="524967"/>
          </a:xfrm>
        </p:spPr>
        <p:txBody>
          <a:bodyPr/>
          <a:lstStyle/>
          <a:p>
            <a:r>
              <a:rPr lang="en-GB" b="1" dirty="0" err="1"/>
              <a:t>Prof.</a:t>
            </a:r>
            <a:r>
              <a:rPr lang="en-GB" b="1" dirty="0"/>
              <a:t> </a:t>
            </a:r>
            <a:r>
              <a:rPr lang="en-GB" b="1" dirty="0" err="1"/>
              <a:t>Dr.</a:t>
            </a:r>
            <a:r>
              <a:rPr lang="en-GB" b="1" dirty="0"/>
              <a:t> V. Freitas Junior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98987">
            <a:off x="7498430" y="2652944"/>
            <a:ext cx="1666302" cy="2342286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4160721" y="4367654"/>
            <a:ext cx="3107626" cy="5249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www.tavolaredonda.com.br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02525" y="6089122"/>
            <a:ext cx="7766936" cy="5191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2000" dirty="0"/>
              <a:t>Operações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4F11976-9AD7-4B63-A669-8BCE8A0FB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776" y="243629"/>
            <a:ext cx="4079338" cy="135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61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5681263" cy="3880773"/>
          </a:xfrm>
        </p:spPr>
        <p:txBody>
          <a:bodyPr>
            <a:normAutofit/>
          </a:bodyPr>
          <a:lstStyle/>
          <a:p>
            <a:r>
              <a:rPr lang="pt-BR" dirty="0"/>
              <a:t>Certas situações não podem ser modeladas apenas utilizando os operadores aritméticos e/ou relacionais. </a:t>
            </a:r>
          </a:p>
          <a:p>
            <a:r>
              <a:rPr lang="pt-BR" dirty="0"/>
              <a:t>Um exemplo bastante simples disso é saber se determinada variável </a:t>
            </a:r>
            <a:r>
              <a:rPr lang="pt-BR" i="1" dirty="0"/>
              <a:t>x </a:t>
            </a:r>
            <a:r>
              <a:rPr lang="pt-BR" dirty="0"/>
              <a:t>está dentro de uma faixa de valores. Por exemplo, a expressão matemática “</a:t>
            </a:r>
            <a:r>
              <a:rPr lang="pt-BR" b="1" u="sng" dirty="0"/>
              <a:t>0 &lt; x &lt; 10</a:t>
            </a:r>
            <a:r>
              <a:rPr lang="pt-BR" dirty="0"/>
              <a:t>” indica que o valor de </a:t>
            </a:r>
            <a:r>
              <a:rPr lang="pt-BR" i="1" dirty="0"/>
              <a:t>x </a:t>
            </a:r>
            <a:r>
              <a:rPr lang="pt-BR" dirty="0"/>
              <a:t>deve ser maior do que 0 (zero) </a:t>
            </a:r>
            <a:r>
              <a:rPr lang="pt-BR" b="1" dirty="0"/>
              <a:t>e </a:t>
            </a:r>
            <a:r>
              <a:rPr lang="pt-BR" dirty="0"/>
              <a:t>também menor do que 10. </a:t>
            </a:r>
          </a:p>
          <a:p>
            <a:r>
              <a:rPr lang="pt-BR" dirty="0"/>
              <a:t>Para modelar esse tipo de situação, a linguagem C possui um conjunto de três operadores lógicos</a:t>
            </a:r>
          </a:p>
        </p:txBody>
      </p:sp>
      <p:pic>
        <p:nvPicPr>
          <p:cNvPr id="1028" name="Picture 4" descr="https://teslaconcursos.com.br/wp-content/uploads/2015/03/5-1024x714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978" y="1716208"/>
            <a:ext cx="6203022" cy="432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234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3474720"/>
            <a:ext cx="7299048" cy="294014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Operador </a:t>
            </a:r>
            <a:r>
              <a:rPr lang="pt-BR" b="1" dirty="0"/>
              <a:t>E </a:t>
            </a:r>
            <a:r>
              <a:rPr lang="pt-BR" dirty="0"/>
              <a:t>(&amp;&amp;): a expressão resultante só é verdadeira se </a:t>
            </a:r>
            <a:r>
              <a:rPr lang="pt-BR" b="1" dirty="0"/>
              <a:t>ambas </a:t>
            </a:r>
            <a:r>
              <a:rPr lang="pt-BR" dirty="0"/>
              <a:t>as expressões unidas por esse operador também forem. Por exemplo, a expressão (x &gt;= 0 &amp;&amp; x &lt;= 9) será verdadeira somente se as expressões (x &gt;= 0) e (x &lt;= 9) forem verdadeiras.</a:t>
            </a:r>
          </a:p>
          <a:p>
            <a:r>
              <a:rPr lang="pt-BR" dirty="0"/>
              <a:t>Operador </a:t>
            </a:r>
            <a:r>
              <a:rPr lang="pt-BR" b="1" dirty="0"/>
              <a:t>OU </a:t>
            </a:r>
            <a:r>
              <a:rPr lang="pt-BR" dirty="0"/>
              <a:t>(||): a expressão resultante é verdadeira se </a:t>
            </a:r>
            <a:r>
              <a:rPr lang="pt-BR" b="1" dirty="0"/>
              <a:t>alguma </a:t>
            </a:r>
            <a:r>
              <a:rPr lang="pt-BR" dirty="0"/>
              <a:t>das expressões unidas por esse operador também for. Por exemplo, a expressão (a == ‘F’ || b !=32) será verdadeira se uma de suas duas expressões, (a == ‘F’) ou (b != 32), for verdadeira.</a:t>
            </a:r>
          </a:p>
          <a:p>
            <a:r>
              <a:rPr lang="pt-BR" dirty="0"/>
              <a:t>Operador </a:t>
            </a:r>
            <a:r>
              <a:rPr lang="pt-BR" b="1" dirty="0"/>
              <a:t>NEGAÇÃO </a:t>
            </a:r>
            <a:r>
              <a:rPr lang="pt-BR" dirty="0"/>
              <a:t>(!): inverte o valor lógico da expressão à qual se aplica. Por exemplo, a expressão !(x == 10) se transforma em (x &gt; 10 || x &lt; 10).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95077"/>
            <a:ext cx="8973103" cy="161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39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de atribuição simplificada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vimos anteriormente, muitos operadores são sempre usados em conjunto com o operador de atribuição. Para tornar essa tarefa mais simples, a linguagem C permite simplificar algumas expressões.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74989"/>
            <a:ext cx="9367172" cy="227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6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de </a:t>
            </a:r>
            <a:r>
              <a:rPr lang="pt-BR" dirty="0" err="1"/>
              <a:t>pré</a:t>
            </a:r>
            <a:r>
              <a:rPr lang="pt-BR" dirty="0"/>
              <a:t> e pós-incremento/decremento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Além dos operadores simplificados, a linguagem C também possui operadores de </a:t>
            </a:r>
            <a:r>
              <a:rPr lang="pt-BR" b="1" dirty="0"/>
              <a:t>incremento </a:t>
            </a:r>
            <a:r>
              <a:rPr lang="pt-BR" dirty="0"/>
              <a:t>(++) e </a:t>
            </a:r>
            <a:r>
              <a:rPr lang="pt-BR" b="1" dirty="0"/>
              <a:t>decremento </a:t>
            </a:r>
            <a:r>
              <a:rPr lang="pt-BR" dirty="0"/>
              <a:t>(--). Esses operadores podem ser utilizados sempre que for necessário somar uma unidade (</a:t>
            </a:r>
            <a:r>
              <a:rPr lang="pt-BR" b="1" dirty="0"/>
              <a:t>incremento</a:t>
            </a:r>
            <a:r>
              <a:rPr lang="pt-BR" dirty="0"/>
              <a:t>) ou subtrair uma unidade (</a:t>
            </a:r>
            <a:r>
              <a:rPr lang="pt-BR" b="1" dirty="0"/>
              <a:t>decremento</a:t>
            </a:r>
            <a:r>
              <a:rPr lang="pt-BR" dirty="0"/>
              <a:t>) a determinado valor.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858083"/>
            <a:ext cx="9560740" cy="130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1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de </a:t>
            </a:r>
            <a:r>
              <a:rPr lang="pt-BR" dirty="0" err="1"/>
              <a:t>pré</a:t>
            </a:r>
            <a:r>
              <a:rPr lang="pt-BR" dirty="0"/>
              <a:t> e pós-incremento/decremento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7946161" cy="3880773"/>
          </a:xfrm>
        </p:spPr>
        <p:txBody>
          <a:bodyPr/>
          <a:lstStyle/>
          <a:p>
            <a:r>
              <a:rPr lang="pt-BR" dirty="0"/>
              <a:t>Tanto o operador de </a:t>
            </a:r>
            <a:r>
              <a:rPr lang="pt-BR" b="1" dirty="0"/>
              <a:t>incremento </a:t>
            </a:r>
            <a:r>
              <a:rPr lang="pt-BR" dirty="0"/>
              <a:t>(++) quanto o de </a:t>
            </a:r>
            <a:r>
              <a:rPr lang="pt-BR" b="1" dirty="0"/>
              <a:t>decremento </a:t>
            </a:r>
            <a:r>
              <a:rPr lang="pt-BR" dirty="0"/>
              <a:t>(--)possuem embutida uma operação de atribuição. Note, no entanto, que esse operador pode ser usado antes ou depois do nome da variável, com uma diferença significativa:</a:t>
            </a:r>
          </a:p>
          <a:p>
            <a:pPr lvl="1"/>
            <a:r>
              <a:rPr lang="pt-BR" b="1" dirty="0"/>
              <a:t>++x </a:t>
            </a:r>
            <a:r>
              <a:rPr lang="pt-BR" dirty="0"/>
              <a:t>(</a:t>
            </a:r>
            <a:r>
              <a:rPr lang="pt-BR" dirty="0" err="1"/>
              <a:t>pré</a:t>
            </a:r>
            <a:r>
              <a:rPr lang="pt-BR" dirty="0"/>
              <a:t>-incremento): soma </a:t>
            </a:r>
            <a:r>
              <a:rPr lang="pt-BR" b="1" dirty="0"/>
              <a:t>+1 </a:t>
            </a:r>
            <a:r>
              <a:rPr lang="pt-BR" dirty="0"/>
              <a:t>à variável </a:t>
            </a:r>
            <a:r>
              <a:rPr lang="pt-BR" i="1" dirty="0"/>
              <a:t>x </a:t>
            </a:r>
            <a:r>
              <a:rPr lang="pt-BR" b="1" dirty="0"/>
              <a:t>antes </a:t>
            </a:r>
            <a:r>
              <a:rPr lang="pt-BR" dirty="0"/>
              <a:t>de utilizar seu valor.</a:t>
            </a:r>
          </a:p>
          <a:p>
            <a:pPr lvl="1"/>
            <a:r>
              <a:rPr lang="pt-BR" b="1" dirty="0"/>
              <a:t>x++ </a:t>
            </a:r>
            <a:r>
              <a:rPr lang="pt-BR" dirty="0"/>
              <a:t>(pós-incremento): soma </a:t>
            </a:r>
            <a:r>
              <a:rPr lang="pt-BR" b="1" dirty="0"/>
              <a:t>+1 </a:t>
            </a:r>
            <a:r>
              <a:rPr lang="pt-BR" dirty="0"/>
              <a:t>à variável </a:t>
            </a:r>
            <a:r>
              <a:rPr lang="pt-BR" i="1" dirty="0"/>
              <a:t>x </a:t>
            </a:r>
            <a:r>
              <a:rPr lang="pt-BR" b="1" dirty="0"/>
              <a:t>depois </a:t>
            </a:r>
            <a:r>
              <a:rPr lang="pt-BR" dirty="0"/>
              <a:t>de utilizar seu valor.</a:t>
            </a:r>
          </a:p>
          <a:p>
            <a:pPr lvl="1"/>
            <a:r>
              <a:rPr lang="pt-BR" b="1" dirty="0"/>
              <a:t>--x </a:t>
            </a:r>
            <a:r>
              <a:rPr lang="pt-BR" dirty="0"/>
              <a:t>(</a:t>
            </a:r>
            <a:r>
              <a:rPr lang="pt-BR" dirty="0" err="1"/>
              <a:t>pré</a:t>
            </a:r>
            <a:r>
              <a:rPr lang="pt-BR" dirty="0"/>
              <a:t>-decremento): subtrai −</a:t>
            </a:r>
            <a:r>
              <a:rPr lang="pt-BR" b="1" dirty="0"/>
              <a:t>1 </a:t>
            </a:r>
            <a:r>
              <a:rPr lang="pt-BR" dirty="0"/>
              <a:t>da variável </a:t>
            </a:r>
            <a:r>
              <a:rPr lang="pt-BR" i="1" dirty="0"/>
              <a:t>x </a:t>
            </a:r>
            <a:r>
              <a:rPr lang="pt-BR" b="1" dirty="0"/>
              <a:t>antes </a:t>
            </a:r>
            <a:r>
              <a:rPr lang="pt-BR" dirty="0"/>
              <a:t>de utilizar seu valor.</a:t>
            </a:r>
          </a:p>
          <a:p>
            <a:pPr lvl="1"/>
            <a:r>
              <a:rPr lang="pt-BR" b="1" dirty="0"/>
              <a:t>x-- </a:t>
            </a:r>
            <a:r>
              <a:rPr lang="pt-BR" dirty="0"/>
              <a:t>(pós-decremento): subtrai −</a:t>
            </a:r>
            <a:r>
              <a:rPr lang="pt-BR" b="1" dirty="0"/>
              <a:t>1 </a:t>
            </a:r>
            <a:r>
              <a:rPr lang="pt-BR" dirty="0"/>
              <a:t>da variável </a:t>
            </a:r>
            <a:r>
              <a:rPr lang="pt-BR" i="1" dirty="0"/>
              <a:t>x </a:t>
            </a:r>
            <a:r>
              <a:rPr lang="pt-BR" b="1" dirty="0"/>
              <a:t>depois </a:t>
            </a:r>
            <a:r>
              <a:rPr lang="pt-BR" dirty="0"/>
              <a:t>de utilizar seu valor.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319923" y="5095779"/>
            <a:ext cx="2108269" cy="12464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++x;</a:t>
            </a:r>
          </a:p>
          <a:p>
            <a:r>
              <a:rPr lang="pt-B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x = x + 1;</a:t>
            </a:r>
          </a:p>
          <a:p>
            <a:r>
              <a:rPr lang="pt-B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y = x;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21533" y="5095778"/>
            <a:ext cx="2108269" cy="12464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x++;</a:t>
            </a:r>
          </a:p>
          <a:p>
            <a:r>
              <a:rPr lang="pt-B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y = x;</a:t>
            </a:r>
          </a:p>
          <a:p>
            <a:r>
              <a:rPr lang="pt-B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x = x + 1;</a:t>
            </a:r>
          </a:p>
        </p:txBody>
      </p:sp>
    </p:spTree>
    <p:extLst>
      <p:ext uri="{BB962C8B-B14F-4D97-AF65-F5344CB8AC3E}">
        <p14:creationId xmlns:p14="http://schemas.microsoft.com/office/powerpoint/2010/main" val="2966643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Modeladores de tipos (</a:t>
            </a:r>
            <a:r>
              <a:rPr lang="pt-BR" dirty="0" err="1"/>
              <a:t>Casts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6440918" cy="4451226"/>
          </a:xfrm>
        </p:spPr>
        <p:txBody>
          <a:bodyPr>
            <a:normAutofit/>
          </a:bodyPr>
          <a:lstStyle/>
          <a:p>
            <a:r>
              <a:rPr lang="pt-BR" dirty="0"/>
              <a:t>Modeladores de tipos (também chamados de </a:t>
            </a:r>
            <a:r>
              <a:rPr lang="pt-BR" i="1" dirty="0" err="1"/>
              <a:t>type</a:t>
            </a:r>
            <a:r>
              <a:rPr lang="pt-BR" i="1" dirty="0"/>
              <a:t> </a:t>
            </a:r>
            <a:r>
              <a:rPr lang="pt-BR" i="1" dirty="0" err="1"/>
              <a:t>cast</a:t>
            </a:r>
            <a:r>
              <a:rPr lang="pt-BR" dirty="0"/>
              <a:t>) são uma forma explícita de conversão de tipo, na qual o tipo a ser convertido é explicitamente definido dentro de um programa. Isso é diferente da conversão implícita, que ocorre naturalmente quando tentamos atribuir um número real a uma variável inteira. Em linguagem C, o uso de um modelador de tipo segue esta forma geral: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 modelador de tipo é definido pelo próprio </a:t>
            </a:r>
            <a:r>
              <a:rPr lang="pt-BR" b="1" dirty="0" err="1"/>
              <a:t>nome_do_tipo</a:t>
            </a:r>
            <a:r>
              <a:rPr lang="pt-BR" b="1" dirty="0"/>
              <a:t> </a:t>
            </a:r>
            <a:r>
              <a:rPr lang="pt-BR" dirty="0"/>
              <a:t>entre parênteses. Ele é colocado à frente de uma expressão e tem como objetivo forçar o resultado da expressão a ser de um tipo especificado.</a:t>
            </a:r>
          </a:p>
        </p:txBody>
      </p:sp>
      <p:sp>
        <p:nvSpPr>
          <p:cNvPr id="4" name="Retângulo 3"/>
          <p:cNvSpPr/>
          <p:nvPr/>
        </p:nvSpPr>
        <p:spPr>
          <a:xfrm>
            <a:off x="1497136" y="4383818"/>
            <a:ext cx="480131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500" b="1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nome_do_tipo</a:t>
            </a:r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expressão</a:t>
            </a:r>
            <a:endParaRPr lang="pt-BR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 descr="https://iconverticons.com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685" y="2160589"/>
            <a:ext cx="3034746" cy="332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462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Modeladores de tipos (</a:t>
            </a:r>
            <a:r>
              <a:rPr lang="pt-BR" dirty="0" err="1"/>
              <a:t>Casts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75668" y="1611949"/>
            <a:ext cx="4913920" cy="4451226"/>
          </a:xfrm>
        </p:spPr>
        <p:txBody>
          <a:bodyPr>
            <a:normAutofit/>
          </a:bodyPr>
          <a:lstStyle/>
          <a:p>
            <a:r>
              <a:rPr lang="pt-BR" dirty="0"/>
              <a:t>Nesse exemplo, tanto os valores de </a:t>
            </a:r>
            <a:r>
              <a:rPr lang="pt-BR" i="1" dirty="0"/>
              <a:t>x </a:t>
            </a:r>
            <a:r>
              <a:rPr lang="pt-BR" dirty="0"/>
              <a:t>quanto de </a:t>
            </a:r>
            <a:r>
              <a:rPr lang="pt-BR" i="1" dirty="0"/>
              <a:t>y </a:t>
            </a:r>
            <a:r>
              <a:rPr lang="pt-BR" dirty="0"/>
              <a:t>são obtidos utilizando a mesma expressão. Porém, no caso da variável </a:t>
            </a:r>
            <a:r>
              <a:rPr lang="pt-BR" i="1" dirty="0"/>
              <a:t>y </a:t>
            </a:r>
            <a:r>
              <a:rPr lang="pt-BR" dirty="0"/>
              <a:t>(linha 6), o resultado da expressão é  convertido no tipo inteiro (</a:t>
            </a:r>
            <a:r>
              <a:rPr lang="pt-BR" b="1" dirty="0" err="1"/>
              <a:t>int</a:t>
            </a:r>
            <a:r>
              <a:rPr lang="pt-BR" b="1" dirty="0"/>
              <a:t>)</a:t>
            </a:r>
            <a:r>
              <a:rPr lang="pt-BR" dirty="0"/>
              <a:t>, o que faz com que seu resultado perca as casas decimais.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632686"/>
            <a:ext cx="4169771" cy="386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60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vírgula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6708204" cy="3880773"/>
          </a:xfrm>
        </p:spPr>
        <p:txBody>
          <a:bodyPr/>
          <a:lstStyle/>
          <a:p>
            <a:r>
              <a:rPr lang="pt-BR" dirty="0"/>
              <a:t>Na linguagem C, o operador vírgula (,) pode ser utilizado de duas maneiras:</a:t>
            </a:r>
          </a:p>
          <a:p>
            <a:pPr lvl="1"/>
            <a:r>
              <a:rPr lang="pt-BR" dirty="0"/>
              <a:t>Como pontuação. Por exemplo, para separar argumentos de uma função: </a:t>
            </a:r>
            <a:r>
              <a:rPr lang="pt-BR" b="1" dirty="0" err="1"/>
              <a:t>int</a:t>
            </a:r>
            <a:r>
              <a:rPr lang="pt-BR" b="1" dirty="0"/>
              <a:t> </a:t>
            </a:r>
            <a:r>
              <a:rPr lang="pt-BR" dirty="0" err="1"/>
              <a:t>minha_funcao</a:t>
            </a:r>
            <a:r>
              <a:rPr lang="pt-BR" dirty="0"/>
              <a:t>(</a:t>
            </a:r>
            <a:r>
              <a:rPr lang="pt-BR" b="1" dirty="0" err="1"/>
              <a:t>int</a:t>
            </a:r>
            <a:r>
              <a:rPr lang="pt-BR" b="1" dirty="0"/>
              <a:t> </a:t>
            </a:r>
            <a:r>
              <a:rPr lang="pt-BR" dirty="0"/>
              <a:t>a, </a:t>
            </a:r>
            <a:r>
              <a:rPr lang="pt-BR" b="1" dirty="0" err="1"/>
              <a:t>float</a:t>
            </a:r>
            <a:r>
              <a:rPr lang="pt-BR" b="1" dirty="0"/>
              <a:t> </a:t>
            </a:r>
            <a:r>
              <a:rPr lang="pt-BR" dirty="0"/>
              <a:t>b).</a:t>
            </a:r>
          </a:p>
          <a:p>
            <a:pPr lvl="1"/>
            <a:r>
              <a:rPr lang="pt-BR" dirty="0"/>
              <a:t>Para determinar uma lista de expressões que devem ser executadas sequencialmente: </a:t>
            </a:r>
            <a:r>
              <a:rPr lang="es-ES" dirty="0"/>
              <a:t>x = (y = 2, y + 3);</a:t>
            </a:r>
          </a:p>
          <a:p>
            <a:r>
              <a:rPr lang="pt-BR" dirty="0"/>
              <a:t>Nesse caso, as expressões são executadas da esquerda para a direita: o valor 2 é atribuído a </a:t>
            </a:r>
            <a:r>
              <a:rPr lang="pt-BR" i="1" dirty="0"/>
              <a:t>y</a:t>
            </a:r>
            <a:r>
              <a:rPr lang="pt-BR" dirty="0"/>
              <a:t>, o valor 3 é somado a </a:t>
            </a:r>
            <a:r>
              <a:rPr lang="pt-BR" i="1" dirty="0"/>
              <a:t>y</a:t>
            </a:r>
            <a:r>
              <a:rPr lang="pt-BR" dirty="0"/>
              <a:t>, e o total (5) será atribuído à variável </a:t>
            </a:r>
            <a:r>
              <a:rPr lang="pt-BR" i="1" dirty="0"/>
              <a:t>x</a:t>
            </a:r>
            <a:r>
              <a:rPr lang="pt-BR" dirty="0"/>
              <a:t>. Pode-se encadear quantos operadores “,” forem necessários.</a:t>
            </a:r>
          </a:p>
          <a:p>
            <a:pPr lvl="1"/>
            <a:endParaRPr lang="pt-BR" dirty="0"/>
          </a:p>
        </p:txBody>
      </p:sp>
      <p:pic>
        <p:nvPicPr>
          <p:cNvPr id="6146" name="Picture 2" descr="http://www.ismaelcarvalho.com.br/wp-content/uploads/2013/02/pontoevirgu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828" y="609600"/>
            <a:ext cx="21621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480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0362" y="609600"/>
            <a:ext cx="3713639" cy="1320800"/>
          </a:xfrm>
        </p:spPr>
        <p:txBody>
          <a:bodyPr/>
          <a:lstStyle/>
          <a:p>
            <a:r>
              <a:rPr lang="pt-BR" dirty="0"/>
              <a:t>Precedência de operadores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60362" y="2160589"/>
            <a:ext cx="3713640" cy="3880773"/>
          </a:xfrm>
        </p:spPr>
        <p:txBody>
          <a:bodyPr/>
          <a:lstStyle/>
          <a:p>
            <a:r>
              <a:rPr lang="pt-BR" dirty="0"/>
              <a:t>++ ou –</a:t>
            </a:r>
          </a:p>
          <a:p>
            <a:r>
              <a:rPr lang="pt-BR" dirty="0"/>
              <a:t>()</a:t>
            </a:r>
          </a:p>
          <a:p>
            <a:r>
              <a:rPr lang="pt-BR" dirty="0"/>
              <a:t>* / %</a:t>
            </a:r>
          </a:p>
          <a:p>
            <a:r>
              <a:rPr lang="pt-BR" dirty="0"/>
              <a:t>+ -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5" y="364983"/>
            <a:ext cx="5096128" cy="633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60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 descr="https://d.gr-assets.com/hostedimages/1380376685ra/73169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85775"/>
            <a:ext cx="12192000" cy="811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52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de atribuição “=“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6258038" cy="3880773"/>
          </a:xfrm>
        </p:spPr>
        <p:txBody>
          <a:bodyPr>
            <a:normAutofit/>
          </a:bodyPr>
          <a:lstStyle/>
          <a:p>
            <a:r>
              <a:rPr lang="pt-BR" dirty="0"/>
              <a:t>Uma das operações mais utilizadas em programação é a operação de atribuição “=”. Ela é responsável por armazenar determinado valor em uma variável. Em linguagem C, o uso do operador de atribuição “=” segue esta forma geral: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Por expressão entende-se qualquer combinação de </a:t>
            </a:r>
            <a:r>
              <a:rPr lang="pt-BR" b="1" dirty="0"/>
              <a:t>valores</a:t>
            </a:r>
            <a:r>
              <a:rPr lang="pt-BR" dirty="0"/>
              <a:t>, </a:t>
            </a:r>
            <a:r>
              <a:rPr lang="pt-BR" b="1" dirty="0"/>
              <a:t>variáveis</a:t>
            </a:r>
            <a:r>
              <a:rPr lang="pt-BR" dirty="0"/>
              <a:t>, </a:t>
            </a:r>
            <a:r>
              <a:rPr lang="pt-BR" b="1" dirty="0"/>
              <a:t>constantes </a:t>
            </a:r>
            <a:r>
              <a:rPr lang="pt-BR" dirty="0"/>
              <a:t>ou </a:t>
            </a:r>
            <a:r>
              <a:rPr lang="pt-BR" b="1" dirty="0"/>
              <a:t>chamadas de funções </a:t>
            </a:r>
            <a:r>
              <a:rPr lang="pt-BR" dirty="0"/>
              <a:t>utilizando os operadores matemáticos +, −, *, / e %, que resulte em uma resposta do mesmo tipo da variável definida por </a:t>
            </a:r>
            <a:r>
              <a:rPr lang="pt-BR" b="1" dirty="0" err="1"/>
              <a:t>nome_da_variável</a:t>
            </a:r>
            <a:r>
              <a:rPr lang="pt-BR" dirty="0"/>
              <a:t>.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01741" y="3862448"/>
            <a:ext cx="576311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500" b="1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nome_da_variável</a:t>
            </a:r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500" b="1" i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expressão</a:t>
            </a:r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http://www.dicasdeprogramacao.com.br/wp-content/uploads/2013/03/vari%C3%A1vel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857" y="956260"/>
            <a:ext cx="3582378" cy="290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96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atribuição</a:t>
            </a:r>
          </a:p>
        </p:txBody>
      </p:sp>
      <p:pic>
        <p:nvPicPr>
          <p:cNvPr id="1026" name="Picture 2" descr="http://www.dicasdeprogramacao.com.br/wp-content/uploads/2013/03/vari%C3%A1vel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857" y="956260"/>
            <a:ext cx="3582378" cy="290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2884272" y="3046840"/>
            <a:ext cx="6096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 = 3;</a:t>
            </a:r>
            <a:endParaRPr lang="pt-BR" sz="2500" b="1" dirty="0">
              <a:solidFill>
                <a:srgbClr val="10101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5;</a:t>
            </a:r>
          </a:p>
          <a:p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z;</a:t>
            </a:r>
          </a:p>
          <a:p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y + 5;</a:t>
            </a:r>
          </a:p>
          <a:p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pt-BR" sz="2500" b="1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(9);</a:t>
            </a:r>
          </a:p>
          <a:p>
            <a:r>
              <a:rPr lang="pt-BR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y = z = 5;</a:t>
            </a:r>
            <a:endParaRPr lang="pt-BR" sz="2500" b="1" dirty="0">
              <a:solidFill>
                <a:srgbClr val="10101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58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688684" cy="1320800"/>
          </a:xfrm>
        </p:spPr>
        <p:txBody>
          <a:bodyPr/>
          <a:lstStyle/>
          <a:p>
            <a:r>
              <a:rPr lang="pt-BR" dirty="0"/>
              <a:t>Conversão de tipos durante a atribuição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59" y="1930400"/>
            <a:ext cx="8181746" cy="46216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607" y="442514"/>
            <a:ext cx="5841530" cy="32023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95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aritméticos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5078437"/>
            <a:ext cx="8596668" cy="962925"/>
          </a:xfrm>
        </p:spPr>
        <p:txBody>
          <a:bodyPr>
            <a:normAutofit/>
          </a:bodyPr>
          <a:lstStyle/>
          <a:p>
            <a:r>
              <a:rPr lang="pt-BR" dirty="0"/>
              <a:t>Note que os operadores aritméticos são sempre usados em conjunto com o operador de atribuição. Afinal de contas, alguém precisa receber o resultado da expressão aritmética.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43" y="1930400"/>
            <a:ext cx="10656716" cy="27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2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d.keepcalm-o-matic.co.uk/i/keep-calm-and-fica-ligad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55443" y="983838"/>
            <a:ext cx="4363969" cy="50891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6746" y="609600"/>
            <a:ext cx="5625580" cy="1320800"/>
          </a:xfrm>
        </p:spPr>
        <p:txBody>
          <a:bodyPr anchor="ctr">
            <a:normAutofit/>
          </a:bodyPr>
          <a:lstStyle/>
          <a:p>
            <a:r>
              <a:rPr lang="pt-BR" dirty="0"/>
              <a:t>Operadores aritméticos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166" y="2160589"/>
            <a:ext cx="5617159" cy="426834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dirty="0"/>
              <a:t>Em uma expressão, as operações de </a:t>
            </a:r>
            <a:r>
              <a:rPr lang="pt-BR" b="1" dirty="0"/>
              <a:t>multiplicação</a:t>
            </a:r>
            <a:r>
              <a:rPr lang="pt-BR" dirty="0"/>
              <a:t>, </a:t>
            </a:r>
            <a:r>
              <a:rPr lang="pt-BR" b="1" dirty="0"/>
              <a:t>divisão </a:t>
            </a:r>
            <a:r>
              <a:rPr lang="pt-BR" dirty="0"/>
              <a:t>e </a:t>
            </a:r>
            <a:r>
              <a:rPr lang="pt-BR" b="1" dirty="0"/>
              <a:t>resto </a:t>
            </a:r>
            <a:r>
              <a:rPr lang="pt-BR" dirty="0"/>
              <a:t>são executadas antes das operações de </a:t>
            </a:r>
            <a:r>
              <a:rPr lang="pt-BR" b="1" dirty="0"/>
              <a:t>adição </a:t>
            </a:r>
            <a:r>
              <a:rPr lang="pt-BR" dirty="0"/>
              <a:t>e </a:t>
            </a:r>
            <a:r>
              <a:rPr lang="pt-BR" b="1" dirty="0"/>
              <a:t>subtração</a:t>
            </a:r>
            <a:r>
              <a:rPr lang="pt-BR" dirty="0"/>
              <a:t>. Para forçar uma operação a ser executada antes das demais, ela é colocada entre </a:t>
            </a:r>
            <a:r>
              <a:rPr lang="pt-BR" b="1" dirty="0"/>
              <a:t>parênteses</a:t>
            </a:r>
            <a:r>
              <a:rPr lang="pt-BR" dirty="0"/>
              <a:t>.</a:t>
            </a:r>
          </a:p>
          <a:p>
            <a:pPr>
              <a:lnSpc>
                <a:spcPct val="80000"/>
              </a:lnSpc>
            </a:pPr>
            <a:r>
              <a:rPr lang="pt-BR" dirty="0"/>
              <a:t>Em uma operação utilizando o operador de quociente /, se o </a:t>
            </a:r>
            <a:r>
              <a:rPr lang="pt-BR" b="1" dirty="0"/>
              <a:t>numerador </a:t>
            </a:r>
            <a:r>
              <a:rPr lang="pt-BR" dirty="0"/>
              <a:t>e o </a:t>
            </a:r>
            <a:r>
              <a:rPr lang="pt-BR" b="1" dirty="0"/>
              <a:t>denominador </a:t>
            </a:r>
            <a:r>
              <a:rPr lang="pt-BR" dirty="0"/>
              <a:t>forem números </a:t>
            </a:r>
            <a:r>
              <a:rPr lang="pt-BR" b="1" dirty="0"/>
              <a:t>inteiros</a:t>
            </a:r>
            <a:r>
              <a:rPr lang="pt-BR" dirty="0"/>
              <a:t>, por padrão o compilador retornará apenas a parte inteira da divisão: </a:t>
            </a:r>
            <a:r>
              <a:rPr lang="pt-BR" b="1" dirty="0"/>
              <a:t>5/4 = 1, mas 5/4.0 = 1.25</a:t>
            </a:r>
            <a:r>
              <a:rPr lang="pt-BR" dirty="0"/>
              <a:t>.</a:t>
            </a:r>
          </a:p>
          <a:p>
            <a:pPr>
              <a:lnSpc>
                <a:spcPct val="80000"/>
              </a:lnSpc>
            </a:pPr>
            <a:r>
              <a:rPr lang="pt-BR" dirty="0"/>
              <a:t>O operador de resto da divisão (%) só é válido para valores inteiros (tipo </a:t>
            </a:r>
            <a:r>
              <a:rPr lang="pt-BR" b="1" dirty="0" err="1"/>
              <a:t>int</a:t>
            </a:r>
            <a:r>
              <a:rPr lang="pt-BR" b="1" dirty="0"/>
              <a:t> </a:t>
            </a:r>
            <a:r>
              <a:rPr lang="pt-BR" dirty="0"/>
              <a:t>e </a:t>
            </a:r>
            <a:r>
              <a:rPr lang="pt-BR" b="1" dirty="0"/>
              <a:t>char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7380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relacionais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9198186" cy="3880773"/>
          </a:xfrm>
        </p:spPr>
        <p:txBody>
          <a:bodyPr/>
          <a:lstStyle/>
          <a:p>
            <a:r>
              <a:rPr lang="pt-BR" dirty="0"/>
              <a:t>Os operadores relacionais são aqueles que operam sobre dois valores (</a:t>
            </a:r>
            <a:r>
              <a:rPr lang="pt-BR" b="1" dirty="0"/>
              <a:t>valores</a:t>
            </a:r>
            <a:r>
              <a:rPr lang="pt-BR" dirty="0"/>
              <a:t>, </a:t>
            </a:r>
            <a:r>
              <a:rPr lang="pt-BR" b="1" dirty="0"/>
              <a:t>variáveis</a:t>
            </a:r>
            <a:r>
              <a:rPr lang="pt-BR" dirty="0"/>
              <a:t>, </a:t>
            </a:r>
            <a:r>
              <a:rPr lang="pt-BR" b="1" dirty="0"/>
              <a:t>constantes </a:t>
            </a:r>
            <a:r>
              <a:rPr lang="pt-BR" dirty="0"/>
              <a:t>ou </a:t>
            </a:r>
            <a:r>
              <a:rPr lang="pt-BR" b="1" dirty="0"/>
              <a:t>chamadas de funções</a:t>
            </a:r>
            <a:r>
              <a:rPr lang="pt-BR" dirty="0"/>
              <a:t>) e/ou expressões e verificam a magnitude (qual é maior ou menor) e/ou igualdade entre eles.</a:t>
            </a:r>
          </a:p>
          <a:p>
            <a:r>
              <a:rPr lang="pt-BR" dirty="0"/>
              <a:t>Os operadores relacionais são operadores de comparação de valores.</a:t>
            </a:r>
          </a:p>
        </p:txBody>
      </p:sp>
      <p:pic>
        <p:nvPicPr>
          <p:cNvPr id="4098" name="Picture 2" descr="http://www.blogsicoobcredpit.com.br/site2013/wp-content/uploads/2014/10/Figura130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793" y="3685148"/>
            <a:ext cx="638175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33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relacionais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10300630" cy="307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2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relacionais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160589"/>
            <a:ext cx="6483121" cy="3880773"/>
          </a:xfrm>
        </p:spPr>
        <p:txBody>
          <a:bodyPr>
            <a:normAutofit/>
          </a:bodyPr>
          <a:lstStyle/>
          <a:p>
            <a:r>
              <a:rPr lang="pt-BR" dirty="0"/>
              <a:t>Esse é um erro bastante comum quando se está programando em linguagem C. O operador de atribuição é definido por </a:t>
            </a:r>
            <a:r>
              <a:rPr lang="pt-BR" b="1" dirty="0"/>
              <a:t>UM </a:t>
            </a:r>
            <a:r>
              <a:rPr lang="pt-BR" dirty="0"/>
              <a:t>símbolo de igual (=), enquanto o operador de comparação é definido por </a:t>
            </a:r>
            <a:r>
              <a:rPr lang="pt-BR" b="1" dirty="0"/>
              <a:t>DOIS </a:t>
            </a:r>
            <a:r>
              <a:rPr lang="pt-BR" dirty="0"/>
              <a:t>símbolos de igual (==). </a:t>
            </a:r>
          </a:p>
          <a:p>
            <a:r>
              <a:rPr lang="pt-BR" dirty="0"/>
              <a:t>Se você tentar colocar o operador de comparação em uma operação de atribuição, o compilador acusará um erro. O mesmo não acontece se você acidentalmente colocar o operador de atribuição “=” no lugar do operador de comparação “==”.</a:t>
            </a:r>
          </a:p>
        </p:txBody>
      </p:sp>
      <p:pic>
        <p:nvPicPr>
          <p:cNvPr id="5122" name="Picture 2" descr="http://novoemfolha.blogfolha.uol.com.br/files/2012/04/erro404_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483" y="1930400"/>
            <a:ext cx="3449640" cy="356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9859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4288</TotalTime>
  <Words>1206</Words>
  <Application>Microsoft Office PowerPoint</Application>
  <PresentationFormat>Widescreen</PresentationFormat>
  <Paragraphs>73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Trebuchet MS</vt:lpstr>
      <vt:lpstr>Wingdings 3</vt:lpstr>
      <vt:lpstr>Facetado</vt:lpstr>
      <vt:lpstr>Programação C</vt:lpstr>
      <vt:lpstr>Operador de atribuição “=“</vt:lpstr>
      <vt:lpstr>Exemplos de atribuição</vt:lpstr>
      <vt:lpstr>Conversão de tipos durante a atribuição</vt:lpstr>
      <vt:lpstr>Operadores aritméticos</vt:lpstr>
      <vt:lpstr>Operadores aritméticos</vt:lpstr>
      <vt:lpstr>Operadores relacionais</vt:lpstr>
      <vt:lpstr>Operadores relacionais</vt:lpstr>
      <vt:lpstr>Operadores relacionais</vt:lpstr>
      <vt:lpstr>Operadores lógicos</vt:lpstr>
      <vt:lpstr>Operadores lógicos</vt:lpstr>
      <vt:lpstr>Operadores de atribuição simplificada</vt:lpstr>
      <vt:lpstr>Operadores de pré e pós-incremento/decremento</vt:lpstr>
      <vt:lpstr>Operadores de pré e pós-incremento/decremento</vt:lpstr>
      <vt:lpstr>Modeladores de tipos (Casts)</vt:lpstr>
      <vt:lpstr>Modeladores de tipos (Casts)</vt:lpstr>
      <vt:lpstr>Operador vírgula</vt:lpstr>
      <vt:lpstr>Precedência de operadores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Software</dc:title>
  <dc:creator>Junior Freitas</dc:creator>
  <cp:lastModifiedBy>Junior Freitas</cp:lastModifiedBy>
  <cp:revision>427</cp:revision>
  <dcterms:created xsi:type="dcterms:W3CDTF">2016-02-15T17:06:28Z</dcterms:created>
  <dcterms:modified xsi:type="dcterms:W3CDTF">2017-09-25T19:52:23Z</dcterms:modified>
</cp:coreProperties>
</file>