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4"/>
  </p:notesMasterIdLst>
  <p:sldIdLst>
    <p:sldId id="293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79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FFFFFF"/>
    <a:srgbClr val="A6CAF0"/>
    <a:srgbClr val="90C226"/>
    <a:srgbClr val="DBE9CD"/>
    <a:srgbClr val="6C6260"/>
    <a:srgbClr val="729D51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/>
              <a:t> C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0A2D68-02FA-4F53-BAA1-DC7E96363267}"/>
              </a:ext>
            </a:extLst>
          </p:cNvPr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000" dirty="0" err="1"/>
              <a:t>Primeiro</a:t>
            </a:r>
            <a:r>
              <a:rPr lang="en-GB" sz="2000" dirty="0"/>
              <a:t> </a:t>
            </a:r>
            <a:r>
              <a:rPr lang="en-GB" sz="2000" dirty="0" err="1"/>
              <a:t>programa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C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C8F770-E38D-466C-9999-9533C091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4" y="79636"/>
            <a:ext cx="5092212" cy="16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Os parênteses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0658"/>
            <a:ext cx="5231097" cy="4065564"/>
          </a:xfrm>
        </p:spPr>
        <p:txBody>
          <a:bodyPr>
            <a:normAutofit/>
          </a:bodyPr>
          <a:lstStyle/>
          <a:p>
            <a:r>
              <a:rPr lang="pt-BR" dirty="0"/>
              <a:t>Os parênteses definem o início ( “(” ) e o fim ( “)” ) da lista de argumentos de uma função. </a:t>
            </a:r>
          </a:p>
          <a:p>
            <a:r>
              <a:rPr lang="pt-BR" dirty="0"/>
              <a:t>Um argumento é a informação que será passada para a função agir. </a:t>
            </a:r>
          </a:p>
          <a:p>
            <a:r>
              <a:rPr lang="pt-BR" dirty="0"/>
              <a:t>No exemplo, podemos ver que os comandos </a:t>
            </a:r>
            <a:r>
              <a:rPr lang="pt-BR" b="1" dirty="0" err="1"/>
              <a:t>main</a:t>
            </a:r>
            <a:r>
              <a:rPr lang="pt-BR" dirty="0"/>
              <a:t>, </a:t>
            </a:r>
            <a:r>
              <a:rPr lang="pt-BR" b="1" dirty="0" err="1"/>
              <a:t>printf</a:t>
            </a:r>
            <a:r>
              <a:rPr lang="pt-BR" b="1" dirty="0"/>
              <a:t> </a:t>
            </a:r>
            <a:r>
              <a:rPr lang="pt-BR" dirty="0"/>
              <a:t>são funções.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10918226" y="1429712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O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0658"/>
            <a:ext cx="5231097" cy="4065564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/>
              <a:t>main</a:t>
            </a:r>
            <a:r>
              <a:rPr lang="pt-BR" dirty="0"/>
              <a:t>() foi definida como uma função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dirty="0"/>
              <a:t>(ou seja, inteira) e, por isso, precisa devolver um valor inteiro. </a:t>
            </a:r>
          </a:p>
          <a:p>
            <a:r>
              <a:rPr lang="pt-BR" dirty="0"/>
              <a:t>Temos então a necessidade do comando </a:t>
            </a:r>
            <a:r>
              <a:rPr lang="pt-BR" b="1" dirty="0" err="1"/>
              <a:t>return</a:t>
            </a:r>
            <a:r>
              <a:rPr lang="pt-BR" b="1" dirty="0"/>
              <a:t> 0 </a:t>
            </a:r>
            <a:r>
              <a:rPr lang="pt-BR" dirty="0"/>
              <a:t>apenas para informar que o programa chegou ao seu final e que está tudo OK.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9905352" y="1508369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7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Endentação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5" y="1688123"/>
            <a:ext cx="4091614" cy="46845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Trata-se de uma convenção de escrita de códigos-fonte que visa a modificar a estética do programa para auxiliar a sua leitura e interpretação.</a:t>
            </a:r>
          </a:p>
          <a:p>
            <a:r>
              <a:rPr lang="pt-BR" dirty="0"/>
              <a:t>A endentação é o espaçamento (ou tabulação) colocado antes de começar a escrever o código na linha. </a:t>
            </a:r>
          </a:p>
          <a:p>
            <a:r>
              <a:rPr lang="pt-BR" dirty="0"/>
              <a:t>Ela tem como objetivo indicar a hierarquia dos elementos. </a:t>
            </a:r>
          </a:p>
          <a:p>
            <a:r>
              <a:rPr lang="pt-BR" dirty="0"/>
              <a:t>No nosso exemplo, os comandos </a:t>
            </a:r>
            <a:r>
              <a:rPr lang="pt-BR" b="1" dirty="0" err="1"/>
              <a:t>printf</a:t>
            </a:r>
            <a:r>
              <a:rPr lang="pt-BR" b="1" dirty="0"/>
              <a:t>()</a:t>
            </a:r>
            <a:r>
              <a:rPr lang="pt-BR" dirty="0"/>
              <a:t> e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dirty="0"/>
              <a:t>possuem a mesma hierarquia (portanto, o mesmo espaçamento) e estão todos contidos dentro do comando </a:t>
            </a:r>
            <a:r>
              <a:rPr lang="pt-BR" b="1" dirty="0" err="1"/>
              <a:t>main</a:t>
            </a:r>
            <a:r>
              <a:rPr lang="pt-BR" b="1" dirty="0"/>
              <a:t>() </a:t>
            </a:r>
            <a:r>
              <a:rPr lang="pt-BR" dirty="0"/>
              <a:t>(daí o porquê do espaçamento).</a:t>
            </a:r>
          </a:p>
        </p:txBody>
      </p:sp>
      <p:pic>
        <p:nvPicPr>
          <p:cNvPr id="3074" name="Picture 2" descr="http://lucattelli.com/wp-content/uploads/2014/09/Bp0Q4Y3IUAA3OIM.jpg-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30400"/>
            <a:ext cx="5334394" cy="37859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7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Endentação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88123"/>
            <a:ext cx="6637865" cy="219456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indentação</a:t>
            </a:r>
            <a:r>
              <a:rPr lang="pt-BR" dirty="0"/>
              <a:t> é importante, pois o nosso exemplo anterior poderia ser escrito em apenas três linhas, sem afetar o seu desempenho, mas com alto grau de dificuldade de leitura para o programador.</a:t>
            </a:r>
          </a:p>
        </p:txBody>
      </p:sp>
      <p:pic>
        <p:nvPicPr>
          <p:cNvPr id="3074" name="Picture 2" descr="http://lucattelli.com/wp-content/uploads/2014/09/Bp0Q4Y3IUAA3OIM.jpg-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2" y="453293"/>
            <a:ext cx="3111699" cy="22084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37" y="3379911"/>
            <a:ext cx="5504762" cy="28857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28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compilação do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64143" cy="3880773"/>
          </a:xfrm>
        </p:spPr>
        <p:txBody>
          <a:bodyPr>
            <a:normAutofit/>
          </a:bodyPr>
          <a:lstStyle/>
          <a:p>
            <a:r>
              <a:rPr lang="pt-BR" dirty="0"/>
              <a:t>O código-fonte de um programa nada mais é do que um conjunto de palavras e/ ou símbolos. Nele estão as instruções do que o programa deve fazer. O código-fonte é normalmente escrito de uma forma que facilite a leitura pelos seres humanos, no caso o programador. Ele não tem nenhum significado para o computador, que somente entende códigos de máquina. Para fazer com que nosso código-fonte seja entendido como um programa pelo computador, é preciso traduzi-lo para esse código de máquina.</a:t>
            </a:r>
          </a:p>
          <a:p>
            <a:r>
              <a:rPr lang="pt-BR" dirty="0"/>
              <a:t>A essa tradução damos o nome </a:t>
            </a:r>
            <a:r>
              <a:rPr lang="pt-BR" b="1" dirty="0"/>
              <a:t>compilação</a:t>
            </a:r>
            <a:r>
              <a:rPr lang="pt-BR" dirty="0"/>
              <a:t>.</a:t>
            </a:r>
          </a:p>
        </p:txBody>
      </p:sp>
      <p:pic>
        <p:nvPicPr>
          <p:cNvPr id="4098" name="Picture 2" descr="http://static.wixstatic.com/media/dec23a_8212b96de8c14b38b0a071976856d26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43" y="775799"/>
            <a:ext cx="2286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5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compilação do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64143" cy="3880773"/>
          </a:xfrm>
        </p:spPr>
        <p:txBody>
          <a:bodyPr>
            <a:normAutofit/>
          </a:bodyPr>
          <a:lstStyle/>
          <a:p>
            <a:r>
              <a:rPr lang="pt-BR" dirty="0"/>
              <a:t>A compilação permite o desenvolvimento de programas que são independentes da máquina que estamos utilizando. Podemos escrever um único código-fonte e compilar em diferentes máquinas. </a:t>
            </a:r>
          </a:p>
          <a:p>
            <a:r>
              <a:rPr lang="pt-BR" dirty="0"/>
              <a:t>A compilação é vulgarmente entendida como apenas uma etapa de tradução, mas na verdade ela é um conjunto de etapas:</a:t>
            </a:r>
          </a:p>
          <a:p>
            <a:pPr lvl="1"/>
            <a:r>
              <a:rPr lang="pt-BR" dirty="0"/>
              <a:t>Pré-processamento</a:t>
            </a:r>
          </a:p>
          <a:p>
            <a:pPr lvl="1"/>
            <a:r>
              <a:rPr lang="pt-BR" dirty="0"/>
              <a:t>Verificação sintática</a:t>
            </a:r>
          </a:p>
          <a:p>
            <a:pPr lvl="1"/>
            <a:r>
              <a:rPr lang="pt-BR" dirty="0"/>
              <a:t>Compilação</a:t>
            </a:r>
          </a:p>
          <a:p>
            <a:pPr lvl="1"/>
            <a:r>
              <a:rPr lang="pt-BR" dirty="0"/>
              <a:t>Link-edição</a:t>
            </a:r>
          </a:p>
        </p:txBody>
      </p:sp>
      <p:pic>
        <p:nvPicPr>
          <p:cNvPr id="4" name="Picture 2" descr="http://static.wixstatic.com/media/dec23a_8212b96de8c14b38b0a071976856d26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43" y="775799"/>
            <a:ext cx="2286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8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compilação do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64143" cy="3880773"/>
          </a:xfrm>
        </p:spPr>
        <p:txBody>
          <a:bodyPr>
            <a:normAutofit/>
          </a:bodyPr>
          <a:lstStyle/>
          <a:p>
            <a:r>
              <a:rPr lang="pt-BR" b="1" dirty="0"/>
              <a:t>Pré-processamento</a:t>
            </a:r>
            <a:r>
              <a:rPr lang="pt-BR" dirty="0"/>
              <a:t>: antes de iniciar a compilação do nosso código-fonte, o arquivo é processado por um </a:t>
            </a:r>
            <a:r>
              <a:rPr lang="pt-BR" dirty="0" err="1"/>
              <a:t>pré</a:t>
            </a:r>
            <a:r>
              <a:rPr lang="pt-BR" dirty="0"/>
              <a:t>-processador. O arquivo de código-fonte é convertido em outro arquivo de código-fonte “expandido”. </a:t>
            </a:r>
          </a:p>
          <a:p>
            <a:r>
              <a:rPr lang="pt-BR" dirty="0"/>
              <a:t>Nessa etapa, ocorrem a remoção dos comentários e a interpretação das diretivas de compilação utilizadas, as quais se iniciam com #.</a:t>
            </a:r>
          </a:p>
        </p:txBody>
      </p:sp>
      <p:pic>
        <p:nvPicPr>
          <p:cNvPr id="4" name="Picture 2" descr="http://static.wixstatic.com/media/dec23a_8212b96de8c14b38b0a071976856d26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43" y="775799"/>
            <a:ext cx="2286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7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compilação do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64143" cy="3880773"/>
          </a:xfrm>
        </p:spPr>
        <p:txBody>
          <a:bodyPr>
            <a:normAutofit/>
          </a:bodyPr>
          <a:lstStyle/>
          <a:p>
            <a:r>
              <a:rPr lang="pt-BR" b="1" dirty="0"/>
              <a:t>Verificação sintática</a:t>
            </a:r>
            <a:r>
              <a:rPr lang="pt-BR" dirty="0"/>
              <a:t>: aqui se verifica se o código-fonte foi escrito corretamente, de acordo com a linguagem C. </a:t>
            </a:r>
          </a:p>
          <a:p>
            <a:r>
              <a:rPr lang="pt-BR" dirty="0"/>
              <a:t>Basicamente, a verificação sintática procura por erros de sintaxe como, por exemplo, parênteses que não foram fechados, falta de ponto e vírgula no final de uma instrução etc.</a:t>
            </a:r>
          </a:p>
        </p:txBody>
      </p:sp>
      <p:pic>
        <p:nvPicPr>
          <p:cNvPr id="4" name="Picture 2" descr="http://static.wixstatic.com/media/dec23a_8212b96de8c14b38b0a071976856d26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43" y="775799"/>
            <a:ext cx="2286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7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compilação do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64143" cy="3880773"/>
          </a:xfrm>
        </p:spPr>
        <p:txBody>
          <a:bodyPr>
            <a:normAutofit/>
          </a:bodyPr>
          <a:lstStyle/>
          <a:p>
            <a:r>
              <a:rPr lang="pt-BR" b="1" dirty="0"/>
              <a:t>Compilação</a:t>
            </a:r>
            <a:r>
              <a:rPr lang="pt-BR" dirty="0"/>
              <a:t>: cada arquivo de código-fonte do seu programa é processado, sendo criado um arquivo “objeto” para cada um deles. </a:t>
            </a:r>
          </a:p>
          <a:p>
            <a:r>
              <a:rPr lang="pt-BR" dirty="0"/>
              <a:t>Nessa etapa, não é gerado nenhum arquivo que o usuário possa executar. </a:t>
            </a:r>
          </a:p>
          <a:p>
            <a:r>
              <a:rPr lang="pt-BR" dirty="0"/>
              <a:t>Em vez disso, o compilador produz as instruções de linguagem de máquina que correspondem ao arquivo de código-fonte compilado.</a:t>
            </a:r>
          </a:p>
        </p:txBody>
      </p:sp>
      <p:pic>
        <p:nvPicPr>
          <p:cNvPr id="4" name="Picture 2" descr="http://static.wixstatic.com/media/dec23a_8212b96de8c14b38b0a071976856d26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43" y="775799"/>
            <a:ext cx="2286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9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compilação do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864143" cy="3880773"/>
          </a:xfrm>
        </p:spPr>
        <p:txBody>
          <a:bodyPr>
            <a:normAutofit/>
          </a:bodyPr>
          <a:lstStyle/>
          <a:p>
            <a:r>
              <a:rPr lang="pt-BR" b="1" dirty="0"/>
              <a:t>Link-edição</a:t>
            </a:r>
            <a:r>
              <a:rPr lang="pt-BR" dirty="0"/>
              <a:t>: o trabalho do link-editor é unir todos os arquivos “objeto” que fazem parte do programa em um único arquivo executável, o programa propriamente dito. </a:t>
            </a:r>
          </a:p>
          <a:p>
            <a:r>
              <a:rPr lang="pt-BR" dirty="0"/>
              <a:t>Isso inclui tanto os arquivos objeto gerados na etapa de compilação a partir dos arquivos de código-fonte do programa como os arquivos objeto que foram gerados a partir das bibliotecas usadas.</a:t>
            </a:r>
          </a:p>
        </p:txBody>
      </p:sp>
      <p:pic>
        <p:nvPicPr>
          <p:cNvPr id="4" name="Picture 2" descr="http://static.wixstatic.com/media/dec23a_8212b96de8c14b38b0a071976856d26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43" y="775799"/>
            <a:ext cx="2286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833294" y="3291840"/>
            <a:ext cx="8440708" cy="28104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Esqueleto de um programa em C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31251"/>
          </a:xfrm>
        </p:spPr>
        <p:txBody>
          <a:bodyPr/>
          <a:lstStyle/>
          <a:p>
            <a:r>
              <a:rPr lang="pt-BR" dirty="0"/>
              <a:t>Todo programa escrito em linguagem C que vier a ser desenvolvido deve possuir o esqueleto mostrado no código-fonte:</a:t>
            </a:r>
          </a:p>
        </p:txBody>
      </p:sp>
    </p:spTree>
    <p:extLst>
      <p:ext uri="{BB962C8B-B14F-4D97-AF65-F5344CB8AC3E}">
        <p14:creationId xmlns:p14="http://schemas.microsoft.com/office/powerpoint/2010/main" val="111446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117361" cy="3880773"/>
          </a:xfrm>
        </p:spPr>
        <p:txBody>
          <a:bodyPr>
            <a:normAutofit/>
          </a:bodyPr>
          <a:lstStyle/>
          <a:p>
            <a:r>
              <a:rPr lang="pt-BR" dirty="0"/>
              <a:t>Um comentário, como o próprio nome diz, é um trecho de texto incluído dentro do programa para descrever alguma coisa, por exemplo, o que aquele pedaço do programa faz. </a:t>
            </a:r>
          </a:p>
          <a:p>
            <a:r>
              <a:rPr lang="pt-BR" dirty="0"/>
              <a:t>Os comentários não modificam o funcionamento do programa porque são ignorados pelo compilador e servem, portanto, apenas para ajudar o programador a organizar o seu código.</a:t>
            </a:r>
          </a:p>
          <a:p>
            <a:r>
              <a:rPr lang="pt-BR" dirty="0"/>
              <a:t>Um comentário pode ser adicionado em qualquer parte do código. Para tanto, a linguagem C permite fazer comentários de duas maneiras diferentes: por linha ou por bloco.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377055" y="351692"/>
            <a:ext cx="2951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rgbClr val="688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</a:p>
          <a:p>
            <a:pPr algn="ctr"/>
            <a:r>
              <a:rPr lang="pt-BR" sz="6000" b="1" dirty="0">
                <a:solidFill>
                  <a:srgbClr val="688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     */</a:t>
            </a:r>
          </a:p>
        </p:txBody>
      </p:sp>
    </p:spTree>
    <p:extLst>
      <p:ext uri="{BB962C8B-B14F-4D97-AF65-F5344CB8AC3E}">
        <p14:creationId xmlns:p14="http://schemas.microsoft.com/office/powerpoint/2010/main" val="8322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329571" cy="3880773"/>
          </a:xfrm>
        </p:spPr>
        <p:txBody>
          <a:bodyPr>
            <a:normAutofit/>
          </a:bodyPr>
          <a:lstStyle/>
          <a:p>
            <a:r>
              <a:rPr lang="pt-BR" dirty="0"/>
              <a:t>Se o programador quiser comentar uma única linha do código, basta adicionar // na frente da linha. Tudo o que vier na linha depois do // será considerado comentário e ignorado pelo compilador.</a:t>
            </a:r>
          </a:p>
          <a:p>
            <a:r>
              <a:rPr lang="pt-BR" dirty="0"/>
              <a:t>Se o programador quiser comentar mais de uma linha do código, isto é, um bloco de linhas, basta adicionar /* no começo da primeira linha de comentário e */ no final da última linha de comentário. Tudo o que vier depois do símbolo de /* e antes do */ será considerado comentário e ignorado pelo compilador.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377055" y="351692"/>
            <a:ext cx="2951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rgbClr val="688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</a:p>
          <a:p>
            <a:pPr algn="ctr"/>
            <a:r>
              <a:rPr lang="pt-BR" sz="6000" b="1" dirty="0">
                <a:solidFill>
                  <a:srgbClr val="688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     */</a:t>
            </a:r>
          </a:p>
        </p:txBody>
      </p:sp>
    </p:spTree>
    <p:extLst>
      <p:ext uri="{BB962C8B-B14F-4D97-AF65-F5344CB8AC3E}">
        <p14:creationId xmlns:p14="http://schemas.microsoft.com/office/powerpoint/2010/main" val="57154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833294" y="2180493"/>
            <a:ext cx="8440708" cy="28104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significa isso tudo?</a:t>
            </a:r>
          </a:p>
        </p:txBody>
      </p:sp>
      <p:sp>
        <p:nvSpPr>
          <p:cNvPr id="6" name="Balão de Fala: Retângulo 5"/>
          <p:cNvSpPr/>
          <p:nvPr/>
        </p:nvSpPr>
        <p:spPr>
          <a:xfrm>
            <a:off x="6203852" y="359507"/>
            <a:ext cx="2630659" cy="1205133"/>
          </a:xfrm>
          <a:prstGeom prst="wedgeRectCallout">
            <a:avLst>
              <a:gd name="adj1" fmla="val -59336"/>
              <a:gd name="adj2" fmla="val 13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Declarações globais: bibliotecas usadas pelo programa</a:t>
            </a:r>
          </a:p>
        </p:txBody>
      </p:sp>
      <p:sp>
        <p:nvSpPr>
          <p:cNvPr id="7" name="Balão de Fala: Retângulo 6"/>
          <p:cNvSpPr/>
          <p:nvPr/>
        </p:nvSpPr>
        <p:spPr>
          <a:xfrm>
            <a:off x="7519181" y="1814733"/>
            <a:ext cx="2630659" cy="1205133"/>
          </a:xfrm>
          <a:prstGeom prst="wedgeRectCallout">
            <a:avLst>
              <a:gd name="adj1" fmla="val -67357"/>
              <a:gd name="adj2" fmla="val 10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Escreve uma mensagem na tela de saída</a:t>
            </a:r>
          </a:p>
        </p:txBody>
      </p:sp>
      <p:sp>
        <p:nvSpPr>
          <p:cNvPr id="8" name="Balão de Fala: Retângulo 7"/>
          <p:cNvSpPr/>
          <p:nvPr/>
        </p:nvSpPr>
        <p:spPr>
          <a:xfrm>
            <a:off x="4670474" y="5240998"/>
            <a:ext cx="3233225" cy="1205133"/>
          </a:xfrm>
          <a:prstGeom prst="wedgeRectCallout">
            <a:avLst>
              <a:gd name="adj1" fmla="val -11777"/>
              <a:gd name="adj2" fmla="val -146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Retorna o código de erro ZERO para o sistema operacional informando que está tudo OK</a:t>
            </a:r>
          </a:p>
        </p:txBody>
      </p:sp>
      <p:sp>
        <p:nvSpPr>
          <p:cNvPr id="9" name="Balão de Fala: Retângulo 8"/>
          <p:cNvSpPr/>
          <p:nvPr/>
        </p:nvSpPr>
        <p:spPr>
          <a:xfrm>
            <a:off x="1710272" y="4830690"/>
            <a:ext cx="2630659" cy="1205133"/>
          </a:xfrm>
          <a:prstGeom prst="wedgeRectCallout">
            <a:avLst>
              <a:gd name="adj1" fmla="val 65797"/>
              <a:gd name="adj2" fmla="val -96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 do programa</a:t>
            </a:r>
          </a:p>
        </p:txBody>
      </p:sp>
      <p:sp>
        <p:nvSpPr>
          <p:cNvPr id="10" name="Balão de Fala: Retângulo 9"/>
          <p:cNvSpPr/>
          <p:nvPr/>
        </p:nvSpPr>
        <p:spPr>
          <a:xfrm>
            <a:off x="1467598" y="1564640"/>
            <a:ext cx="2630659" cy="733474"/>
          </a:xfrm>
          <a:prstGeom prst="wedgeRectCallout">
            <a:avLst>
              <a:gd name="adj1" fmla="val 74353"/>
              <a:gd name="adj2" fmla="val 194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 do programa</a:t>
            </a:r>
          </a:p>
        </p:txBody>
      </p:sp>
    </p:spTree>
    <p:extLst>
      <p:ext uri="{BB962C8B-B14F-4D97-AF65-F5344CB8AC3E}">
        <p14:creationId xmlns:p14="http://schemas.microsoft.com/office/powerpoint/2010/main" val="3298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por partes...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blogstuff.luciliadiniz.com/wp-content/uploads/2014/05/vamos-por-parte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9F9F7"/>
              </a:clrFrom>
              <a:clrTo>
                <a:srgbClr val="F9F9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r="16062"/>
          <a:stretch/>
        </p:blipFill>
        <p:spPr bwMode="auto">
          <a:xfrm>
            <a:off x="253218" y="1270000"/>
            <a:ext cx="9153521" cy="52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Declarações globais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0658"/>
            <a:ext cx="7073964" cy="4065564"/>
          </a:xfrm>
        </p:spPr>
        <p:txBody>
          <a:bodyPr>
            <a:normAutofit/>
          </a:bodyPr>
          <a:lstStyle/>
          <a:p>
            <a:r>
              <a:rPr lang="pt-BR" dirty="0"/>
              <a:t>Temos, no início do programa, a região onde são feitas as suas declarações globais, ou seja, aquelas que são válidas para todo o programa. </a:t>
            </a:r>
          </a:p>
          <a:p>
            <a:r>
              <a:rPr lang="pt-BR" dirty="0"/>
              <a:t>No exemplo, o comando </a:t>
            </a:r>
            <a:r>
              <a:rPr lang="pt-BR" b="1" dirty="0"/>
              <a:t>#include &lt;</a:t>
            </a:r>
            <a:r>
              <a:rPr lang="pt-BR" b="1" dirty="0" err="1"/>
              <a:t>nome_da_biblioteca</a:t>
            </a:r>
            <a:r>
              <a:rPr lang="pt-BR" b="1" dirty="0"/>
              <a:t>&gt; </a:t>
            </a:r>
            <a:r>
              <a:rPr lang="pt-BR" dirty="0"/>
              <a:t>é utilizado para declarar as bibliotecas que serão utilizadas. Uma biblioteca é um conjunto de funções (pedaços de código) já implementados e que podem ser utilizados pelo programador. </a:t>
            </a:r>
          </a:p>
          <a:p>
            <a:r>
              <a:rPr lang="pt-BR" dirty="0"/>
              <a:t>No exemplo anterior, duas bibliotecas foram adicionadas ao programa: </a:t>
            </a:r>
          </a:p>
          <a:p>
            <a:pPr lvl="1"/>
            <a:r>
              <a:rPr lang="pt-BR" b="1" dirty="0" err="1"/>
              <a:t>stdio.h</a:t>
            </a:r>
            <a:r>
              <a:rPr lang="pt-BR" b="1" dirty="0"/>
              <a:t> </a:t>
            </a:r>
            <a:r>
              <a:rPr lang="pt-BR" dirty="0"/>
              <a:t>(funções de leitura do teclado e escrita em tela)</a:t>
            </a:r>
          </a:p>
          <a:p>
            <a:pPr lvl="1"/>
            <a:r>
              <a:rPr lang="pt-BR" b="1" dirty="0" err="1"/>
              <a:t>stdlib.h</a:t>
            </a:r>
            <a:r>
              <a:rPr lang="pt-BR" b="1" dirty="0"/>
              <a:t> </a:t>
            </a:r>
            <a:r>
              <a:rPr lang="pt-BR" dirty="0"/>
              <a:t>(alocação de memória e outras)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10269413" y="708073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9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86597"/>
            <a:ext cx="5231097" cy="4909625"/>
          </a:xfrm>
        </p:spPr>
        <p:txBody>
          <a:bodyPr>
            <a:normAutofit/>
          </a:bodyPr>
          <a:lstStyle/>
          <a:p>
            <a:r>
              <a:rPr lang="pt-BR" dirty="0"/>
              <a:t>Todo o programa em linguagem C deve conter a função </a:t>
            </a:r>
            <a:r>
              <a:rPr lang="pt-BR" dirty="0" err="1"/>
              <a:t>main</a:t>
            </a:r>
            <a:r>
              <a:rPr lang="pt-BR" dirty="0"/>
              <a:t>(). </a:t>
            </a:r>
          </a:p>
          <a:p>
            <a:r>
              <a:rPr lang="pt-BR" dirty="0"/>
              <a:t>Essa função é responsável pelo início da execução do programa, e é dentro dela que colocamos os comandos que queremos que o programa execute.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9734840" y="1058984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http://midiaboom.com.br/wp-content/uploads/2013/03/Confuse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51" y="3312331"/>
            <a:ext cx="2457521" cy="338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lão de Fala: Oval 5"/>
          <p:cNvSpPr/>
          <p:nvPr/>
        </p:nvSpPr>
        <p:spPr>
          <a:xfrm>
            <a:off x="2125263" y="3826413"/>
            <a:ext cx="2335237" cy="1828800"/>
          </a:xfrm>
          <a:prstGeom prst="wedgeEllipseCallout">
            <a:avLst>
              <a:gd name="adj1" fmla="val 84589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é uma função?</a:t>
            </a:r>
          </a:p>
        </p:txBody>
      </p:sp>
    </p:spTree>
    <p:extLst>
      <p:ext uri="{BB962C8B-B14F-4D97-AF65-F5344CB8AC3E}">
        <p14:creationId xmlns:p14="http://schemas.microsoft.com/office/powerpoint/2010/main" val="58429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As chaves - { 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0658"/>
            <a:ext cx="5231097" cy="4065564"/>
          </a:xfrm>
        </p:spPr>
        <p:txBody>
          <a:bodyPr>
            <a:normAutofit/>
          </a:bodyPr>
          <a:lstStyle/>
          <a:p>
            <a:r>
              <a:rPr lang="pt-BR" dirty="0"/>
              <a:t>As chaves definem o início (“{”) e o fim (“}”) de um bloco de comandos/instruções.</a:t>
            </a:r>
          </a:p>
          <a:p>
            <a:r>
              <a:rPr lang="pt-BR" dirty="0"/>
              <a:t>No exemplo, as chaves definem o início e o fim do programa.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9019087" y="1218696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1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Comando de escrita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0658"/>
            <a:ext cx="5231097" cy="4065564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b="1" dirty="0" err="1"/>
              <a:t>printf</a:t>
            </a:r>
            <a:r>
              <a:rPr lang="pt-BR" b="1" dirty="0"/>
              <a:t>() </a:t>
            </a:r>
            <a:r>
              <a:rPr lang="pt-BR" dirty="0"/>
              <a:t>está definida na biblioteca </a:t>
            </a:r>
            <a:r>
              <a:rPr lang="pt-BR" b="1" dirty="0" err="1"/>
              <a:t>stdio.h</a:t>
            </a:r>
            <a:r>
              <a:rPr lang="pt-BR" dirty="0"/>
              <a:t>. Ela serve para imprimir uma mensagem de texto na tela do computador (ou melhor, em uma janela MSDOS ou </a:t>
            </a:r>
            <a:r>
              <a:rPr lang="pt-BR" dirty="0" err="1"/>
              <a:t>shell</a:t>
            </a:r>
            <a:r>
              <a:rPr lang="pt-BR" dirty="0"/>
              <a:t> no Linux). </a:t>
            </a:r>
          </a:p>
          <a:p>
            <a:r>
              <a:rPr lang="pt-BR" dirty="0"/>
              <a:t>O texto a ser escrito deve estar entre aspas duplas, e, dentro dele, podemos também colocar caracteres especiais, como o “\n”, que indica que é para mudar de linha antes de continuar a escrever na tela.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10932294" y="1373440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3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31097" cy="1320800"/>
          </a:xfrm>
        </p:spPr>
        <p:txBody>
          <a:bodyPr/>
          <a:lstStyle/>
          <a:p>
            <a:r>
              <a:rPr lang="pt-BR" dirty="0"/>
              <a:t>O ponto-e-vírgula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630658"/>
            <a:ext cx="5231097" cy="4065564"/>
          </a:xfrm>
        </p:spPr>
        <p:txBody>
          <a:bodyPr>
            <a:normAutofit/>
          </a:bodyPr>
          <a:lstStyle/>
          <a:p>
            <a:r>
              <a:rPr lang="pt-BR" dirty="0"/>
              <a:t>A declaração de um comando </a:t>
            </a:r>
            <a:r>
              <a:rPr lang="pt-BR" b="1" dirty="0"/>
              <a:t>quase sempre </a:t>
            </a:r>
            <a:r>
              <a:rPr lang="pt-BR" dirty="0"/>
              <a:t>termina com ponto e vírgula (“;”). </a:t>
            </a:r>
          </a:p>
          <a:p>
            <a:r>
              <a:rPr lang="pt-BR" dirty="0"/>
              <a:t>Veremos quais comandos não terminam com ponto e vírgula.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5852" r="52866" b="54850"/>
          <a:stretch/>
        </p:blipFill>
        <p:spPr>
          <a:xfrm>
            <a:off x="6161649" y="478302"/>
            <a:ext cx="5714876" cy="1902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ta: para a Direita 4"/>
          <p:cNvSpPr/>
          <p:nvPr/>
        </p:nvSpPr>
        <p:spPr>
          <a:xfrm flipH="1">
            <a:off x="10932294" y="1373440"/>
            <a:ext cx="633046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983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3395</TotalTime>
  <Words>1237</Words>
  <Application>Microsoft Office PowerPoint</Application>
  <PresentationFormat>Widescreen</PresentationFormat>
  <Paragraphs>80</Paragraphs>
  <Slides>22</Slides>
  <Notes>0</Notes>
  <HiddenSlides>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Facetado</vt:lpstr>
      <vt:lpstr>Programação C</vt:lpstr>
      <vt:lpstr>Esqueleto de um programa em C</vt:lpstr>
      <vt:lpstr>O que significa isso tudo?</vt:lpstr>
      <vt:lpstr>Vamos por partes...</vt:lpstr>
      <vt:lpstr>Declarações globais</vt:lpstr>
      <vt:lpstr>Função main()</vt:lpstr>
      <vt:lpstr>As chaves - { }</vt:lpstr>
      <vt:lpstr>Comando de escrita</vt:lpstr>
      <vt:lpstr>O ponto-e-vírgula</vt:lpstr>
      <vt:lpstr>Os parênteses</vt:lpstr>
      <vt:lpstr>O retorno</vt:lpstr>
      <vt:lpstr>Endentação do código</vt:lpstr>
      <vt:lpstr>Endentação do código</vt:lpstr>
      <vt:lpstr>A compilação do programa</vt:lpstr>
      <vt:lpstr>A compilação do programa</vt:lpstr>
      <vt:lpstr>A compilação do programa</vt:lpstr>
      <vt:lpstr>A compilação do programa</vt:lpstr>
      <vt:lpstr>A compilação do programa</vt:lpstr>
      <vt:lpstr>A compilação do programa</vt:lpstr>
      <vt:lpstr>Comentários</vt:lpstr>
      <vt:lpstr>Comentários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329</cp:revision>
  <dcterms:created xsi:type="dcterms:W3CDTF">2016-02-15T17:06:28Z</dcterms:created>
  <dcterms:modified xsi:type="dcterms:W3CDTF">2017-09-25T19:49:12Z</dcterms:modified>
</cp:coreProperties>
</file>