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648" r:id="rId1"/>
  </p:sldMasterIdLst>
  <p:notesMasterIdLst>
    <p:notesMasterId r:id="rId22"/>
  </p:notesMasterIdLst>
  <p:sldIdLst>
    <p:sldId id="292" r:id="rId2"/>
    <p:sldId id="274" r:id="rId3"/>
    <p:sldId id="275" r:id="rId4"/>
    <p:sldId id="276" r:id="rId5"/>
    <p:sldId id="277" r:id="rId6"/>
    <p:sldId id="279" r:id="rId7"/>
    <p:sldId id="278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ior Freitas" initials="JF" lastIdx="1" clrIdx="0">
    <p:extLst>
      <p:ext uri="{19B8F6BF-5375-455C-9EA6-DF929625EA0E}">
        <p15:presenceInfo xmlns:p15="http://schemas.microsoft.com/office/powerpoint/2012/main" userId="9874f798681d2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8E19"/>
    <a:srgbClr val="FFFFFF"/>
    <a:srgbClr val="A6CAF0"/>
    <a:srgbClr val="90C226"/>
    <a:srgbClr val="DBE9CD"/>
    <a:srgbClr val="6C6260"/>
    <a:srgbClr val="729D51"/>
    <a:srgbClr val="293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com Tema 2 - Ênfas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81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5BAB8-24B6-4F44-83E3-DB9F9F0DD7D7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9C8D3-CE4D-4E8F-811A-FDDA1437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84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57908" y="2404534"/>
            <a:ext cx="7766936" cy="1646302"/>
          </a:xfrm>
        </p:spPr>
        <p:txBody>
          <a:bodyPr/>
          <a:lstStyle/>
          <a:p>
            <a:r>
              <a:rPr lang="en-GB" dirty="0" err="1"/>
              <a:t>Programação</a:t>
            </a:r>
            <a:r>
              <a:rPr lang="en-GB" dirty="0"/>
              <a:t> 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93776" y="4050833"/>
            <a:ext cx="6215252" cy="524967"/>
          </a:xfrm>
        </p:spPr>
        <p:txBody>
          <a:bodyPr/>
          <a:lstStyle/>
          <a:p>
            <a:r>
              <a:rPr lang="en-GB" b="1" dirty="0" err="1"/>
              <a:t>Prof.</a:t>
            </a:r>
            <a:r>
              <a:rPr lang="en-GB" b="1" dirty="0"/>
              <a:t> </a:t>
            </a:r>
            <a:r>
              <a:rPr lang="en-GB" b="1" dirty="0" err="1"/>
              <a:t>Dr.</a:t>
            </a:r>
            <a:r>
              <a:rPr lang="en-GB" b="1" dirty="0"/>
              <a:t> V. Freitas Junior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98987">
            <a:off x="7498430" y="2652944"/>
            <a:ext cx="1666302" cy="2342286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4160721" y="4367654"/>
            <a:ext cx="3107626" cy="5249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www.tavolaredonda.com.br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7D1FDDB-0031-4F0A-992D-ABBAB9AB13EE}"/>
              </a:ext>
            </a:extLst>
          </p:cNvPr>
          <p:cNvSpPr txBox="1">
            <a:spLocks/>
          </p:cNvSpPr>
          <p:nvPr/>
        </p:nvSpPr>
        <p:spPr>
          <a:xfrm>
            <a:off x="402525" y="6089122"/>
            <a:ext cx="7766936" cy="5191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2000" dirty="0" err="1"/>
              <a:t>Variáveis</a:t>
            </a:r>
            <a:endParaRPr lang="en-GB" sz="20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AC8F770-E38D-466C-9999-9533C0916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692" y="188316"/>
            <a:ext cx="5092212" cy="169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12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pt-BR" dirty="0"/>
              <a:t>Esse tipo de dados permite armazenar um número inteiro (</a:t>
            </a:r>
            <a:r>
              <a:rPr lang="pt-BR" b="1" dirty="0"/>
              <a:t>sem parte fracionária</a:t>
            </a:r>
            <a:r>
              <a:rPr lang="pt-BR" dirty="0"/>
              <a:t>). Seu tamanho depende do processador em que o programa está rodando e é tipicamente 16 ou 32 bits: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Atenção com a forma como é inicializada a variável:</a:t>
            </a:r>
          </a:p>
          <a:p>
            <a:pPr lvl="1"/>
            <a:r>
              <a:rPr lang="pt-BR" dirty="0"/>
              <a:t>“0”, ele será interpretado como octal. Nesse caso, o valor deve ser definido utilizando os dígitos de 0, 1, 2, 3, 4, 5, 6 e 7. Ex.: </a:t>
            </a:r>
            <a:r>
              <a:rPr lang="pt-BR" b="1" dirty="0" err="1"/>
              <a:t>int</a:t>
            </a:r>
            <a:r>
              <a:rPr lang="pt-BR" b="1" dirty="0"/>
              <a:t> </a:t>
            </a:r>
            <a:r>
              <a:rPr lang="pt-BR" dirty="0"/>
              <a:t>x = 044. Nesse caso, 044 equivale a 36 (4 ∗ 81 + 4 ∗ 80).</a:t>
            </a:r>
          </a:p>
          <a:p>
            <a:pPr lvl="1"/>
            <a:r>
              <a:rPr lang="pt-BR" dirty="0"/>
              <a:t>“0x” ou “0X”, ele será interpretado como hexadecimal. Nesse caso, o valor deve ser definido utilizando os dígitos de 0, 1, 2, 3, 4, 5, 6, 7, 8 e 9, e as letras A (10), B (11), C (12), D (13), E (14) e F (15). Ex.: </a:t>
            </a:r>
            <a:r>
              <a:rPr lang="pt-BR" b="1" dirty="0" err="1"/>
              <a:t>int</a:t>
            </a:r>
            <a:r>
              <a:rPr lang="pt-BR" b="1" dirty="0"/>
              <a:t> </a:t>
            </a:r>
            <a:r>
              <a:rPr lang="pt-BR" dirty="0"/>
              <a:t>y = 0x44. Nesse caso, 0x44 equivale a 68 (4 ∗ 161 + 4 ∗ 160).</a:t>
            </a:r>
          </a:p>
        </p:txBody>
      </p:sp>
      <p:sp>
        <p:nvSpPr>
          <p:cNvPr id="4" name="Retângulo 3"/>
          <p:cNvSpPr/>
          <p:nvPr/>
        </p:nvSpPr>
        <p:spPr>
          <a:xfrm>
            <a:off x="3632992" y="3096850"/>
            <a:ext cx="268535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b="1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1459;</a:t>
            </a:r>
            <a:endParaRPr lang="pt-BR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499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Float</a:t>
            </a:r>
            <a:r>
              <a:rPr lang="pt-BR" dirty="0"/>
              <a:t> e </a:t>
            </a:r>
            <a:r>
              <a:rPr lang="pt-BR" dirty="0" err="1"/>
              <a:t>double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31940"/>
          </a:xfrm>
        </p:spPr>
        <p:txBody>
          <a:bodyPr/>
          <a:lstStyle/>
          <a:p>
            <a:r>
              <a:rPr lang="pt-BR" dirty="0"/>
              <a:t>Esses tipos de dados permitem armazenar um valor real (</a:t>
            </a:r>
            <a:r>
              <a:rPr lang="pt-BR" b="1" dirty="0"/>
              <a:t>com parte fracionária</a:t>
            </a:r>
            <a:r>
              <a:rPr lang="pt-BR" dirty="0"/>
              <a:t>), também conhecido como </a:t>
            </a:r>
            <a:r>
              <a:rPr lang="pt-BR" b="1" dirty="0"/>
              <a:t>ponto flutuante</a:t>
            </a:r>
            <a:r>
              <a:rPr lang="pt-BR" dirty="0"/>
              <a:t>. A diferença entre eles é a sua precisão:</a:t>
            </a:r>
          </a:p>
          <a:p>
            <a:pPr lvl="1"/>
            <a:r>
              <a:rPr lang="pt-BR" dirty="0"/>
              <a:t>Tipo </a:t>
            </a:r>
            <a:r>
              <a:rPr lang="pt-BR" b="1" dirty="0" err="1"/>
              <a:t>float</a:t>
            </a:r>
            <a:r>
              <a:rPr lang="pt-BR" dirty="0"/>
              <a:t>: precisão simples.</a:t>
            </a:r>
          </a:p>
          <a:p>
            <a:pPr lvl="1"/>
            <a:r>
              <a:rPr lang="pt-BR" dirty="0"/>
              <a:t>Tipo </a:t>
            </a:r>
            <a:r>
              <a:rPr lang="pt-BR" b="1" dirty="0" err="1"/>
              <a:t>double</a:t>
            </a:r>
            <a:r>
              <a:rPr lang="pt-BR" dirty="0"/>
              <a:t>: dupla precisão.</a:t>
            </a:r>
          </a:p>
          <a:p>
            <a:r>
              <a:rPr lang="pt-BR" dirty="0"/>
              <a:t>São úteis quando queremos trabalhar com intervalos de números reais realmente grandes.</a:t>
            </a:r>
          </a:p>
        </p:txBody>
      </p:sp>
      <p:sp>
        <p:nvSpPr>
          <p:cNvPr id="4" name="Balão de Fala: Retângulo 3"/>
          <p:cNvSpPr/>
          <p:nvPr/>
        </p:nvSpPr>
        <p:spPr>
          <a:xfrm>
            <a:off x="5914103" y="442452"/>
            <a:ext cx="2713703" cy="1135625"/>
          </a:xfrm>
          <a:prstGeom prst="wedgeRectCallout">
            <a:avLst>
              <a:gd name="adj1" fmla="val -43116"/>
              <a:gd name="adj2" fmla="val 87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 números reais, a parte decimal usa ponto, e não vírgula!</a:t>
            </a:r>
          </a:p>
        </p:txBody>
      </p:sp>
      <p:sp>
        <p:nvSpPr>
          <p:cNvPr id="5" name="Retângulo 4"/>
          <p:cNvSpPr/>
          <p:nvPr/>
        </p:nvSpPr>
        <p:spPr>
          <a:xfrm>
            <a:off x="2236839" y="4860898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500" b="1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= 5.25;</a:t>
            </a:r>
          </a:p>
          <a:p>
            <a:r>
              <a:rPr lang="pt-BR" sz="2500" b="1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= 15.673;</a:t>
            </a:r>
            <a:endParaRPr lang="pt-BR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344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Void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4107373"/>
            <a:ext cx="5826706" cy="1526508"/>
          </a:xfrm>
        </p:spPr>
        <p:txBody>
          <a:bodyPr/>
          <a:lstStyle/>
          <a:p>
            <a:r>
              <a:rPr lang="pt-BR" dirty="0"/>
              <a:t>Esse tipo de dados permite declarar uma função que não retorna valor ou um ponteiro genérico.</a:t>
            </a:r>
          </a:p>
        </p:txBody>
      </p:sp>
      <p:sp>
        <p:nvSpPr>
          <p:cNvPr id="4" name="Balão de Fala: Retângulo 3"/>
          <p:cNvSpPr/>
          <p:nvPr/>
        </p:nvSpPr>
        <p:spPr>
          <a:xfrm>
            <a:off x="3775587" y="427704"/>
            <a:ext cx="5498416" cy="2374490"/>
          </a:xfrm>
          <a:prstGeom prst="wedgeRectCallout">
            <a:avLst>
              <a:gd name="adj1" fmla="val -38426"/>
              <a:gd name="adj2" fmla="val 854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 linguagem C não permite que se declare uma variável do tipo </a:t>
            </a:r>
            <a:r>
              <a:rPr lang="pt-BR" b="1" dirty="0" err="1"/>
              <a:t>void</a:t>
            </a:r>
            <a:r>
              <a:rPr lang="pt-BR" dirty="0"/>
              <a:t>. Esse tipo de dados só deve ser usado para declarar funções que não retornam valor ou ponteiro genérico.</a:t>
            </a:r>
          </a:p>
        </p:txBody>
      </p:sp>
    </p:spTree>
    <p:extLst>
      <p:ext uri="{BB962C8B-B14F-4D97-AF65-F5344CB8AC3E}">
        <p14:creationId xmlns:p14="http://schemas.microsoft.com/office/powerpoint/2010/main" val="1183132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6239660" cy="3880773"/>
          </a:xfrm>
        </p:spPr>
        <p:txBody>
          <a:bodyPr>
            <a:normAutofit/>
          </a:bodyPr>
          <a:lstStyle/>
          <a:p>
            <a:r>
              <a:rPr lang="pt-BR" dirty="0"/>
              <a:t>Além dos cinco tipos básicos, a linguagem C possui quatro modificadores de tipos. </a:t>
            </a:r>
          </a:p>
          <a:p>
            <a:r>
              <a:rPr lang="pt-BR" dirty="0"/>
              <a:t>Eles são aplicados precedendo os tipos básicos (com a exceção do tipo </a:t>
            </a:r>
            <a:r>
              <a:rPr lang="pt-BR" b="1" dirty="0" err="1"/>
              <a:t>void</a:t>
            </a:r>
            <a:r>
              <a:rPr lang="pt-BR" dirty="0"/>
              <a:t>), e permitem alterar o significado do tipo, de modo a adequá-lo às necessidades do nosso programa. São eles:</a:t>
            </a:r>
          </a:p>
          <a:p>
            <a:pPr lvl="1"/>
            <a:r>
              <a:rPr lang="pt-BR" b="1" dirty="0" err="1"/>
              <a:t>signed</a:t>
            </a:r>
            <a:endParaRPr lang="pt-BR" b="1" dirty="0"/>
          </a:p>
          <a:p>
            <a:pPr lvl="1"/>
            <a:r>
              <a:rPr lang="pt-BR" b="1" dirty="0" err="1"/>
              <a:t>unsigned</a:t>
            </a:r>
            <a:endParaRPr lang="pt-BR" b="1" dirty="0"/>
          </a:p>
          <a:p>
            <a:pPr lvl="1"/>
            <a:r>
              <a:rPr lang="pt-BR" b="1" dirty="0"/>
              <a:t>short</a:t>
            </a:r>
          </a:p>
          <a:p>
            <a:pPr lvl="1"/>
            <a:r>
              <a:rPr lang="pt-BR" b="1" dirty="0" err="1"/>
              <a:t>long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9575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modificador </a:t>
            </a:r>
            <a:r>
              <a:rPr lang="pt-BR" b="1" dirty="0" err="1"/>
              <a:t>signed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6637866" cy="3880773"/>
          </a:xfrm>
        </p:spPr>
        <p:txBody>
          <a:bodyPr/>
          <a:lstStyle/>
          <a:p>
            <a:r>
              <a:rPr lang="pt-BR" dirty="0"/>
              <a:t>Esse modificador determina que uma variável declarada dos tipos </a:t>
            </a:r>
            <a:r>
              <a:rPr lang="pt-BR" b="1" dirty="0"/>
              <a:t>char </a:t>
            </a:r>
            <a:r>
              <a:rPr lang="pt-BR" dirty="0"/>
              <a:t>ou </a:t>
            </a:r>
            <a:r>
              <a:rPr lang="pt-BR" b="1" dirty="0" err="1"/>
              <a:t>int</a:t>
            </a:r>
            <a:r>
              <a:rPr lang="pt-BR" b="1" dirty="0"/>
              <a:t> </a:t>
            </a:r>
            <a:r>
              <a:rPr lang="pt-BR" dirty="0"/>
              <a:t>poderá ter valores positivos ou negativos. Trata-se do </a:t>
            </a:r>
            <a:r>
              <a:rPr lang="pt-BR" b="1" dirty="0"/>
              <a:t>modo-padrão </a:t>
            </a:r>
            <a:r>
              <a:rPr lang="pt-BR" dirty="0"/>
              <a:t>de definição de variáveis desses tipos, e, por esse motivo, raramente é usado. Exemplo:</a:t>
            </a:r>
          </a:p>
        </p:txBody>
      </p:sp>
      <p:sp>
        <p:nvSpPr>
          <p:cNvPr id="4" name="Retângulo 3"/>
          <p:cNvSpPr/>
          <p:nvPr/>
        </p:nvSpPr>
        <p:spPr>
          <a:xfrm>
            <a:off x="2325329" y="3777809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pt-BR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lang="pt-B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r>
              <a:rPr lang="pt-BR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pt-BR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</p:txBody>
      </p:sp>
    </p:spTree>
    <p:extLst>
      <p:ext uri="{BB962C8B-B14F-4D97-AF65-F5344CB8AC3E}">
        <p14:creationId xmlns:p14="http://schemas.microsoft.com/office/powerpoint/2010/main" val="368214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modificador </a:t>
            </a:r>
            <a:r>
              <a:rPr lang="pt-BR" b="1" dirty="0" err="1"/>
              <a:t>unsigned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Esse modificador determina que uma variável declarada dos tipos </a:t>
            </a:r>
            <a:r>
              <a:rPr lang="pt-BR" b="1" dirty="0"/>
              <a:t>char </a:t>
            </a:r>
            <a:r>
              <a:rPr lang="pt-BR" dirty="0"/>
              <a:t>ou </a:t>
            </a:r>
            <a:r>
              <a:rPr lang="pt-BR" b="1" dirty="0" err="1"/>
              <a:t>int</a:t>
            </a:r>
            <a:r>
              <a:rPr lang="pt-BR" b="1" dirty="0"/>
              <a:t> </a:t>
            </a:r>
            <a:r>
              <a:rPr lang="pt-BR" dirty="0"/>
              <a:t>somente poderá ter valores positivos e o valor zero. Nesse caso, a variável perde seu bit de sinal, o que dobra a sua capacidade de armazenamento para valores positivos. </a:t>
            </a:r>
          </a:p>
          <a:p>
            <a:r>
              <a:rPr lang="pt-BR" dirty="0"/>
              <a:t>Por exemplo, uma variável do tipo </a:t>
            </a:r>
            <a:r>
              <a:rPr lang="pt-BR" b="1" dirty="0"/>
              <a:t>char </a:t>
            </a:r>
            <a:r>
              <a:rPr lang="pt-BR" dirty="0"/>
              <a:t>é capaz de armazenar valores de −128 até 127. Se a mesma variável for declarada como sendo do tipo </a:t>
            </a:r>
            <a:r>
              <a:rPr lang="pt-BR" b="1" dirty="0" err="1"/>
              <a:t>unsigned</a:t>
            </a:r>
            <a:r>
              <a:rPr lang="pt-BR" b="1" dirty="0"/>
              <a:t> char</a:t>
            </a:r>
            <a:r>
              <a:rPr lang="pt-BR" dirty="0"/>
              <a:t>, ela será capaz de armazenar valores de 0 até 255. </a:t>
            </a:r>
          </a:p>
          <a:p>
            <a:r>
              <a:rPr lang="pt-BR" dirty="0"/>
              <a:t>A seguir, dois exemplos de uso:</a:t>
            </a:r>
          </a:p>
        </p:txBody>
      </p:sp>
      <p:sp>
        <p:nvSpPr>
          <p:cNvPr id="5" name="Retângulo 4"/>
          <p:cNvSpPr/>
          <p:nvPr/>
        </p:nvSpPr>
        <p:spPr>
          <a:xfrm>
            <a:off x="2295833" y="5395031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500" b="1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r>
              <a:rPr lang="pt-BR" sz="2500" b="1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500" b="1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  <a:endParaRPr lang="pt-BR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19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modificador </a:t>
            </a:r>
            <a:r>
              <a:rPr lang="pt-BR" b="1" dirty="0"/>
              <a:t>short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modificador </a:t>
            </a:r>
            <a:r>
              <a:rPr lang="pt-BR" b="1" dirty="0"/>
              <a:t>short </a:t>
            </a:r>
            <a:r>
              <a:rPr lang="pt-BR" dirty="0"/>
              <a:t>determina que uma variável do tipo </a:t>
            </a:r>
            <a:r>
              <a:rPr lang="pt-BR" b="1" dirty="0" err="1"/>
              <a:t>int</a:t>
            </a:r>
            <a:r>
              <a:rPr lang="pt-BR" b="1" dirty="0"/>
              <a:t> </a:t>
            </a:r>
            <a:r>
              <a:rPr lang="pt-BR" dirty="0"/>
              <a:t>terá apenas 16 bits (</a:t>
            </a:r>
            <a:r>
              <a:rPr lang="pt-BR" i="1" dirty="0"/>
              <a:t>inteiro pequeno</a:t>
            </a:r>
            <a:r>
              <a:rPr lang="pt-BR" dirty="0"/>
              <a:t>), independentemente do processador. </a:t>
            </a:r>
          </a:p>
          <a:p>
            <a:r>
              <a:rPr lang="pt-BR" dirty="0"/>
              <a:t>Exemplo:</a:t>
            </a:r>
          </a:p>
        </p:txBody>
      </p:sp>
      <p:sp>
        <p:nvSpPr>
          <p:cNvPr id="4" name="Retângulo 3"/>
          <p:cNvSpPr/>
          <p:nvPr/>
        </p:nvSpPr>
        <p:spPr>
          <a:xfrm>
            <a:off x="3729173" y="3623921"/>
            <a:ext cx="249299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pt-BR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i;</a:t>
            </a:r>
          </a:p>
        </p:txBody>
      </p:sp>
    </p:spTree>
    <p:extLst>
      <p:ext uri="{BB962C8B-B14F-4D97-AF65-F5344CB8AC3E}">
        <p14:creationId xmlns:p14="http://schemas.microsoft.com/office/powerpoint/2010/main" val="3153202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modificador </a:t>
            </a:r>
            <a:r>
              <a:rPr lang="pt-BR" b="1" dirty="0" err="1"/>
              <a:t>long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Faz o inverso do modificador </a:t>
            </a:r>
            <a:r>
              <a:rPr lang="pt-BR" b="1" dirty="0"/>
              <a:t>short</a:t>
            </a:r>
            <a:r>
              <a:rPr lang="pt-BR" dirty="0"/>
              <a:t>. </a:t>
            </a:r>
          </a:p>
          <a:p>
            <a:r>
              <a:rPr lang="pt-BR" dirty="0"/>
              <a:t>O modificador </a:t>
            </a:r>
            <a:r>
              <a:rPr lang="pt-BR" b="1" dirty="0" err="1"/>
              <a:t>long</a:t>
            </a:r>
            <a:r>
              <a:rPr lang="pt-BR" b="1" dirty="0"/>
              <a:t> </a:t>
            </a:r>
            <a:r>
              <a:rPr lang="pt-BR" dirty="0"/>
              <a:t>determina que uma variável do tipo </a:t>
            </a:r>
            <a:r>
              <a:rPr lang="pt-BR" b="1" dirty="0" err="1"/>
              <a:t>int</a:t>
            </a:r>
            <a:r>
              <a:rPr lang="pt-BR" b="1" dirty="0"/>
              <a:t> </a:t>
            </a:r>
            <a:r>
              <a:rPr lang="pt-BR" dirty="0"/>
              <a:t>terá 32 bits (</a:t>
            </a:r>
            <a:r>
              <a:rPr lang="pt-BR" i="1" dirty="0"/>
              <a:t>inteiro grande</a:t>
            </a:r>
            <a:r>
              <a:rPr lang="pt-BR" dirty="0"/>
              <a:t>), independentemente do processador.</a:t>
            </a:r>
          </a:p>
          <a:p>
            <a:r>
              <a:rPr lang="pt-BR" dirty="0"/>
              <a:t>Também determina que o tipo </a:t>
            </a:r>
            <a:r>
              <a:rPr lang="pt-BR" b="1" dirty="0" err="1"/>
              <a:t>double</a:t>
            </a:r>
            <a:r>
              <a:rPr lang="pt-BR" b="1" dirty="0"/>
              <a:t> </a:t>
            </a:r>
            <a:r>
              <a:rPr lang="pt-BR" dirty="0"/>
              <a:t>possua maior precisão. Exemplo:</a:t>
            </a:r>
          </a:p>
        </p:txBody>
      </p:sp>
      <p:sp>
        <p:nvSpPr>
          <p:cNvPr id="4" name="Retângulo 3"/>
          <p:cNvSpPr/>
          <p:nvPr/>
        </p:nvSpPr>
        <p:spPr>
          <a:xfrm>
            <a:off x="2517058" y="4241461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n;</a:t>
            </a:r>
          </a:p>
          <a:p>
            <a:r>
              <a:rPr lang="pt-BR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d;</a:t>
            </a:r>
          </a:p>
        </p:txBody>
      </p:sp>
    </p:spTree>
    <p:extLst>
      <p:ext uri="{BB962C8B-B14F-4D97-AF65-F5344CB8AC3E}">
        <p14:creationId xmlns:p14="http://schemas.microsoft.com/office/powerpoint/2010/main" val="4141892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314270" cy="1320800"/>
          </a:xfrm>
        </p:spPr>
        <p:txBody>
          <a:bodyPr/>
          <a:lstStyle/>
          <a:p>
            <a:r>
              <a:rPr lang="pt-BR" dirty="0"/>
              <a:t>Usando mais de um modificador ao mesmo tempo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6431389" cy="3880773"/>
          </a:xfrm>
        </p:spPr>
        <p:txBody>
          <a:bodyPr/>
          <a:lstStyle/>
          <a:p>
            <a:r>
              <a:rPr lang="pt-BR" dirty="0"/>
              <a:t>Isso permite, por exemplo, declarar um inteiro grande (ou seja, com 32 bits) usando o modificador (</a:t>
            </a:r>
            <a:r>
              <a:rPr lang="pt-BR" b="1" dirty="0" err="1"/>
              <a:t>long</a:t>
            </a:r>
            <a:r>
              <a:rPr lang="pt-BR" dirty="0"/>
              <a:t>) e que também seja sem sinal (</a:t>
            </a:r>
            <a:r>
              <a:rPr lang="pt-BR" b="1" dirty="0" err="1"/>
              <a:t>unsigned</a:t>
            </a:r>
            <a:r>
              <a:rPr lang="pt-BR" dirty="0"/>
              <a:t>). Essa combinação permite aumentar em muito o intervalo de valores possíveis para aquela variável: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59731" y="4823646"/>
            <a:ext cx="403187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pt-BR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</a:p>
        </p:txBody>
      </p:sp>
      <p:sp>
        <p:nvSpPr>
          <p:cNvPr id="5" name="Balão de Fala: Retângulo 4"/>
          <p:cNvSpPr/>
          <p:nvPr/>
        </p:nvSpPr>
        <p:spPr>
          <a:xfrm>
            <a:off x="7757650" y="609600"/>
            <a:ext cx="3849329" cy="1585501"/>
          </a:xfrm>
          <a:prstGeom prst="wedgeRectCallout">
            <a:avLst>
              <a:gd name="adj1" fmla="val -49952"/>
              <a:gd name="adj2" fmla="val 931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A linguagem C permite que se utilize mais de um modificador de tipo sobre um mesmo</a:t>
            </a:r>
          </a:p>
          <a:p>
            <a:r>
              <a:rPr lang="pt-BR" dirty="0"/>
              <a:t>tipo.</a:t>
            </a:r>
          </a:p>
        </p:txBody>
      </p:sp>
    </p:spTree>
    <p:extLst>
      <p:ext uri="{BB962C8B-B14F-4D97-AF65-F5344CB8AC3E}">
        <p14:creationId xmlns:p14="http://schemas.microsoft.com/office/powerpoint/2010/main" val="3560769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Combinações de modificadores possíveis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273" y="1716703"/>
            <a:ext cx="7304789" cy="476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9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4780931" cy="3880773"/>
          </a:xfrm>
        </p:spPr>
        <p:txBody>
          <a:bodyPr/>
          <a:lstStyle/>
          <a:p>
            <a:r>
              <a:rPr lang="pt-BR" dirty="0"/>
              <a:t>Em computação, uma variável é uma posição de memória onde poderemos guardar determinado dado ou valor e modificá-lo ao longo da execução do programa.</a:t>
            </a:r>
          </a:p>
          <a:p>
            <a:r>
              <a:rPr lang="pt-BR" dirty="0"/>
              <a:t>Quando criamos uma variável e armazenamos um valor dentro dela (por exemplo, </a:t>
            </a:r>
            <a:r>
              <a:rPr lang="pt-BR" b="1" dirty="0" err="1"/>
              <a:t>int</a:t>
            </a:r>
            <a:r>
              <a:rPr lang="pt-BR" b="1" dirty="0"/>
              <a:t> </a:t>
            </a:r>
            <a:r>
              <a:rPr lang="pt-BR" dirty="0"/>
              <a:t>x = 10;), o computador reserva um espaço associado a um endereço de memória onde podemos guardar o valor dessa variável.</a:t>
            </a:r>
          </a:p>
        </p:txBody>
      </p:sp>
      <p:pic>
        <p:nvPicPr>
          <p:cNvPr id="2050" name="Picture 2" descr="http://www.pbx-brasil.com/Pesquisa/Ferramentas/cuda/dia01/CparaFortran/aulasC/variaveis/figuras/espacoEmMemoria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484" y="371272"/>
            <a:ext cx="5078831" cy="372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346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 descr="https://d.gr-assets.com/hostedimages/1380376685ra/73169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85775"/>
            <a:ext cx="12192000" cy="811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52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Declarando uma variável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90"/>
            <a:ext cx="5512451" cy="1187522"/>
          </a:xfrm>
        </p:spPr>
        <p:txBody>
          <a:bodyPr/>
          <a:lstStyle/>
          <a:p>
            <a:r>
              <a:rPr lang="pt-BR" dirty="0"/>
              <a:t>Em linguagem C, a declaração de uma variável pelo programador segue a esta forma geral: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13209" y="3578302"/>
            <a:ext cx="672491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tipo_da_variável</a:t>
            </a:r>
            <a:r>
              <a:rPr lang="pt-BR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nome_da_variável</a:t>
            </a:r>
            <a:r>
              <a:rPr lang="pt-B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13209" y="4827982"/>
            <a:ext cx="480131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pt-BR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idade, peso, altura;</a:t>
            </a:r>
            <a:endParaRPr lang="pt-BR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Balão de Fala: Retângulo 5"/>
          <p:cNvSpPr/>
          <p:nvPr/>
        </p:nvSpPr>
        <p:spPr>
          <a:xfrm>
            <a:off x="7104186" y="609600"/>
            <a:ext cx="2827606" cy="1320800"/>
          </a:xfrm>
          <a:prstGeom prst="wedgeRectCallout">
            <a:avLst>
              <a:gd name="adj1" fmla="val -14890"/>
              <a:gd name="adj2" fmla="val 1671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Toda declaração de variáveis em C termina com ;</a:t>
            </a:r>
          </a:p>
        </p:txBody>
      </p:sp>
    </p:spTree>
    <p:extLst>
      <p:ext uri="{BB962C8B-B14F-4D97-AF65-F5344CB8AC3E}">
        <p14:creationId xmlns:p14="http://schemas.microsoft.com/office/powerpoint/2010/main" val="65866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Lixo de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5146691" cy="4254279"/>
          </a:xfrm>
        </p:spPr>
        <p:txBody>
          <a:bodyPr>
            <a:normAutofit/>
          </a:bodyPr>
          <a:lstStyle/>
          <a:p>
            <a:r>
              <a:rPr lang="pt-BR" dirty="0"/>
              <a:t>Quando falamos em memória do computador, não existe o conceito de posição de memória </a:t>
            </a:r>
            <a:r>
              <a:rPr lang="pt-BR" b="1" dirty="0"/>
              <a:t>“vazia”</a:t>
            </a:r>
            <a:r>
              <a:rPr lang="pt-BR" dirty="0"/>
              <a:t>. Toda posição de memória do computador está preenchida com um conjunto de 0s e 1s. O que ocorre é que a posição de memória pode apenas não estar sendo utilizada. </a:t>
            </a:r>
          </a:p>
          <a:p>
            <a:r>
              <a:rPr lang="pt-BR" dirty="0"/>
              <a:t>Portanto, ao criarmos uma variável, o computador seleciona uma posição que não estava sendo usada para guardar a nossa variável e, portanto, ela automaticamente estará preenchida com um valor chamado de “lixo de memória”: um conjunto de 0s e 1s sem significado para o nosso programa.</a:t>
            </a:r>
          </a:p>
        </p:txBody>
      </p:sp>
      <p:pic>
        <p:nvPicPr>
          <p:cNvPr id="3074" name="Picture 2" descr="http://www.bernabauer.com/wp-content/uploads/2009/11/trash1-thum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025" y="485970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03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Dando nome às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2" y="2160589"/>
            <a:ext cx="5850077" cy="388077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De modo geral, interessa ao programador saber o nome das variáveis. Porém, existem algumas regras para a escolha dos nomes das variáveis na linguagem C:</a:t>
            </a:r>
          </a:p>
          <a:p>
            <a:pPr lvl="1"/>
            <a:r>
              <a:rPr lang="pt-BR" dirty="0"/>
              <a:t>O nome de uma variável é um conjunto de caracteres que podem ser </a:t>
            </a:r>
            <a:r>
              <a:rPr lang="pt-BR" b="1" dirty="0"/>
              <a:t>letras, números ou </a:t>
            </a:r>
            <a:r>
              <a:rPr lang="pt-BR" b="1" dirty="0" err="1"/>
              <a:t>underscores</a:t>
            </a:r>
            <a:r>
              <a:rPr lang="pt-BR" b="1" dirty="0"/>
              <a:t> (_)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O nome de uma variável </a:t>
            </a:r>
            <a:r>
              <a:rPr lang="pt-BR" b="1" dirty="0"/>
              <a:t>deve sempre iniciar com uma letra ou o </a:t>
            </a:r>
            <a:r>
              <a:rPr lang="pt-BR" b="1" dirty="0" err="1"/>
              <a:t>underscore</a:t>
            </a:r>
            <a:r>
              <a:rPr lang="pt-BR" b="1" dirty="0"/>
              <a:t> (_)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A linguagem C é </a:t>
            </a:r>
            <a:r>
              <a:rPr lang="pt-BR" b="1" dirty="0"/>
              <a:t>case-</a:t>
            </a:r>
            <a:r>
              <a:rPr lang="pt-BR" b="1" dirty="0" err="1"/>
              <a:t>sensitive</a:t>
            </a:r>
            <a:r>
              <a:rPr lang="pt-BR" dirty="0"/>
              <a:t>, ou seja, uma palavra escrita utilizando </a:t>
            </a:r>
            <a:r>
              <a:rPr lang="pt-BR" b="1" dirty="0"/>
              <a:t>caracteres maiúsculos </a:t>
            </a:r>
            <a:r>
              <a:rPr lang="pt-BR" dirty="0"/>
              <a:t>é diferente da mesma palavra escrita com </a:t>
            </a:r>
            <a:r>
              <a:rPr lang="pt-BR" b="1" dirty="0"/>
              <a:t>caracteres minúsculos.</a:t>
            </a:r>
          </a:p>
          <a:p>
            <a:pPr lvl="1"/>
            <a:r>
              <a:rPr lang="pt-BR" dirty="0"/>
              <a:t>Palavras-chave não podem ser usadas como nome de variáveis: 32 palavras reservadas dentro da linguagem C. São elas que formam a sintaxe da linguagem de  programação C.</a:t>
            </a:r>
          </a:p>
        </p:txBody>
      </p:sp>
      <p:pic>
        <p:nvPicPr>
          <p:cNvPr id="4098" name="Picture 2" descr="http://certidaodenascimento.com.br/wp-content/uploads/2015/07/certidao-de-nascimento-atualiza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114" y="708661"/>
            <a:ext cx="4295775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1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lão de Pensamento: Nuvem 3"/>
          <p:cNvSpPr/>
          <p:nvPr/>
        </p:nvSpPr>
        <p:spPr>
          <a:xfrm>
            <a:off x="3498560" y="1502360"/>
            <a:ext cx="6053403" cy="3498948"/>
          </a:xfrm>
          <a:prstGeom prst="cloudCallout">
            <a:avLst>
              <a:gd name="adj1" fmla="val -66494"/>
              <a:gd name="adj2" fmla="val -154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Pode ser letras, números e _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Começa com letra e _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Case-</a:t>
            </a:r>
            <a:r>
              <a:rPr lang="pt-BR" dirty="0" err="1"/>
              <a:t>sensitive</a:t>
            </a: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Não pode ser palavra-chave</a:t>
            </a:r>
          </a:p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Dando nomes às variáveis</a:t>
            </a:r>
          </a:p>
        </p:txBody>
      </p:sp>
      <p:pic>
        <p:nvPicPr>
          <p:cNvPr id="1028" name="Picture 4" descr="http://4.bp.blogspot.com/-XofAWZxMu2A/Utv3IFHlF-I/AAAAAAAABew/YIoASXOw41E/s1600/whomero-pensand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7333" y="2096663"/>
            <a:ext cx="2952131" cy="476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08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Dando nomes às variáveis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292777"/>
              </p:ext>
            </p:extLst>
          </p:nvPr>
        </p:nvGraphicFramePr>
        <p:xfrm>
          <a:off x="987353" y="2230926"/>
          <a:ext cx="6609204" cy="3353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172">
                  <a:extLst>
                    <a:ext uri="{9D8B030D-6E8A-4147-A177-3AD203B41FA5}">
                      <a16:colId xmlns:a16="http://schemas.microsoft.com/office/drawing/2014/main" val="3460087350"/>
                    </a:ext>
                  </a:extLst>
                </a:gridCol>
                <a:gridCol w="944172">
                  <a:extLst>
                    <a:ext uri="{9D8B030D-6E8A-4147-A177-3AD203B41FA5}">
                      <a16:colId xmlns:a16="http://schemas.microsoft.com/office/drawing/2014/main" val="2173252883"/>
                    </a:ext>
                  </a:extLst>
                </a:gridCol>
                <a:gridCol w="944172">
                  <a:extLst>
                    <a:ext uri="{9D8B030D-6E8A-4147-A177-3AD203B41FA5}">
                      <a16:colId xmlns:a16="http://schemas.microsoft.com/office/drawing/2014/main" val="517043070"/>
                    </a:ext>
                  </a:extLst>
                </a:gridCol>
                <a:gridCol w="944172">
                  <a:extLst>
                    <a:ext uri="{9D8B030D-6E8A-4147-A177-3AD203B41FA5}">
                      <a16:colId xmlns:a16="http://schemas.microsoft.com/office/drawing/2014/main" val="3147143141"/>
                    </a:ext>
                  </a:extLst>
                </a:gridCol>
                <a:gridCol w="944172">
                  <a:extLst>
                    <a:ext uri="{9D8B030D-6E8A-4147-A177-3AD203B41FA5}">
                      <a16:colId xmlns:a16="http://schemas.microsoft.com/office/drawing/2014/main" val="991409898"/>
                    </a:ext>
                  </a:extLst>
                </a:gridCol>
                <a:gridCol w="944172">
                  <a:extLst>
                    <a:ext uri="{9D8B030D-6E8A-4147-A177-3AD203B41FA5}">
                      <a16:colId xmlns:a16="http://schemas.microsoft.com/office/drawing/2014/main" val="1322613119"/>
                    </a:ext>
                  </a:extLst>
                </a:gridCol>
                <a:gridCol w="944172">
                  <a:extLst>
                    <a:ext uri="{9D8B030D-6E8A-4147-A177-3AD203B41FA5}">
                      <a16:colId xmlns:a16="http://schemas.microsoft.com/office/drawing/2014/main" val="3011329719"/>
                    </a:ext>
                  </a:extLst>
                </a:gridCol>
              </a:tblGrid>
              <a:tr h="1117982">
                <a:tc gridSpan="7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Exemplos de variáveis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712476"/>
                  </a:ext>
                </a:extLst>
              </a:tr>
              <a:tr h="1117982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comp</a:t>
                      </a:r>
                      <a:r>
                        <a:rPr lang="pt-BR" dirty="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.var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1var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1cont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Va-123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8358607"/>
                  </a:ext>
                </a:extLst>
              </a:tr>
              <a:tr h="1117982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cont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Cont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Val_123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_teste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22517"/>
                  </a:ext>
                </a:extLst>
              </a:tr>
            </a:tbl>
          </a:graphicData>
        </a:graphic>
      </p:graphicFrame>
      <p:pic>
        <p:nvPicPr>
          <p:cNvPr id="5122" name="Picture 2" descr="http://www.coachingconfidence.co.uk/wp-content/uploads/2011/01/Fotolia_35627821_XS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0" t="13045" r="52946"/>
          <a:stretch/>
        </p:blipFill>
        <p:spPr bwMode="auto">
          <a:xfrm>
            <a:off x="7324770" y="3052690"/>
            <a:ext cx="972384" cy="163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coachingconfidence.co.uk/wp-content/uploads/2011/01/Fotolia_35627821_XS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85" r="7010"/>
          <a:stretch/>
        </p:blipFill>
        <p:spPr bwMode="auto">
          <a:xfrm>
            <a:off x="7464942" y="4448063"/>
            <a:ext cx="1009595" cy="179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1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074779"/>
              </p:ext>
            </p:extLst>
          </p:nvPr>
        </p:nvGraphicFramePr>
        <p:xfrm>
          <a:off x="678351" y="3207723"/>
          <a:ext cx="859565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075">
                  <a:extLst>
                    <a:ext uri="{9D8B030D-6E8A-4147-A177-3AD203B41FA5}">
                      <a16:colId xmlns:a16="http://schemas.microsoft.com/office/drawing/2014/main" val="2632020136"/>
                    </a:ext>
                  </a:extLst>
                </a:gridCol>
                <a:gridCol w="1781739">
                  <a:extLst>
                    <a:ext uri="{9D8B030D-6E8A-4147-A177-3AD203B41FA5}">
                      <a16:colId xmlns:a16="http://schemas.microsoft.com/office/drawing/2014/main" val="2221560641"/>
                    </a:ext>
                  </a:extLst>
                </a:gridCol>
                <a:gridCol w="4874837">
                  <a:extLst>
                    <a:ext uri="{9D8B030D-6E8A-4147-A177-3AD203B41FA5}">
                      <a16:colId xmlns:a16="http://schemas.microsoft.com/office/drawing/2014/main" val="1067937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</a:t>
                      </a:r>
                    </a:p>
                  </a:txBody>
                  <a:tcPr marL="107222" marR="1072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BITS</a:t>
                      </a:r>
                    </a:p>
                  </a:txBody>
                  <a:tcPr marL="107222" marR="1072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INTERVALO</a:t>
                      </a:r>
                    </a:p>
                  </a:txBody>
                  <a:tcPr marL="107222" marR="107222"/>
                </a:tc>
                <a:extLst>
                  <a:ext uri="{0D108BD9-81ED-4DB2-BD59-A6C34878D82A}">
                    <a16:rowId xmlns:a16="http://schemas.microsoft.com/office/drawing/2014/main" val="3325765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char</a:t>
                      </a:r>
                    </a:p>
                  </a:txBody>
                  <a:tcPr marL="107222" marR="1072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 marL="107222" marR="1072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-128 A 127</a:t>
                      </a:r>
                      <a:endParaRPr lang="pt-BR" dirty="0"/>
                    </a:p>
                  </a:txBody>
                  <a:tcPr marL="107222" marR="107222"/>
                </a:tc>
                <a:extLst>
                  <a:ext uri="{0D108BD9-81ED-4DB2-BD59-A6C34878D82A}">
                    <a16:rowId xmlns:a16="http://schemas.microsoft.com/office/drawing/2014/main" val="117302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 marL="107222" marR="1072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32</a:t>
                      </a:r>
                    </a:p>
                  </a:txBody>
                  <a:tcPr marL="107222" marR="1072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-2.147.483.648 A 2.147.483.647</a:t>
                      </a:r>
                      <a:endParaRPr lang="pt-BR" dirty="0"/>
                    </a:p>
                  </a:txBody>
                  <a:tcPr marL="107222" marR="107222"/>
                </a:tc>
                <a:extLst>
                  <a:ext uri="{0D108BD9-81ED-4DB2-BD59-A6C34878D82A}">
                    <a16:rowId xmlns:a16="http://schemas.microsoft.com/office/drawing/2014/main" val="51892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float</a:t>
                      </a:r>
                      <a:endParaRPr lang="pt-BR" dirty="0"/>
                    </a:p>
                  </a:txBody>
                  <a:tcPr marL="107222" marR="1072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32</a:t>
                      </a:r>
                    </a:p>
                  </a:txBody>
                  <a:tcPr marL="107222" marR="1072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1,175494E-038 A 3,402823E+038</a:t>
                      </a:r>
                      <a:endParaRPr lang="pt-BR" dirty="0"/>
                    </a:p>
                  </a:txBody>
                  <a:tcPr marL="107222" marR="107222"/>
                </a:tc>
                <a:extLst>
                  <a:ext uri="{0D108BD9-81ED-4DB2-BD59-A6C34878D82A}">
                    <a16:rowId xmlns:a16="http://schemas.microsoft.com/office/drawing/2014/main" val="64999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double</a:t>
                      </a:r>
                      <a:endParaRPr lang="pt-BR" dirty="0"/>
                    </a:p>
                  </a:txBody>
                  <a:tcPr marL="107222" marR="1072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64</a:t>
                      </a:r>
                    </a:p>
                  </a:txBody>
                  <a:tcPr marL="107222" marR="1072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2,225074E-308 A 1,797693E+308</a:t>
                      </a:r>
                      <a:endParaRPr lang="pt-BR" dirty="0"/>
                    </a:p>
                  </a:txBody>
                  <a:tcPr marL="107222" marR="107222"/>
                </a:tc>
                <a:extLst>
                  <a:ext uri="{0D108BD9-81ED-4DB2-BD59-A6C34878D82A}">
                    <a16:rowId xmlns:a16="http://schemas.microsoft.com/office/drawing/2014/main" val="3047008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void</a:t>
                      </a:r>
                      <a:endParaRPr lang="pt-BR" dirty="0"/>
                    </a:p>
                  </a:txBody>
                  <a:tcPr marL="107222" marR="1072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 marL="107222" marR="1072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 valor</a:t>
                      </a:r>
                      <a:endParaRPr lang="pt-BR" dirty="0"/>
                    </a:p>
                  </a:txBody>
                  <a:tcPr marL="107222" marR="107222"/>
                </a:tc>
                <a:extLst>
                  <a:ext uri="{0D108BD9-81ED-4DB2-BD59-A6C34878D82A}">
                    <a16:rowId xmlns:a16="http://schemas.microsoft.com/office/drawing/2014/main" val="3395378403"/>
                  </a:ext>
                </a:extLst>
              </a:tr>
            </a:tbl>
          </a:graphicData>
        </a:graphic>
      </p:graphicFrame>
      <p:sp>
        <p:nvSpPr>
          <p:cNvPr id="6" name="Espaço Reservado para Texto 5"/>
          <p:cNvSpPr>
            <a:spLocks noGrp="1"/>
          </p:cNvSpPr>
          <p:nvPr>
            <p:ph type="body" sz="half" idx="4294967295"/>
          </p:nvPr>
        </p:nvSpPr>
        <p:spPr>
          <a:xfrm>
            <a:off x="677822" y="1735793"/>
            <a:ext cx="8596180" cy="2584450"/>
          </a:xfrm>
        </p:spPr>
        <p:txBody>
          <a:bodyPr/>
          <a:lstStyle/>
          <a:p>
            <a:r>
              <a:rPr lang="pt-BR" dirty="0"/>
              <a:t>O tipo de uma variável determina o conjunto de valores e de operações que uma variável aceita, ou seja, que ela pode executar. A linguagem C possui um total de cinco tipos de dados básicos:</a:t>
            </a:r>
          </a:p>
        </p:txBody>
      </p:sp>
    </p:spTree>
    <p:extLst>
      <p:ext uri="{BB962C8B-B14F-4D97-AF65-F5344CB8AC3E}">
        <p14:creationId xmlns:p14="http://schemas.microsoft.com/office/powerpoint/2010/main" val="1209002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02443"/>
          </a:xfrm>
        </p:spPr>
        <p:txBody>
          <a:bodyPr>
            <a:normAutofit/>
          </a:bodyPr>
          <a:lstStyle/>
          <a:p>
            <a:r>
              <a:rPr lang="pt-BR" dirty="0"/>
              <a:t>Comecemos pelo tipo </a:t>
            </a:r>
            <a:r>
              <a:rPr lang="pt-BR" b="1" dirty="0"/>
              <a:t>char</a:t>
            </a:r>
            <a:r>
              <a:rPr lang="pt-BR" dirty="0"/>
              <a:t>. Esse tipo de dados permite armazenar em um único byte (8 bits) um número inteiro muito pequeno ou o código de um caractere do conjunto de caracteres da tabela </a:t>
            </a:r>
            <a:r>
              <a:rPr lang="pt-BR" b="1" dirty="0"/>
              <a:t>ASCII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Lembre-se: uma única letra pode ser o nome de uma variável. As </a:t>
            </a:r>
            <a:r>
              <a:rPr lang="pt-BR" b="1" dirty="0"/>
              <a:t>aspas simples </a:t>
            </a:r>
            <a:r>
              <a:rPr lang="pt-BR" dirty="0"/>
              <a:t>permitem que o compilador saiba que estamos inicializando nossa variável com um caractere e não com o conteúdo de outra variável.</a:t>
            </a:r>
          </a:p>
        </p:txBody>
      </p:sp>
      <p:sp>
        <p:nvSpPr>
          <p:cNvPr id="4" name="Retângulo 3"/>
          <p:cNvSpPr/>
          <p:nvPr/>
        </p:nvSpPr>
        <p:spPr>
          <a:xfrm>
            <a:off x="3178002" y="3296743"/>
            <a:ext cx="319330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‘a’;</a:t>
            </a:r>
          </a:p>
          <a:p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10</a:t>
            </a:r>
            <a:r>
              <a:rPr lang="pt-BR" dirty="0">
                <a:solidFill>
                  <a:srgbClr val="101010"/>
                </a:solidFill>
                <a:latin typeface="CourierNewPSMT"/>
              </a:rPr>
              <a:t>;</a:t>
            </a:r>
            <a:endParaRPr lang="pt-BR" dirty="0"/>
          </a:p>
        </p:txBody>
      </p:sp>
      <p:sp>
        <p:nvSpPr>
          <p:cNvPr id="5" name="Balão de Fala: Retângulo 4"/>
          <p:cNvSpPr/>
          <p:nvPr/>
        </p:nvSpPr>
        <p:spPr>
          <a:xfrm>
            <a:off x="6396975" y="609600"/>
            <a:ext cx="2877027" cy="820124"/>
          </a:xfrm>
          <a:prstGeom prst="wedgeRectCallout">
            <a:avLst>
              <a:gd name="adj1" fmla="val -40355"/>
              <a:gd name="adj2" fmla="val 127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Caracteres ficam entre aspas simples!</a:t>
            </a:r>
          </a:p>
        </p:txBody>
      </p:sp>
    </p:spTree>
    <p:extLst>
      <p:ext uri="{BB962C8B-B14F-4D97-AF65-F5344CB8AC3E}">
        <p14:creationId xmlns:p14="http://schemas.microsoft.com/office/powerpoint/2010/main" val="39000077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3693</TotalTime>
  <Words>1295</Words>
  <Application>Microsoft Office PowerPoint</Application>
  <PresentationFormat>Widescreen</PresentationFormat>
  <Paragraphs>124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Courier New</vt:lpstr>
      <vt:lpstr>CourierNewPSMT</vt:lpstr>
      <vt:lpstr>Trebuchet MS</vt:lpstr>
      <vt:lpstr>Wingdings</vt:lpstr>
      <vt:lpstr>Wingdings 3</vt:lpstr>
      <vt:lpstr>Facetado</vt:lpstr>
      <vt:lpstr>Programação C</vt:lpstr>
      <vt:lpstr>Variável</vt:lpstr>
      <vt:lpstr>Declarando uma variável</vt:lpstr>
      <vt:lpstr>Lixo de memória</vt:lpstr>
      <vt:lpstr>Dando nome às variáveis</vt:lpstr>
      <vt:lpstr>Dando nomes às variáveis</vt:lpstr>
      <vt:lpstr>Dando nomes às variáveis</vt:lpstr>
      <vt:lpstr>Tipos de dados</vt:lpstr>
      <vt:lpstr>Char</vt:lpstr>
      <vt:lpstr>Int</vt:lpstr>
      <vt:lpstr>Float e double</vt:lpstr>
      <vt:lpstr>Void</vt:lpstr>
      <vt:lpstr>Modificadores</vt:lpstr>
      <vt:lpstr>O modificador signed</vt:lpstr>
      <vt:lpstr>O modificador unsigned</vt:lpstr>
      <vt:lpstr>O modificador short</vt:lpstr>
      <vt:lpstr>O modificador long</vt:lpstr>
      <vt:lpstr>Usando mais de um modificador ao mesmo tempo</vt:lpstr>
      <vt:lpstr>Combinações de modificadores possíveis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Software</dc:title>
  <dc:creator>Junior Freitas</dc:creator>
  <cp:lastModifiedBy>Junior Freitas</cp:lastModifiedBy>
  <cp:revision>362</cp:revision>
  <dcterms:created xsi:type="dcterms:W3CDTF">2016-02-15T17:06:28Z</dcterms:created>
  <dcterms:modified xsi:type="dcterms:W3CDTF">2017-09-25T19:48:29Z</dcterms:modified>
</cp:coreProperties>
</file>