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1841" r:id="rId2"/>
    <p:sldId id="1917" r:id="rId3"/>
    <p:sldId id="1932" r:id="rId4"/>
    <p:sldId id="1920" r:id="rId5"/>
    <p:sldId id="1914" r:id="rId6"/>
    <p:sldId id="1922" r:id="rId7"/>
    <p:sldId id="1910" r:id="rId8"/>
    <p:sldId id="1923" r:id="rId9"/>
    <p:sldId id="1933" r:id="rId10"/>
    <p:sldId id="1934" r:id="rId11"/>
    <p:sldId id="1935" r:id="rId12"/>
    <p:sldId id="1936" r:id="rId13"/>
    <p:sldId id="1937" r:id="rId14"/>
    <p:sldId id="1938" r:id="rId15"/>
    <p:sldId id="1940" r:id="rId16"/>
    <p:sldId id="1891" r:id="rId17"/>
  </p:sldIdLst>
  <p:sldSz cx="9144000" cy="6858000" type="screen4x3"/>
  <p:notesSz cx="7099300" cy="10234613"/>
  <p:embeddedFontLs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custDataLst>
    <p:tags r:id="rId30"/>
  </p:custDataLst>
  <p:defaultTextStyle>
    <a:defPPr>
      <a:defRPr lang="de-DE"/>
    </a:defPPr>
    <a:lvl1pPr algn="ctr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37FEFD-C461-47E4-A01C-56E493FF41DD}">
          <p14:sldIdLst>
            <p14:sldId id="1841"/>
            <p14:sldId id="1917"/>
            <p14:sldId id="1932"/>
            <p14:sldId id="1920"/>
            <p14:sldId id="1914"/>
            <p14:sldId id="1922"/>
            <p14:sldId id="1910"/>
            <p14:sldId id="1923"/>
            <p14:sldId id="1933"/>
            <p14:sldId id="1934"/>
            <p14:sldId id="1935"/>
            <p14:sldId id="1936"/>
            <p14:sldId id="1937"/>
            <p14:sldId id="1938"/>
            <p14:sldId id="1940"/>
            <p14:sldId id="18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in " initials="Y" lastIdx="1" clrIdx="0">
    <p:extLst>
      <p:ext uri="{19B8F6BF-5375-455C-9EA6-DF929625EA0E}">
        <p15:presenceInfo xmlns:p15="http://schemas.microsoft.com/office/powerpoint/2012/main" userId="0518075a195bdc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EEFF"/>
    <a:srgbClr val="009AE0"/>
    <a:srgbClr val="008000"/>
    <a:srgbClr val="969696"/>
    <a:srgbClr val="4D4D4D"/>
    <a:srgbClr val="EAEAEA"/>
    <a:srgbClr val="DDDDDD"/>
    <a:srgbClr val="FFE5E5"/>
    <a:srgbClr val="F8F8F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86667" autoAdjust="0"/>
  </p:normalViewPr>
  <p:slideViewPr>
    <p:cSldViewPr snapToGrid="0">
      <p:cViewPr varScale="1">
        <p:scale>
          <a:sx n="101" d="100"/>
          <a:sy n="101" d="100"/>
        </p:scale>
        <p:origin x="1962" y="96"/>
      </p:cViewPr>
      <p:guideLst>
        <p:guide orient="horz" pos="218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-3756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9921E-33DD-4CD8-9E72-C0CFA97DB590}" type="doc">
      <dgm:prSet loTypeId="urn:microsoft.com/office/officeart/2005/8/layout/hProcess9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61EE0D30-8C7F-42C0-95E5-848DC3A0611D}">
      <dgm:prSet phldrT="[Text]" custT="1"/>
      <dgm:spPr/>
      <dgm:t>
        <a:bodyPr/>
        <a:lstStyle/>
        <a:p>
          <a:r>
            <a:rPr lang="de-DE" sz="2000" dirty="0" err="1" smtClean="0">
              <a:latin typeface="Calibri" panose="020F0502020204030204" pitchFamily="34" charset="0"/>
              <a:cs typeface="Calibri" panose="020F0502020204030204" pitchFamily="34" charset="0"/>
            </a:rPr>
            <a:t>JepAnnotator</a:t>
          </a:r>
          <a:endParaRPr lang="de-DE" sz="2000" dirty="0" smtClean="0"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de-DE" sz="2000" dirty="0" err="1" smtClean="0">
              <a:latin typeface="Calibri" panose="020F0502020204030204" pitchFamily="34" charset="0"/>
              <a:cs typeface="Calibri" panose="020F0502020204030204" pitchFamily="34" charset="0"/>
            </a:rPr>
            <a:t>initialize</a:t>
          </a:r>
          <a:r>
            <a:rPr lang="de-DE" sz="2000" dirty="0" smtClean="0">
              <a:latin typeface="Calibri" panose="020F0502020204030204" pitchFamily="34" charset="0"/>
              <a:cs typeface="Calibri" panose="020F0502020204030204" pitchFamily="34" charset="0"/>
            </a:rPr>
            <a:t>()</a:t>
          </a:r>
          <a:endParaRPr lang="de-DE" sz="3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5209B10-B976-4714-854F-ACECF2472F5A}" type="parTrans" cxnId="{141DD28A-32D6-47C4-80B0-CA095EA9808B}">
      <dgm:prSet/>
      <dgm:spPr/>
      <dgm:t>
        <a:bodyPr/>
        <a:lstStyle/>
        <a:p>
          <a:endParaRPr lang="de-DE"/>
        </a:p>
      </dgm:t>
    </dgm:pt>
    <dgm:pt modelId="{5121C454-E769-4028-BEE6-EA0DF01D1FA0}" type="sibTrans" cxnId="{141DD28A-32D6-47C4-80B0-CA095EA9808B}">
      <dgm:prSet/>
      <dgm:spPr/>
      <dgm:t>
        <a:bodyPr/>
        <a:lstStyle/>
        <a:p>
          <a:endParaRPr lang="de-DE"/>
        </a:p>
      </dgm:t>
    </dgm:pt>
    <dgm:pt modelId="{40310363-B0F5-41C7-B274-319FBD42D8A2}">
      <dgm:prSet phldrT="[Text]" custT="1"/>
      <dgm:spPr/>
      <dgm:t>
        <a:bodyPr/>
        <a:lstStyle/>
        <a:p>
          <a:r>
            <a:rPr lang="de-DE" sz="2000" dirty="0" smtClean="0">
              <a:latin typeface="Calibri" panose="020F0502020204030204" pitchFamily="34" charset="0"/>
              <a:cs typeface="Calibri" panose="020F0502020204030204" pitchFamily="34" charset="0"/>
            </a:rPr>
            <a:t>Python Shell</a:t>
          </a:r>
        </a:p>
        <a:p>
          <a:r>
            <a:rPr lang="de-DE" sz="2000" dirty="0" smtClean="0">
              <a:latin typeface="Calibri" panose="020F0502020204030204" pitchFamily="34" charset="0"/>
              <a:cs typeface="Calibri" panose="020F0502020204030204" pitchFamily="34" charset="0"/>
            </a:rPr>
            <a:t>(</a:t>
          </a:r>
          <a:r>
            <a:rPr lang="de-DE" sz="2000" dirty="0" err="1" smtClean="0">
              <a:latin typeface="Calibri" panose="020F0502020204030204" pitchFamily="34" charset="0"/>
              <a:cs typeface="Calibri" panose="020F0502020204030204" pitchFamily="34" charset="0"/>
            </a:rPr>
            <a:t>spaCy</a:t>
          </a:r>
          <a:r>
            <a:rPr lang="de-DE" sz="2000" dirty="0" smtClean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de-DE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C9FF34-6248-472D-AA9C-A3991DA3F6AC}" type="parTrans" cxnId="{86A3A003-3073-4A2C-BA38-0920852AAFD8}">
      <dgm:prSet/>
      <dgm:spPr/>
      <dgm:t>
        <a:bodyPr/>
        <a:lstStyle/>
        <a:p>
          <a:endParaRPr lang="de-DE"/>
        </a:p>
      </dgm:t>
    </dgm:pt>
    <dgm:pt modelId="{1687C42E-B975-4156-A089-64C665D0160C}" type="sibTrans" cxnId="{86A3A003-3073-4A2C-BA38-0920852AAFD8}">
      <dgm:prSet/>
      <dgm:spPr/>
      <dgm:t>
        <a:bodyPr/>
        <a:lstStyle/>
        <a:p>
          <a:endParaRPr lang="de-DE"/>
        </a:p>
      </dgm:t>
    </dgm:pt>
    <dgm:pt modelId="{4B455F1D-8159-489C-95E5-BEAE39649B92}">
      <dgm:prSet phldrT="[Text]" custT="1"/>
      <dgm:spPr/>
      <dgm:t>
        <a:bodyPr/>
        <a:lstStyle/>
        <a:p>
          <a:r>
            <a:rPr lang="de-DE" sz="2000" dirty="0" err="1" smtClean="0">
              <a:latin typeface="Calibri" panose="020F0502020204030204" pitchFamily="34" charset="0"/>
              <a:cs typeface="Calibri" panose="020F0502020204030204" pitchFamily="34" charset="0"/>
            </a:rPr>
            <a:t>JepAnnotator</a:t>
          </a:r>
          <a:endParaRPr lang="de-DE" sz="2000" dirty="0" smtClean="0"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de-DE" sz="2000" dirty="0" err="1" smtClean="0">
              <a:latin typeface="Calibri" panose="020F0502020204030204" pitchFamily="34" charset="0"/>
              <a:cs typeface="Calibri" panose="020F0502020204030204" pitchFamily="34" charset="0"/>
            </a:rPr>
            <a:t>process</a:t>
          </a:r>
          <a:r>
            <a:rPr lang="de-DE" sz="2000" dirty="0" smtClean="0">
              <a:latin typeface="Calibri" panose="020F0502020204030204" pitchFamily="34" charset="0"/>
              <a:cs typeface="Calibri" panose="020F0502020204030204" pitchFamily="34" charset="0"/>
            </a:rPr>
            <a:t>()</a:t>
          </a:r>
          <a:endParaRPr lang="de-DE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F776F3-2143-4251-A778-8811118FE69F}" type="parTrans" cxnId="{61E8E402-6628-41EF-A8F7-4704C9CA3C2F}">
      <dgm:prSet/>
      <dgm:spPr/>
      <dgm:t>
        <a:bodyPr/>
        <a:lstStyle/>
        <a:p>
          <a:endParaRPr lang="de-DE"/>
        </a:p>
      </dgm:t>
    </dgm:pt>
    <dgm:pt modelId="{C2CF4404-1EB5-4EF8-AE46-3E128FC3350B}" type="sibTrans" cxnId="{61E8E402-6628-41EF-A8F7-4704C9CA3C2F}">
      <dgm:prSet/>
      <dgm:spPr/>
      <dgm:t>
        <a:bodyPr/>
        <a:lstStyle/>
        <a:p>
          <a:endParaRPr lang="de-DE"/>
        </a:p>
      </dgm:t>
    </dgm:pt>
    <dgm:pt modelId="{6375C765-C4B4-4B34-B721-44220A955B45}">
      <dgm:prSet custT="1"/>
      <dgm:spPr/>
      <dgm:t>
        <a:bodyPr/>
        <a:lstStyle/>
        <a:p>
          <a:r>
            <a:rPr lang="de-DE" sz="2000" dirty="0" err="1" smtClean="0">
              <a:latin typeface="Calibri" panose="020F0502020204030204" pitchFamily="34" charset="0"/>
              <a:cs typeface="Calibri" panose="020F0502020204030204" pitchFamily="34" charset="0"/>
            </a:rPr>
            <a:t>Tokenisierung</a:t>
          </a:r>
          <a:r>
            <a:rPr lang="de-DE" sz="2000" dirty="0" smtClean="0">
              <a:latin typeface="Calibri" panose="020F0502020204030204" pitchFamily="34" charset="0"/>
              <a:cs typeface="Calibri" panose="020F0502020204030204" pitchFamily="34" charset="0"/>
            </a:rPr>
            <a:t> der Texte</a:t>
          </a:r>
          <a:endParaRPr lang="de-DE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271566-F864-48D2-BAD7-032C87550005}" type="parTrans" cxnId="{47C904A3-A3BB-4F55-A12E-7C248C81471E}">
      <dgm:prSet/>
      <dgm:spPr/>
      <dgm:t>
        <a:bodyPr/>
        <a:lstStyle/>
        <a:p>
          <a:endParaRPr lang="de-DE"/>
        </a:p>
      </dgm:t>
    </dgm:pt>
    <dgm:pt modelId="{7FFEB403-E6C3-4125-A129-BA2E838A8612}" type="sibTrans" cxnId="{47C904A3-A3BB-4F55-A12E-7C248C81471E}">
      <dgm:prSet/>
      <dgm:spPr/>
      <dgm:t>
        <a:bodyPr/>
        <a:lstStyle/>
        <a:p>
          <a:endParaRPr lang="de-DE"/>
        </a:p>
      </dgm:t>
    </dgm:pt>
    <dgm:pt modelId="{8BCDA4DF-B7F4-4FFA-AABC-F765CA8087A8}" type="pres">
      <dgm:prSet presAssocID="{9859921E-33DD-4CD8-9E72-C0CFA97DB590}" presName="CompostProcess" presStyleCnt="0">
        <dgm:presLayoutVars>
          <dgm:dir/>
          <dgm:resizeHandles val="exact"/>
        </dgm:presLayoutVars>
      </dgm:prSet>
      <dgm:spPr/>
    </dgm:pt>
    <dgm:pt modelId="{D867AA72-1DCC-4470-940A-DE980ACF3BE9}" type="pres">
      <dgm:prSet presAssocID="{9859921E-33DD-4CD8-9E72-C0CFA97DB590}" presName="arrow" presStyleLbl="bgShp" presStyleIdx="0" presStyleCnt="1" custScaleX="117647"/>
      <dgm:spPr/>
    </dgm:pt>
    <dgm:pt modelId="{8BBDBA14-E89A-42D6-A507-E763CBC26CA5}" type="pres">
      <dgm:prSet presAssocID="{9859921E-33DD-4CD8-9E72-C0CFA97DB590}" presName="linearProcess" presStyleCnt="0"/>
      <dgm:spPr/>
    </dgm:pt>
    <dgm:pt modelId="{C5427BD6-B71B-4F01-986B-DC6BEF0A3AD2}" type="pres">
      <dgm:prSet presAssocID="{61EE0D30-8C7F-42C0-95E5-848DC3A0611D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34E3D0-21F8-4E86-85BC-1208C81CEF49}" type="pres">
      <dgm:prSet presAssocID="{5121C454-E769-4028-BEE6-EA0DF01D1FA0}" presName="sibTrans" presStyleCnt="0"/>
      <dgm:spPr/>
    </dgm:pt>
    <dgm:pt modelId="{7E6C1A1A-A0D7-4AE2-B588-6E70EE464969}" type="pres">
      <dgm:prSet presAssocID="{40310363-B0F5-41C7-B274-319FBD42D8A2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2B04285-92C6-4A9A-BE56-DEF4C1C3AA58}" type="pres">
      <dgm:prSet presAssocID="{1687C42E-B975-4156-A089-64C665D0160C}" presName="sibTrans" presStyleCnt="0"/>
      <dgm:spPr/>
    </dgm:pt>
    <dgm:pt modelId="{AD43AD0C-A3F2-481D-BB66-F00150D49C0E}" type="pres">
      <dgm:prSet presAssocID="{4B455F1D-8159-489C-95E5-BEAE39649B9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A76288-361F-491B-AFC1-82F2C34471E1}" type="pres">
      <dgm:prSet presAssocID="{C2CF4404-1EB5-4EF8-AE46-3E128FC3350B}" presName="sibTrans" presStyleCnt="0"/>
      <dgm:spPr/>
    </dgm:pt>
    <dgm:pt modelId="{1F89BB82-1EE3-46AD-8CB4-D85FCB6B0212}" type="pres">
      <dgm:prSet presAssocID="{6375C765-C4B4-4B34-B721-44220A955B4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7C904A3-A3BB-4F55-A12E-7C248C81471E}" srcId="{9859921E-33DD-4CD8-9E72-C0CFA97DB590}" destId="{6375C765-C4B4-4B34-B721-44220A955B45}" srcOrd="3" destOrd="0" parTransId="{62271566-F864-48D2-BAD7-032C87550005}" sibTransId="{7FFEB403-E6C3-4125-A129-BA2E838A8612}"/>
    <dgm:cxn modelId="{141DD28A-32D6-47C4-80B0-CA095EA9808B}" srcId="{9859921E-33DD-4CD8-9E72-C0CFA97DB590}" destId="{61EE0D30-8C7F-42C0-95E5-848DC3A0611D}" srcOrd="0" destOrd="0" parTransId="{A5209B10-B976-4714-854F-ACECF2472F5A}" sibTransId="{5121C454-E769-4028-BEE6-EA0DF01D1FA0}"/>
    <dgm:cxn modelId="{9C0AF28E-DAE5-4373-8788-E3BB2FAF4793}" type="presOf" srcId="{4B455F1D-8159-489C-95E5-BEAE39649B92}" destId="{AD43AD0C-A3F2-481D-BB66-F00150D49C0E}" srcOrd="0" destOrd="0" presId="urn:microsoft.com/office/officeart/2005/8/layout/hProcess9"/>
    <dgm:cxn modelId="{86A3A003-3073-4A2C-BA38-0920852AAFD8}" srcId="{9859921E-33DD-4CD8-9E72-C0CFA97DB590}" destId="{40310363-B0F5-41C7-B274-319FBD42D8A2}" srcOrd="1" destOrd="0" parTransId="{5AC9FF34-6248-472D-AA9C-A3991DA3F6AC}" sibTransId="{1687C42E-B975-4156-A089-64C665D0160C}"/>
    <dgm:cxn modelId="{ECF36016-8E5B-4C9A-B81F-E40152ED65B3}" type="presOf" srcId="{9859921E-33DD-4CD8-9E72-C0CFA97DB590}" destId="{8BCDA4DF-B7F4-4FFA-AABC-F765CA8087A8}" srcOrd="0" destOrd="0" presId="urn:microsoft.com/office/officeart/2005/8/layout/hProcess9"/>
    <dgm:cxn modelId="{B69F9361-9364-418F-9349-E0596BCDE28B}" type="presOf" srcId="{6375C765-C4B4-4B34-B721-44220A955B45}" destId="{1F89BB82-1EE3-46AD-8CB4-D85FCB6B0212}" srcOrd="0" destOrd="0" presId="urn:microsoft.com/office/officeart/2005/8/layout/hProcess9"/>
    <dgm:cxn modelId="{61E8E402-6628-41EF-A8F7-4704C9CA3C2F}" srcId="{9859921E-33DD-4CD8-9E72-C0CFA97DB590}" destId="{4B455F1D-8159-489C-95E5-BEAE39649B92}" srcOrd="2" destOrd="0" parTransId="{11F776F3-2143-4251-A778-8811118FE69F}" sibTransId="{C2CF4404-1EB5-4EF8-AE46-3E128FC3350B}"/>
    <dgm:cxn modelId="{D5ED1885-5B5B-4824-865E-A4DEFAC00FD3}" type="presOf" srcId="{61EE0D30-8C7F-42C0-95E5-848DC3A0611D}" destId="{C5427BD6-B71B-4F01-986B-DC6BEF0A3AD2}" srcOrd="0" destOrd="0" presId="urn:microsoft.com/office/officeart/2005/8/layout/hProcess9"/>
    <dgm:cxn modelId="{E98B56D3-993E-4810-A5F2-C6CBE691945B}" type="presOf" srcId="{40310363-B0F5-41C7-B274-319FBD42D8A2}" destId="{7E6C1A1A-A0D7-4AE2-B588-6E70EE464969}" srcOrd="0" destOrd="0" presId="urn:microsoft.com/office/officeart/2005/8/layout/hProcess9"/>
    <dgm:cxn modelId="{0BBCB2C2-C0C8-43A9-A58A-C836D6EAEBED}" type="presParOf" srcId="{8BCDA4DF-B7F4-4FFA-AABC-F765CA8087A8}" destId="{D867AA72-1DCC-4470-940A-DE980ACF3BE9}" srcOrd="0" destOrd="0" presId="urn:microsoft.com/office/officeart/2005/8/layout/hProcess9"/>
    <dgm:cxn modelId="{E0F44333-D648-4878-B013-7B620A3F5F65}" type="presParOf" srcId="{8BCDA4DF-B7F4-4FFA-AABC-F765CA8087A8}" destId="{8BBDBA14-E89A-42D6-A507-E763CBC26CA5}" srcOrd="1" destOrd="0" presId="urn:microsoft.com/office/officeart/2005/8/layout/hProcess9"/>
    <dgm:cxn modelId="{8D42589C-39AB-4A26-895B-05353D4112CC}" type="presParOf" srcId="{8BBDBA14-E89A-42D6-A507-E763CBC26CA5}" destId="{C5427BD6-B71B-4F01-986B-DC6BEF0A3AD2}" srcOrd="0" destOrd="0" presId="urn:microsoft.com/office/officeart/2005/8/layout/hProcess9"/>
    <dgm:cxn modelId="{7351B9A9-C9AD-41F6-8887-74B3BCB208DE}" type="presParOf" srcId="{8BBDBA14-E89A-42D6-A507-E763CBC26CA5}" destId="{AF34E3D0-21F8-4E86-85BC-1208C81CEF49}" srcOrd="1" destOrd="0" presId="urn:microsoft.com/office/officeart/2005/8/layout/hProcess9"/>
    <dgm:cxn modelId="{B0EC62B1-712A-4D73-B026-5C3F80227AE0}" type="presParOf" srcId="{8BBDBA14-E89A-42D6-A507-E763CBC26CA5}" destId="{7E6C1A1A-A0D7-4AE2-B588-6E70EE464969}" srcOrd="2" destOrd="0" presId="urn:microsoft.com/office/officeart/2005/8/layout/hProcess9"/>
    <dgm:cxn modelId="{655A3B03-F898-4A4E-A761-3922B1A3537C}" type="presParOf" srcId="{8BBDBA14-E89A-42D6-A507-E763CBC26CA5}" destId="{52B04285-92C6-4A9A-BE56-DEF4C1C3AA58}" srcOrd="3" destOrd="0" presId="urn:microsoft.com/office/officeart/2005/8/layout/hProcess9"/>
    <dgm:cxn modelId="{B8F01D8D-44F8-44D4-8591-F8119DA7352B}" type="presParOf" srcId="{8BBDBA14-E89A-42D6-A507-E763CBC26CA5}" destId="{AD43AD0C-A3F2-481D-BB66-F00150D49C0E}" srcOrd="4" destOrd="0" presId="urn:microsoft.com/office/officeart/2005/8/layout/hProcess9"/>
    <dgm:cxn modelId="{6440CF79-AB13-43DE-B67B-4A3A211A245F}" type="presParOf" srcId="{8BBDBA14-E89A-42D6-A507-E763CBC26CA5}" destId="{7AA76288-361F-491B-AFC1-82F2C34471E1}" srcOrd="5" destOrd="0" presId="urn:microsoft.com/office/officeart/2005/8/layout/hProcess9"/>
    <dgm:cxn modelId="{C631B4BD-B459-4C39-829E-9D216097F6A1}" type="presParOf" srcId="{8BBDBA14-E89A-42D6-A507-E763CBC26CA5}" destId="{1F89BB82-1EE3-46AD-8CB4-D85FCB6B021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59921E-33DD-4CD8-9E72-C0CFA97DB590}" type="doc">
      <dgm:prSet loTypeId="urn:microsoft.com/office/officeart/2005/8/layout/hProcess9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61EE0D30-8C7F-42C0-95E5-848DC3A0611D}">
      <dgm:prSet phldrT="[Text]" custT="1"/>
      <dgm:spPr/>
      <dgm:t>
        <a:bodyPr/>
        <a:lstStyle/>
        <a:p>
          <a:r>
            <a:rPr lang="de-DE" sz="2000" dirty="0" err="1" smtClean="0">
              <a:latin typeface="Calibri" panose="020F0502020204030204" pitchFamily="34" charset="0"/>
              <a:cs typeface="Calibri" panose="020F0502020204030204" pitchFamily="34" charset="0"/>
            </a:rPr>
            <a:t>RestAnnotator</a:t>
          </a:r>
          <a:endParaRPr lang="de-DE" sz="2000" dirty="0" smtClean="0"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de-DE" sz="2000" dirty="0" err="1" smtClean="0">
              <a:latin typeface="Calibri" panose="020F0502020204030204" pitchFamily="34" charset="0"/>
              <a:cs typeface="Calibri" panose="020F0502020204030204" pitchFamily="34" charset="0"/>
            </a:rPr>
            <a:t>initialize</a:t>
          </a:r>
          <a:r>
            <a:rPr lang="de-DE" sz="2000" dirty="0" smtClean="0">
              <a:latin typeface="Calibri" panose="020F0502020204030204" pitchFamily="34" charset="0"/>
              <a:cs typeface="Calibri" panose="020F0502020204030204" pitchFamily="34" charset="0"/>
            </a:rPr>
            <a:t>()</a:t>
          </a:r>
          <a:endParaRPr lang="de-DE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5209B10-B976-4714-854F-ACECF2472F5A}" type="parTrans" cxnId="{141DD28A-32D6-47C4-80B0-CA095EA9808B}">
      <dgm:prSet/>
      <dgm:spPr/>
      <dgm:t>
        <a:bodyPr/>
        <a:lstStyle/>
        <a:p>
          <a:endParaRPr lang="de-DE"/>
        </a:p>
      </dgm:t>
    </dgm:pt>
    <dgm:pt modelId="{5121C454-E769-4028-BEE6-EA0DF01D1FA0}" type="sibTrans" cxnId="{141DD28A-32D6-47C4-80B0-CA095EA9808B}">
      <dgm:prSet/>
      <dgm:spPr/>
      <dgm:t>
        <a:bodyPr/>
        <a:lstStyle/>
        <a:p>
          <a:endParaRPr lang="de-DE"/>
        </a:p>
      </dgm:t>
    </dgm:pt>
    <dgm:pt modelId="{40310363-B0F5-41C7-B274-319FBD42D8A2}">
      <dgm:prSet phldrT="[Text]" custT="1"/>
      <dgm:spPr/>
      <dgm:t>
        <a:bodyPr/>
        <a:lstStyle/>
        <a:p>
          <a:r>
            <a:rPr lang="de-DE" sz="2000" dirty="0" smtClean="0">
              <a:latin typeface="Calibri" panose="020F0502020204030204" pitchFamily="34" charset="0"/>
              <a:cs typeface="Calibri" panose="020F0502020204030204" pitchFamily="34" charset="0"/>
            </a:rPr>
            <a:t>Python</a:t>
          </a:r>
          <a:r>
            <a:rPr lang="de-DE" sz="2000" baseline="0" dirty="0" smtClean="0">
              <a:latin typeface="Calibri" panose="020F0502020204030204" pitchFamily="34" charset="0"/>
              <a:cs typeface="Calibri" panose="020F0502020204030204" pitchFamily="34" charset="0"/>
            </a:rPr>
            <a:t> Skript im Docker</a:t>
          </a:r>
          <a:endParaRPr lang="de-DE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C9FF34-6248-472D-AA9C-A3991DA3F6AC}" type="parTrans" cxnId="{86A3A003-3073-4A2C-BA38-0920852AAFD8}">
      <dgm:prSet/>
      <dgm:spPr/>
      <dgm:t>
        <a:bodyPr/>
        <a:lstStyle/>
        <a:p>
          <a:endParaRPr lang="de-DE"/>
        </a:p>
      </dgm:t>
    </dgm:pt>
    <dgm:pt modelId="{1687C42E-B975-4156-A089-64C665D0160C}" type="sibTrans" cxnId="{86A3A003-3073-4A2C-BA38-0920852AAFD8}">
      <dgm:prSet/>
      <dgm:spPr/>
      <dgm:t>
        <a:bodyPr/>
        <a:lstStyle/>
        <a:p>
          <a:endParaRPr lang="de-DE"/>
        </a:p>
      </dgm:t>
    </dgm:pt>
    <dgm:pt modelId="{4B455F1D-8159-489C-95E5-BEAE39649B92}">
      <dgm:prSet phldrT="[Text]" custT="1"/>
      <dgm:spPr/>
      <dgm:t>
        <a:bodyPr/>
        <a:lstStyle/>
        <a:p>
          <a:r>
            <a:rPr lang="de-DE" sz="2000" dirty="0" err="1" smtClean="0">
              <a:latin typeface="Calibri" panose="020F0502020204030204" pitchFamily="34" charset="0"/>
              <a:cs typeface="Calibri" panose="020F0502020204030204" pitchFamily="34" charset="0"/>
            </a:rPr>
            <a:t>FastAPI</a:t>
          </a:r>
          <a:endParaRPr lang="de-DE" sz="2000" dirty="0" smtClean="0"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de-DE" sz="2000" dirty="0" smtClean="0">
              <a:latin typeface="Calibri" panose="020F0502020204030204" pitchFamily="34" charset="0"/>
              <a:cs typeface="Calibri" panose="020F0502020204030204" pitchFamily="34" charset="0"/>
            </a:rPr>
            <a:t>(Web Server)</a:t>
          </a:r>
          <a:endParaRPr lang="de-DE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F776F3-2143-4251-A778-8811118FE69F}" type="parTrans" cxnId="{61E8E402-6628-41EF-A8F7-4704C9CA3C2F}">
      <dgm:prSet/>
      <dgm:spPr/>
      <dgm:t>
        <a:bodyPr/>
        <a:lstStyle/>
        <a:p>
          <a:endParaRPr lang="de-DE"/>
        </a:p>
      </dgm:t>
    </dgm:pt>
    <dgm:pt modelId="{C2CF4404-1EB5-4EF8-AE46-3E128FC3350B}" type="sibTrans" cxnId="{61E8E402-6628-41EF-A8F7-4704C9CA3C2F}">
      <dgm:prSet/>
      <dgm:spPr/>
      <dgm:t>
        <a:bodyPr/>
        <a:lstStyle/>
        <a:p>
          <a:endParaRPr lang="de-DE"/>
        </a:p>
      </dgm:t>
    </dgm:pt>
    <dgm:pt modelId="{6375C765-C4B4-4B34-B721-44220A955B45}">
      <dgm:prSet custT="1"/>
      <dgm:spPr/>
      <dgm:t>
        <a:bodyPr/>
        <a:lstStyle/>
        <a:p>
          <a:r>
            <a:rPr lang="de-DE" sz="2000" dirty="0" err="1" smtClean="0">
              <a:latin typeface="Calibri" panose="020F0502020204030204" pitchFamily="34" charset="0"/>
              <a:cs typeface="Calibri" panose="020F0502020204030204" pitchFamily="34" charset="0"/>
            </a:rPr>
            <a:t>spaCy</a:t>
          </a:r>
          <a:endParaRPr lang="de-DE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271566-F864-48D2-BAD7-032C87550005}" type="parTrans" cxnId="{47C904A3-A3BB-4F55-A12E-7C248C81471E}">
      <dgm:prSet/>
      <dgm:spPr/>
      <dgm:t>
        <a:bodyPr/>
        <a:lstStyle/>
        <a:p>
          <a:endParaRPr lang="de-DE"/>
        </a:p>
      </dgm:t>
    </dgm:pt>
    <dgm:pt modelId="{7FFEB403-E6C3-4125-A129-BA2E838A8612}" type="sibTrans" cxnId="{47C904A3-A3BB-4F55-A12E-7C248C81471E}">
      <dgm:prSet/>
      <dgm:spPr/>
      <dgm:t>
        <a:bodyPr/>
        <a:lstStyle/>
        <a:p>
          <a:endParaRPr lang="de-DE"/>
        </a:p>
      </dgm:t>
    </dgm:pt>
    <dgm:pt modelId="{8BCDA4DF-B7F4-4FFA-AABC-F765CA8087A8}" type="pres">
      <dgm:prSet presAssocID="{9859921E-33DD-4CD8-9E72-C0CFA97DB590}" presName="CompostProcess" presStyleCnt="0">
        <dgm:presLayoutVars>
          <dgm:dir/>
          <dgm:resizeHandles val="exact"/>
        </dgm:presLayoutVars>
      </dgm:prSet>
      <dgm:spPr/>
    </dgm:pt>
    <dgm:pt modelId="{D867AA72-1DCC-4470-940A-DE980ACF3BE9}" type="pres">
      <dgm:prSet presAssocID="{9859921E-33DD-4CD8-9E72-C0CFA97DB590}" presName="arrow" presStyleLbl="bgShp" presStyleIdx="0" presStyleCnt="1" custScaleX="117647"/>
      <dgm:spPr/>
    </dgm:pt>
    <dgm:pt modelId="{8BBDBA14-E89A-42D6-A507-E763CBC26CA5}" type="pres">
      <dgm:prSet presAssocID="{9859921E-33DD-4CD8-9E72-C0CFA97DB590}" presName="linearProcess" presStyleCnt="0"/>
      <dgm:spPr/>
    </dgm:pt>
    <dgm:pt modelId="{C5427BD6-B71B-4F01-986B-DC6BEF0A3AD2}" type="pres">
      <dgm:prSet presAssocID="{61EE0D30-8C7F-42C0-95E5-848DC3A0611D}" presName="textNode" presStyleLbl="node1" presStyleIdx="0" presStyleCnt="4" custLinFactNeighborX="924" custLinFactNeighborY="65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34E3D0-21F8-4E86-85BC-1208C81CEF49}" type="pres">
      <dgm:prSet presAssocID="{5121C454-E769-4028-BEE6-EA0DF01D1FA0}" presName="sibTrans" presStyleCnt="0"/>
      <dgm:spPr/>
    </dgm:pt>
    <dgm:pt modelId="{7E6C1A1A-A0D7-4AE2-B588-6E70EE464969}" type="pres">
      <dgm:prSet presAssocID="{40310363-B0F5-41C7-B274-319FBD42D8A2}" presName="textNode" presStyleLbl="node1" presStyleIdx="1" presStyleCnt="4" custLinFactNeighborX="924" custLinFactNeighborY="65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2B04285-92C6-4A9A-BE56-DEF4C1C3AA58}" type="pres">
      <dgm:prSet presAssocID="{1687C42E-B975-4156-A089-64C665D0160C}" presName="sibTrans" presStyleCnt="0"/>
      <dgm:spPr/>
    </dgm:pt>
    <dgm:pt modelId="{AD43AD0C-A3F2-481D-BB66-F00150D49C0E}" type="pres">
      <dgm:prSet presAssocID="{4B455F1D-8159-489C-95E5-BEAE39649B92}" presName="textNode" presStyleLbl="node1" presStyleIdx="2" presStyleCnt="4" custLinFactNeighborX="924" custLinFactNeighborY="65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A76288-361F-491B-AFC1-82F2C34471E1}" type="pres">
      <dgm:prSet presAssocID="{C2CF4404-1EB5-4EF8-AE46-3E128FC3350B}" presName="sibTrans" presStyleCnt="0"/>
      <dgm:spPr/>
    </dgm:pt>
    <dgm:pt modelId="{1F89BB82-1EE3-46AD-8CB4-D85FCB6B0212}" type="pres">
      <dgm:prSet presAssocID="{6375C765-C4B4-4B34-B721-44220A955B45}" presName="textNode" presStyleLbl="node1" presStyleIdx="3" presStyleCnt="4" custLinFactNeighborX="924" custLinFactNeighborY="65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6A3A003-3073-4A2C-BA38-0920852AAFD8}" srcId="{9859921E-33DD-4CD8-9E72-C0CFA97DB590}" destId="{40310363-B0F5-41C7-B274-319FBD42D8A2}" srcOrd="1" destOrd="0" parTransId="{5AC9FF34-6248-472D-AA9C-A3991DA3F6AC}" sibTransId="{1687C42E-B975-4156-A089-64C665D0160C}"/>
    <dgm:cxn modelId="{141DD28A-32D6-47C4-80B0-CA095EA9808B}" srcId="{9859921E-33DD-4CD8-9E72-C0CFA97DB590}" destId="{61EE0D30-8C7F-42C0-95E5-848DC3A0611D}" srcOrd="0" destOrd="0" parTransId="{A5209B10-B976-4714-854F-ACECF2472F5A}" sibTransId="{5121C454-E769-4028-BEE6-EA0DF01D1FA0}"/>
    <dgm:cxn modelId="{309E185B-2A46-44F5-BBC9-B19ACE45284A}" type="presOf" srcId="{40310363-B0F5-41C7-B274-319FBD42D8A2}" destId="{7E6C1A1A-A0D7-4AE2-B588-6E70EE464969}" srcOrd="0" destOrd="0" presId="urn:microsoft.com/office/officeart/2005/8/layout/hProcess9"/>
    <dgm:cxn modelId="{61E8E402-6628-41EF-A8F7-4704C9CA3C2F}" srcId="{9859921E-33DD-4CD8-9E72-C0CFA97DB590}" destId="{4B455F1D-8159-489C-95E5-BEAE39649B92}" srcOrd="2" destOrd="0" parTransId="{11F776F3-2143-4251-A778-8811118FE69F}" sibTransId="{C2CF4404-1EB5-4EF8-AE46-3E128FC3350B}"/>
    <dgm:cxn modelId="{5FFDF1F4-130D-4C4A-BB35-59335CF430CF}" type="presOf" srcId="{61EE0D30-8C7F-42C0-95E5-848DC3A0611D}" destId="{C5427BD6-B71B-4F01-986B-DC6BEF0A3AD2}" srcOrd="0" destOrd="0" presId="urn:microsoft.com/office/officeart/2005/8/layout/hProcess9"/>
    <dgm:cxn modelId="{47C904A3-A3BB-4F55-A12E-7C248C81471E}" srcId="{9859921E-33DD-4CD8-9E72-C0CFA97DB590}" destId="{6375C765-C4B4-4B34-B721-44220A955B45}" srcOrd="3" destOrd="0" parTransId="{62271566-F864-48D2-BAD7-032C87550005}" sibTransId="{7FFEB403-E6C3-4125-A129-BA2E838A8612}"/>
    <dgm:cxn modelId="{BC6931F1-0181-4E82-98E1-FC09F492271D}" type="presOf" srcId="{4B455F1D-8159-489C-95E5-BEAE39649B92}" destId="{AD43AD0C-A3F2-481D-BB66-F00150D49C0E}" srcOrd="0" destOrd="0" presId="urn:microsoft.com/office/officeart/2005/8/layout/hProcess9"/>
    <dgm:cxn modelId="{0032ABF8-B4B5-4CBD-B30D-8E7836A8B7AE}" type="presOf" srcId="{6375C765-C4B4-4B34-B721-44220A955B45}" destId="{1F89BB82-1EE3-46AD-8CB4-D85FCB6B0212}" srcOrd="0" destOrd="0" presId="urn:microsoft.com/office/officeart/2005/8/layout/hProcess9"/>
    <dgm:cxn modelId="{CA3FDB09-09F3-42D5-A76C-1920918B36DB}" type="presOf" srcId="{9859921E-33DD-4CD8-9E72-C0CFA97DB590}" destId="{8BCDA4DF-B7F4-4FFA-AABC-F765CA8087A8}" srcOrd="0" destOrd="0" presId="urn:microsoft.com/office/officeart/2005/8/layout/hProcess9"/>
    <dgm:cxn modelId="{55824EC2-362A-4DB2-9216-09F67F5424A2}" type="presParOf" srcId="{8BCDA4DF-B7F4-4FFA-AABC-F765CA8087A8}" destId="{D867AA72-1DCC-4470-940A-DE980ACF3BE9}" srcOrd="0" destOrd="0" presId="urn:microsoft.com/office/officeart/2005/8/layout/hProcess9"/>
    <dgm:cxn modelId="{98C5DD81-426D-49B7-A0CB-384EE912B1CC}" type="presParOf" srcId="{8BCDA4DF-B7F4-4FFA-AABC-F765CA8087A8}" destId="{8BBDBA14-E89A-42D6-A507-E763CBC26CA5}" srcOrd="1" destOrd="0" presId="urn:microsoft.com/office/officeart/2005/8/layout/hProcess9"/>
    <dgm:cxn modelId="{2F6B241F-F940-4B90-A143-F12E3B20DF78}" type="presParOf" srcId="{8BBDBA14-E89A-42D6-A507-E763CBC26CA5}" destId="{C5427BD6-B71B-4F01-986B-DC6BEF0A3AD2}" srcOrd="0" destOrd="0" presId="urn:microsoft.com/office/officeart/2005/8/layout/hProcess9"/>
    <dgm:cxn modelId="{B76FCB47-AC6A-4844-87D6-A36CBEA094B6}" type="presParOf" srcId="{8BBDBA14-E89A-42D6-A507-E763CBC26CA5}" destId="{AF34E3D0-21F8-4E86-85BC-1208C81CEF49}" srcOrd="1" destOrd="0" presId="urn:microsoft.com/office/officeart/2005/8/layout/hProcess9"/>
    <dgm:cxn modelId="{0F383752-5880-4D04-8ABF-52A75B43BCF0}" type="presParOf" srcId="{8BBDBA14-E89A-42D6-A507-E763CBC26CA5}" destId="{7E6C1A1A-A0D7-4AE2-B588-6E70EE464969}" srcOrd="2" destOrd="0" presId="urn:microsoft.com/office/officeart/2005/8/layout/hProcess9"/>
    <dgm:cxn modelId="{B303CA1E-E1E9-4DE3-AF9E-4FCE4522DB33}" type="presParOf" srcId="{8BBDBA14-E89A-42D6-A507-E763CBC26CA5}" destId="{52B04285-92C6-4A9A-BE56-DEF4C1C3AA58}" srcOrd="3" destOrd="0" presId="urn:microsoft.com/office/officeart/2005/8/layout/hProcess9"/>
    <dgm:cxn modelId="{44EE1F97-B9AA-40F4-8410-802C4C3EA53E}" type="presParOf" srcId="{8BBDBA14-E89A-42D6-A507-E763CBC26CA5}" destId="{AD43AD0C-A3F2-481D-BB66-F00150D49C0E}" srcOrd="4" destOrd="0" presId="urn:microsoft.com/office/officeart/2005/8/layout/hProcess9"/>
    <dgm:cxn modelId="{48FA6311-3E64-490E-8742-794D62A1FB87}" type="presParOf" srcId="{8BBDBA14-E89A-42D6-A507-E763CBC26CA5}" destId="{7AA76288-361F-491B-AFC1-82F2C34471E1}" srcOrd="5" destOrd="0" presId="urn:microsoft.com/office/officeart/2005/8/layout/hProcess9"/>
    <dgm:cxn modelId="{9173B816-D9B1-444D-8140-206CB8850B77}" type="presParOf" srcId="{8BBDBA14-E89A-42D6-A507-E763CBC26CA5}" destId="{1F89BB82-1EE3-46AD-8CB4-D85FCB6B021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7AA72-1DCC-4470-940A-DE980ACF3BE9}">
      <dsp:nvSpPr>
        <dsp:cNvPr id="0" name=""/>
        <dsp:cNvSpPr/>
      </dsp:nvSpPr>
      <dsp:spPr>
        <a:xfrm>
          <a:off x="2" y="0"/>
          <a:ext cx="9143995" cy="3645329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27BD6-B71B-4F01-986B-DC6BEF0A3AD2}">
      <dsp:nvSpPr>
        <dsp:cNvPr id="0" name=""/>
        <dsp:cNvSpPr/>
      </dsp:nvSpPr>
      <dsp:spPr>
        <a:xfrm>
          <a:off x="3125" y="1093598"/>
          <a:ext cx="2030610" cy="145813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JepAnnotator</a:t>
          </a:r>
          <a:endParaRPr lang="de-DE" sz="20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initialize</a:t>
          </a:r>
          <a:r>
            <a:rPr lang="de-DE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()</a:t>
          </a:r>
          <a:endParaRPr lang="de-DE" sz="3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4305" y="1164778"/>
        <a:ext cx="1888250" cy="1315771"/>
      </dsp:txXfrm>
    </dsp:sp>
    <dsp:sp modelId="{7E6C1A1A-A0D7-4AE2-B588-6E70EE464969}">
      <dsp:nvSpPr>
        <dsp:cNvPr id="0" name=""/>
        <dsp:cNvSpPr/>
      </dsp:nvSpPr>
      <dsp:spPr>
        <a:xfrm>
          <a:off x="2372171" y="1093598"/>
          <a:ext cx="2030610" cy="145813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Python Shell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(</a:t>
          </a:r>
          <a:r>
            <a:rPr lang="de-DE" sz="20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spaCy</a:t>
          </a:r>
          <a:r>
            <a:rPr lang="de-DE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de-DE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43351" y="1164778"/>
        <a:ext cx="1888250" cy="1315771"/>
      </dsp:txXfrm>
    </dsp:sp>
    <dsp:sp modelId="{AD43AD0C-A3F2-481D-BB66-F00150D49C0E}">
      <dsp:nvSpPr>
        <dsp:cNvPr id="0" name=""/>
        <dsp:cNvSpPr/>
      </dsp:nvSpPr>
      <dsp:spPr>
        <a:xfrm>
          <a:off x="4741217" y="1093598"/>
          <a:ext cx="2030610" cy="145813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JepAnnotator</a:t>
          </a:r>
          <a:endParaRPr lang="de-DE" sz="20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process</a:t>
          </a:r>
          <a:r>
            <a:rPr lang="de-DE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()</a:t>
          </a:r>
          <a:endParaRPr lang="de-DE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12397" y="1164778"/>
        <a:ext cx="1888250" cy="1315771"/>
      </dsp:txXfrm>
    </dsp:sp>
    <dsp:sp modelId="{1F89BB82-1EE3-46AD-8CB4-D85FCB6B0212}">
      <dsp:nvSpPr>
        <dsp:cNvPr id="0" name=""/>
        <dsp:cNvSpPr/>
      </dsp:nvSpPr>
      <dsp:spPr>
        <a:xfrm>
          <a:off x="7110263" y="1093598"/>
          <a:ext cx="2030610" cy="145813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Tokenisierung</a:t>
          </a:r>
          <a:r>
            <a:rPr lang="de-DE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der Texte</a:t>
          </a:r>
          <a:endParaRPr lang="de-DE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81443" y="1164778"/>
        <a:ext cx="1888250" cy="1315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7AA72-1DCC-4470-940A-DE980ACF3BE9}">
      <dsp:nvSpPr>
        <dsp:cNvPr id="0" name=""/>
        <dsp:cNvSpPr/>
      </dsp:nvSpPr>
      <dsp:spPr>
        <a:xfrm>
          <a:off x="2" y="0"/>
          <a:ext cx="9143995" cy="3645329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27BD6-B71B-4F01-986B-DC6BEF0A3AD2}">
      <dsp:nvSpPr>
        <dsp:cNvPr id="0" name=""/>
        <dsp:cNvSpPr/>
      </dsp:nvSpPr>
      <dsp:spPr>
        <a:xfrm>
          <a:off x="6252" y="1103120"/>
          <a:ext cx="2030610" cy="145813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RestAnnotator</a:t>
          </a:r>
          <a:endParaRPr lang="de-DE" sz="20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initialize</a:t>
          </a:r>
          <a:r>
            <a:rPr lang="de-DE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()</a:t>
          </a:r>
          <a:endParaRPr lang="de-DE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7432" y="1174300"/>
        <a:ext cx="1888250" cy="1315771"/>
      </dsp:txXfrm>
    </dsp:sp>
    <dsp:sp modelId="{7E6C1A1A-A0D7-4AE2-B588-6E70EE464969}">
      <dsp:nvSpPr>
        <dsp:cNvPr id="0" name=""/>
        <dsp:cNvSpPr/>
      </dsp:nvSpPr>
      <dsp:spPr>
        <a:xfrm>
          <a:off x="2375298" y="1103120"/>
          <a:ext cx="2030610" cy="145813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Python</a:t>
          </a:r>
          <a:r>
            <a:rPr lang="de-DE" sz="2000" kern="1200" baseline="0" dirty="0" smtClean="0">
              <a:latin typeface="Calibri" panose="020F0502020204030204" pitchFamily="34" charset="0"/>
              <a:cs typeface="Calibri" panose="020F0502020204030204" pitchFamily="34" charset="0"/>
            </a:rPr>
            <a:t> Skript im Docker</a:t>
          </a:r>
          <a:endParaRPr lang="de-DE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46478" y="1174300"/>
        <a:ext cx="1888250" cy="1315771"/>
      </dsp:txXfrm>
    </dsp:sp>
    <dsp:sp modelId="{AD43AD0C-A3F2-481D-BB66-F00150D49C0E}">
      <dsp:nvSpPr>
        <dsp:cNvPr id="0" name=""/>
        <dsp:cNvSpPr/>
      </dsp:nvSpPr>
      <dsp:spPr>
        <a:xfrm>
          <a:off x="4744344" y="1103120"/>
          <a:ext cx="2030610" cy="145813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FastAPI</a:t>
          </a:r>
          <a:endParaRPr lang="de-DE" sz="20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(Web Server)</a:t>
          </a:r>
          <a:endParaRPr lang="de-DE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15524" y="1174300"/>
        <a:ext cx="1888250" cy="1315771"/>
      </dsp:txXfrm>
    </dsp:sp>
    <dsp:sp modelId="{1F89BB82-1EE3-46AD-8CB4-D85FCB6B0212}">
      <dsp:nvSpPr>
        <dsp:cNvPr id="0" name=""/>
        <dsp:cNvSpPr/>
      </dsp:nvSpPr>
      <dsp:spPr>
        <a:xfrm>
          <a:off x="7113389" y="1103120"/>
          <a:ext cx="2030610" cy="145813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spaCy</a:t>
          </a:r>
          <a:endParaRPr lang="de-DE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84569" y="1174300"/>
        <a:ext cx="1888250" cy="131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t" anchorCtr="0" compatLnSpc="1">
            <a:prstTxWarp prst="textNoShape">
              <a:avLst/>
            </a:prstTxWarp>
          </a:bodyPr>
          <a:lstStyle>
            <a:lvl1pPr algn="l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293" y="1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t" anchorCtr="0" compatLnSpc="1">
            <a:prstTxWarp prst="textNoShape">
              <a:avLst/>
            </a:prstTxWarp>
          </a:bodyPr>
          <a:lstStyle>
            <a:lvl1pPr algn="r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295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b" anchorCtr="0" compatLnSpc="1">
            <a:prstTxWarp prst="textNoShape">
              <a:avLst/>
            </a:prstTxWarp>
          </a:bodyPr>
          <a:lstStyle>
            <a:lvl1pPr algn="l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293" y="9723295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b" anchorCtr="0" compatLnSpc="1">
            <a:prstTxWarp prst="textNoShape">
              <a:avLst/>
            </a:prstTxWarp>
          </a:bodyPr>
          <a:lstStyle>
            <a:lvl1pPr algn="r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6935127-363F-47AB-86F5-8D4E5C8B16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630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t" anchorCtr="0" compatLnSpc="1">
            <a:prstTxWarp prst="textNoShape">
              <a:avLst/>
            </a:prstTxWarp>
          </a:bodyPr>
          <a:lstStyle>
            <a:lvl1pPr algn="l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293" y="1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t" anchorCtr="0" compatLnSpc="1">
            <a:prstTxWarp prst="textNoShape">
              <a:avLst/>
            </a:prstTxWarp>
          </a:bodyPr>
          <a:lstStyle>
            <a:lvl1pPr algn="r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8350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896" y="4862473"/>
            <a:ext cx="5207509" cy="460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295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b" anchorCtr="0" compatLnSpc="1">
            <a:prstTxWarp prst="textNoShape">
              <a:avLst/>
            </a:prstTxWarp>
          </a:bodyPr>
          <a:lstStyle>
            <a:lvl1pPr algn="l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293" y="9723295"/>
            <a:ext cx="3075007" cy="5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34" tIns="47817" rIns="95634" bIns="47817" numCol="1" anchor="b" anchorCtr="0" compatLnSpc="1">
            <a:prstTxWarp prst="textNoShape">
              <a:avLst/>
            </a:prstTxWarp>
          </a:bodyPr>
          <a:lstStyle>
            <a:lvl1pPr algn="r" defTabSz="957333" eaLnBrk="1" hangingPunct="1">
              <a:spcBef>
                <a:spcPct val="0"/>
              </a:spcBef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3AE5097-5579-4C66-901F-E374F9C0FD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418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42E9C-4361-4A66-BE05-9C6B9AAF31D3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512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AE5097-5579-4C66-901F-E374F9C0FDEC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50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Unterschied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RestAnnotator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init</a:t>
            </a:r>
            <a:r>
              <a:rPr lang="de-DE" baseline="0" dirty="0" smtClean="0"/>
              <a:t> &amp; </a:t>
            </a:r>
            <a:r>
              <a:rPr lang="de-DE" baseline="0" dirty="0" err="1" smtClean="0"/>
              <a:t>JepAnnotator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init</a:t>
            </a:r>
            <a:r>
              <a:rPr lang="de-DE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Kein Interpreter </a:t>
            </a:r>
            <a:r>
              <a:rPr lang="de-DE" dirty="0" err="1" smtClean="0"/>
              <a:t>spawn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REST-API</a:t>
            </a:r>
            <a:r>
              <a:rPr lang="de-DE" baseline="0" dirty="0" smtClean="0"/>
              <a:t> wird initialisiert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AE5097-5579-4C66-901F-E374F9C0FDEC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15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87024" y="1567855"/>
            <a:ext cx="6169959" cy="1661993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GB" sz="5400" i="1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Georgia" pitchFamily="18" charset="0"/>
              </a:defRPr>
            </a:lvl1pPr>
          </a:lstStyle>
          <a:p>
            <a:r>
              <a:rPr lang="de-DE" noProof="0"/>
              <a:t>Texttechnologisches</a:t>
            </a:r>
            <a:br>
              <a:rPr lang="de-DE" noProof="0"/>
            </a:br>
            <a:r>
              <a:rPr lang="de-DE" noProof="0"/>
              <a:t>Grundkonzept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980218" y="4797703"/>
            <a:ext cx="3183564" cy="492443"/>
          </a:xfrm>
        </p:spPr>
        <p:txBody>
          <a:bodyPr wrap="none" lIns="0" tIns="0" rIns="0" bIns="0">
            <a:spAutoFit/>
          </a:bodyPr>
          <a:lstStyle>
            <a:lvl1pPr marL="187517" indent="0" algn="ctr">
              <a:buFont typeface="Lucida Grande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Alexander Mehler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99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sp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Bats" pitchFamily="2" charset="2"/>
              <a:defRPr lang="de-DE" sz="360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196361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kurs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99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sp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Bats" pitchFamily="2" charset="2"/>
              <a:defRPr lang="de-DE" sz="360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196361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30710" y="221777"/>
            <a:ext cx="1530868" cy="553998"/>
          </a:xfrm>
        </p:spPr>
        <p:txBody>
          <a:bodyPr wrap="square" lIns="0" anchor="ctr" anchorCtr="1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4" name="CustomShape 2"/>
          <p:cNvSpPr/>
          <p:nvPr userDrawn="1"/>
        </p:nvSpPr>
        <p:spPr>
          <a:xfrm>
            <a:off x="670355" y="928316"/>
            <a:ext cx="7803290" cy="3016210"/>
          </a:xfrm>
          <a:prstGeom prst="rect">
            <a:avLst/>
          </a:prstGeom>
          <a:noFill/>
          <a:ln w="9360">
            <a:noFill/>
          </a:ln>
        </p:spPr>
        <p:txBody>
          <a:bodyPr wrap="none" lIns="0" tIns="0" rIns="0" bIns="0">
            <a:spAutoFit/>
          </a:bodyPr>
          <a:lstStyle/>
          <a:p>
            <a:pPr marL="857250" lvl="1" indent="-457200" algn="l">
              <a:buAutoNum type="arabicPeriod"/>
            </a:pPr>
            <a:r>
              <a:rPr lang="de-DE" sz="2800" dirty="0"/>
              <a:t>Motivation</a:t>
            </a:r>
          </a:p>
          <a:p>
            <a:pPr marL="857250" lvl="1" indent="-457200" algn="l">
              <a:buAutoNum type="arabicPeriod"/>
            </a:pPr>
            <a:r>
              <a:rPr lang="de-DE" sz="2800" dirty="0"/>
              <a:t>Problemstellung</a:t>
            </a:r>
          </a:p>
          <a:p>
            <a:pPr marL="857250" lvl="1" indent="-457200" algn="l">
              <a:buAutoNum type="arabicPeriod"/>
            </a:pPr>
            <a:r>
              <a:rPr lang="de-DE" sz="2800" dirty="0"/>
              <a:t>Ziel im Zusammenhang des Gesamtprojekts</a:t>
            </a:r>
          </a:p>
          <a:p>
            <a:pPr marL="857250" lvl="1" indent="-457200" algn="l">
              <a:buAutoNum type="arabicPeriod"/>
            </a:pPr>
            <a:r>
              <a:rPr lang="de-DE" sz="2800" dirty="0"/>
              <a:t>Analyse und </a:t>
            </a:r>
            <a:r>
              <a:rPr lang="de-DE" sz="2800" dirty="0" smtClean="0"/>
              <a:t>Vorgehensweise</a:t>
            </a:r>
          </a:p>
          <a:p>
            <a:pPr marL="857250" lvl="1" indent="-457200" algn="l">
              <a:buAutoNum type="arabicPeriod"/>
            </a:pPr>
            <a:r>
              <a:rPr lang="de-DE" sz="2800" dirty="0" smtClean="0"/>
              <a:t>Aktueller</a:t>
            </a:r>
            <a:r>
              <a:rPr lang="de-DE" sz="2800" baseline="0" dirty="0" smtClean="0"/>
              <a:t> Stand</a:t>
            </a:r>
            <a:endParaRPr lang="de-DE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Titel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0000"/>
            <a:ext cx="9144000" cy="196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10800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26151" y="6548891"/>
            <a:ext cx="8091831" cy="309109"/>
          </a:xfrm>
          <a:prstGeom prst="rect">
            <a:avLst/>
          </a:prstGeom>
          <a:noFill/>
        </p:spPr>
        <p:txBody>
          <a:bodyPr wrap="none" lIns="0" tIns="54000" rIns="0" bIns="54000" rtlCol="0" anchor="ctr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300" dirty="0" err="1">
                <a:solidFill>
                  <a:srgbClr val="969696"/>
                </a:solidFill>
                <a:latin typeface="Calibri"/>
              </a:rPr>
              <a:t>TTLab</a:t>
            </a:r>
            <a:r>
              <a:rPr lang="de-DE" sz="1300" dirty="0">
                <a:solidFill>
                  <a:srgbClr val="969696"/>
                </a:solidFill>
                <a:latin typeface="Calibri"/>
              </a:rPr>
              <a:t>; </a:t>
            </a:r>
            <a:r>
              <a:rPr lang="de-DE" sz="1300" dirty="0" err="1">
                <a:solidFill>
                  <a:srgbClr val="969696"/>
                </a:solidFill>
                <a:latin typeface="Calibri"/>
              </a:rPr>
              <a:t>SoSe</a:t>
            </a:r>
            <a:r>
              <a:rPr lang="de-DE" sz="1300" dirty="0">
                <a:solidFill>
                  <a:srgbClr val="969696"/>
                </a:solidFill>
                <a:latin typeface="Calibri"/>
              </a:rPr>
              <a:t> 2021; Praktikum Deep Learning </a:t>
            </a:r>
            <a:r>
              <a:rPr lang="de-DE" sz="1300" dirty="0" err="1">
                <a:solidFill>
                  <a:srgbClr val="969696"/>
                </a:solidFill>
                <a:latin typeface="Calibri"/>
              </a:rPr>
              <a:t>for</a:t>
            </a:r>
            <a:r>
              <a:rPr lang="de-DE" sz="1300" dirty="0">
                <a:solidFill>
                  <a:srgbClr val="969696"/>
                </a:solidFill>
                <a:latin typeface="Calibri"/>
              </a:rPr>
              <a:t> Text Imaging; Python im Text </a:t>
            </a:r>
            <a:r>
              <a:rPr lang="de-DE" sz="1300" dirty="0" err="1">
                <a:solidFill>
                  <a:srgbClr val="969696"/>
                </a:solidFill>
                <a:latin typeface="Calibri"/>
              </a:rPr>
              <a:t>Imager</a:t>
            </a:r>
            <a:r>
              <a:rPr lang="de-DE" sz="1300" dirty="0">
                <a:solidFill>
                  <a:srgbClr val="969696"/>
                </a:solidFill>
                <a:latin typeface="Calibri"/>
              </a:rPr>
              <a:t>; Yannick Ace Schlund &amp; Yasin Giray</a:t>
            </a:r>
            <a:endParaRPr lang="de-DE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5" r:id="rId2"/>
    <p:sldLayoutId id="2147483670" r:id="rId3"/>
    <p:sldLayoutId id="2147483668" r:id="rId4"/>
    <p:sldLayoutId id="2147483666" r:id="rId5"/>
  </p:sldLayoutIdLst>
  <p:transition/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360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pitchFamily="2" charset="2"/>
        <a:defRPr sz="2800">
          <a:solidFill>
            <a:srgbClr val="0051AB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5842" y="810326"/>
            <a:ext cx="7872348" cy="66204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30000"/>
              </a:lnSpc>
              <a:spcBef>
                <a:spcPts val="0"/>
              </a:spcBef>
              <a:buClr>
                <a:srgbClr val="66FFFF"/>
              </a:buClr>
              <a:buSzPct val="85000"/>
            </a:pPr>
            <a:r>
              <a:rPr lang="de-DE" sz="3600" i="0" dirty="0">
                <a:latin typeface="Calibri" pitchFamily="34" charset="0"/>
              </a:rPr>
              <a:t>Praktikum Deep Learning </a:t>
            </a:r>
            <a:r>
              <a:rPr lang="de-DE" sz="3600" i="0" dirty="0" err="1">
                <a:latin typeface="Calibri" pitchFamily="34" charset="0"/>
              </a:rPr>
              <a:t>for</a:t>
            </a:r>
            <a:r>
              <a:rPr lang="de-DE" sz="3600" i="0" dirty="0">
                <a:latin typeface="Calibri" pitchFamily="34" charset="0"/>
              </a:rPr>
              <a:t> Text Imaging</a:t>
            </a:r>
            <a:endParaRPr lang="de-DE" sz="3600" i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55002" y="4939678"/>
            <a:ext cx="5833996" cy="1107996"/>
          </a:xfrm>
          <a:noFill/>
        </p:spPr>
        <p:txBody>
          <a:bodyPr wrap="square" anchor="ctr" anchorCtr="1">
            <a:spAutoFit/>
          </a:bodyPr>
          <a:lstStyle/>
          <a:p>
            <a:pPr lvl="0" eaLnBrk="1" hangingPunct="1">
              <a:spcBef>
                <a:spcPts val="0"/>
              </a:spcBef>
              <a:defRPr/>
            </a:pPr>
            <a:r>
              <a:rPr lang="en-US" sz="3600" dirty="0">
                <a:solidFill>
                  <a:schemeClr val="tx1"/>
                </a:solidFill>
                <a:latin typeface="Calibri" pitchFamily="34" charset="0"/>
              </a:rPr>
              <a:t>Yannick Ace </a:t>
            </a:r>
            <a:r>
              <a:rPr lang="en-US" sz="3600" dirty="0" err="1">
                <a:solidFill>
                  <a:schemeClr val="tx1"/>
                </a:solidFill>
                <a:latin typeface="Calibri" pitchFamily="34" charset="0"/>
              </a:rPr>
              <a:t>Schlund</a:t>
            </a:r>
            <a:endParaRPr lang="en-US" sz="3600" dirty="0">
              <a:solidFill>
                <a:schemeClr val="tx1"/>
              </a:solidFill>
              <a:latin typeface="Calibri" pitchFamily="34" charset="0"/>
            </a:endParaRPr>
          </a:p>
          <a:p>
            <a:pPr lvl="0" eaLnBrk="1" hangingPunct="1">
              <a:spcBef>
                <a:spcPts val="0"/>
              </a:spcBef>
              <a:defRPr/>
            </a:pPr>
            <a:r>
              <a:rPr lang="en-US" sz="3600" dirty="0"/>
              <a:t>Yasin Giray</a:t>
            </a:r>
          </a:p>
        </p:txBody>
      </p:sp>
      <p:sp>
        <p:nvSpPr>
          <p:cNvPr id="4" name="Rechteck 3"/>
          <p:cNvSpPr/>
          <p:nvPr/>
        </p:nvSpPr>
        <p:spPr>
          <a:xfrm>
            <a:off x="374459" y="2652024"/>
            <a:ext cx="8395119" cy="1107996"/>
          </a:xfrm>
          <a:prstGeom prst="rect">
            <a:avLst/>
          </a:prstGeom>
        </p:spPr>
        <p:txBody>
          <a:bodyPr wrap="none" lIns="0" tIns="0" rIns="0" bIns="0" anchor="ctr" anchorCtr="1">
            <a:spAutoFit/>
          </a:bodyPr>
          <a:lstStyle/>
          <a:p>
            <a:r>
              <a:rPr lang="de-DE" sz="7200" dirty="0">
                <a:latin typeface="Calibri" pitchFamily="34" charset="0"/>
              </a:rPr>
              <a:t>Python </a:t>
            </a:r>
            <a:r>
              <a:rPr lang="de-DE" sz="7200" dirty="0" smtClean="0">
                <a:latin typeface="Calibri" pitchFamily="34" charset="0"/>
              </a:rPr>
              <a:t>im Text </a:t>
            </a:r>
            <a:r>
              <a:rPr lang="de-DE" sz="7200" dirty="0" err="1" smtClean="0">
                <a:latin typeface="Calibri" pitchFamily="34" charset="0"/>
              </a:rPr>
              <a:t>Imager</a:t>
            </a:r>
            <a:endParaRPr lang="de-DE" sz="4800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11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A534FE6-323B-43DA-94DA-DCD5D326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und Vorgehensweise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391292"/>
              </p:ext>
            </p:extLst>
          </p:nvPr>
        </p:nvGraphicFramePr>
        <p:xfrm>
          <a:off x="0" y="1538883"/>
          <a:ext cx="9144000" cy="3645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53998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Neuer Ansatz:</a:t>
            </a:r>
          </a:p>
        </p:txBody>
      </p:sp>
    </p:spTree>
    <p:extLst>
      <p:ext uri="{BB962C8B-B14F-4D97-AF65-F5344CB8AC3E}">
        <p14:creationId xmlns:p14="http://schemas.microsoft.com/office/powerpoint/2010/main" val="2369537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und Vorgehensweise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9998"/>
            <a:ext cx="9144000" cy="5033101"/>
          </a:xfrm>
        </p:spPr>
        <p:txBody>
          <a:bodyPr/>
          <a:lstStyle/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800" dirty="0" smtClean="0"/>
              <a:t>Näheres zur Vorgehensweise:</a:t>
            </a:r>
            <a:endParaRPr lang="de-DE" sz="2800" dirty="0"/>
          </a:p>
          <a:p>
            <a:r>
              <a:rPr lang="de-DE" dirty="0" err="1" smtClean="0">
                <a:cs typeface="Calibri" panose="020F0502020204030204" pitchFamily="34" charset="0"/>
              </a:rPr>
              <a:t>Standalone</a:t>
            </a:r>
            <a:r>
              <a:rPr lang="de-DE" dirty="0" smtClean="0"/>
              <a:t> Python-Skript zur Kapselung des </a:t>
            </a:r>
            <a:r>
              <a:rPr lang="de-DE" dirty="0" err="1" smtClean="0"/>
              <a:t>spaCy</a:t>
            </a:r>
            <a:r>
              <a:rPr lang="de-DE" dirty="0" smtClean="0"/>
              <a:t>-Prozesses</a:t>
            </a:r>
          </a:p>
          <a:p>
            <a:endParaRPr lang="de-DE" dirty="0"/>
          </a:p>
          <a:p>
            <a:r>
              <a:rPr lang="de-DE" dirty="0" smtClean="0"/>
              <a:t>Kommunikationsinstanz besteht aus REST/</a:t>
            </a:r>
            <a:r>
              <a:rPr lang="de-DE" dirty="0" err="1" smtClean="0"/>
              <a:t>FastAPI</a:t>
            </a:r>
            <a:endParaRPr lang="de-DE" dirty="0" smtClean="0"/>
          </a:p>
          <a:p>
            <a:pPr lvl="1"/>
            <a:r>
              <a:rPr lang="de-DE" dirty="0" err="1" smtClean="0"/>
              <a:t>Representational</a:t>
            </a:r>
            <a:r>
              <a:rPr lang="de-DE" dirty="0" smtClean="0"/>
              <a:t> State Transfer (REST)</a:t>
            </a:r>
          </a:p>
          <a:p>
            <a:endParaRPr lang="de-DE" dirty="0" smtClean="0"/>
          </a:p>
          <a:p>
            <a:r>
              <a:rPr lang="de-DE" dirty="0" smtClean="0"/>
              <a:t>Erste Tests mit </a:t>
            </a:r>
            <a:r>
              <a:rPr lang="de-DE" dirty="0" err="1" smtClean="0"/>
              <a:t>Nuitka</a:t>
            </a:r>
            <a:endParaRPr lang="de-DE" dirty="0" smtClean="0"/>
          </a:p>
          <a:p>
            <a:pPr lvl="1"/>
            <a:r>
              <a:rPr lang="de-DE" dirty="0" smtClean="0"/>
              <a:t>Eventuelle Beschleunigung</a:t>
            </a:r>
          </a:p>
          <a:p>
            <a:pPr lvl="1"/>
            <a:r>
              <a:rPr lang="de-DE" dirty="0" err="1" smtClean="0"/>
              <a:t>Obsoletwerden</a:t>
            </a:r>
            <a:r>
              <a:rPr lang="de-DE" dirty="0" smtClean="0"/>
              <a:t> des Python Interpreters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Mapping auf </a:t>
            </a:r>
            <a:r>
              <a:rPr lang="de-DE" dirty="0" err="1" smtClean="0"/>
              <a:t>SpaCyMultiTagger</a:t>
            </a:r>
            <a:r>
              <a:rPr lang="de-DE" dirty="0" smtClean="0"/>
              <a:t>- Methoden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1863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und Vorgehensweise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5306068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 smtClean="0"/>
              <a:t>Umsetzung</a:t>
            </a:r>
            <a:r>
              <a:rPr lang="de-DE" dirty="0" smtClean="0"/>
              <a:t>:</a:t>
            </a:r>
          </a:p>
          <a:p>
            <a:r>
              <a:rPr lang="de-DE" dirty="0" smtClean="0"/>
              <a:t>Textübergabe in Java mit JSON- Formatierung als String</a:t>
            </a:r>
          </a:p>
          <a:p>
            <a:pPr lvl="1"/>
            <a:r>
              <a:rPr lang="de-DE" dirty="0" smtClean="0"/>
              <a:t>Text, Sprache</a:t>
            </a:r>
          </a:p>
          <a:p>
            <a:pPr lvl="1"/>
            <a:r>
              <a:rPr lang="de-DE" dirty="0" smtClean="0"/>
              <a:t>Docker Container des Python-Skripts starten</a:t>
            </a:r>
          </a:p>
          <a:p>
            <a:pPr lvl="1"/>
            <a:r>
              <a:rPr lang="de-DE" dirty="0" smtClean="0"/>
              <a:t>REST-Kommunikation mit Webserver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Prozessablauf des Python-Skripts</a:t>
            </a:r>
          </a:p>
          <a:p>
            <a:pPr lvl="1"/>
            <a:r>
              <a:rPr lang="de-DE" dirty="0"/>
              <a:t>Webserver initialisieren (</a:t>
            </a:r>
            <a:r>
              <a:rPr lang="de-DE" dirty="0" err="1"/>
              <a:t>FastAPI</a:t>
            </a:r>
            <a:r>
              <a:rPr lang="de-DE" dirty="0"/>
              <a:t>)</a:t>
            </a:r>
            <a:endParaRPr lang="de-DE" dirty="0" smtClean="0"/>
          </a:p>
          <a:p>
            <a:pPr lvl="1"/>
            <a:r>
              <a:rPr lang="de-DE" dirty="0" smtClean="0"/>
              <a:t>Sprachmodule laden</a:t>
            </a:r>
          </a:p>
          <a:p>
            <a:pPr lvl="1"/>
            <a:r>
              <a:rPr lang="de-DE" dirty="0" smtClean="0"/>
              <a:t>NLP ausführen und parsen</a:t>
            </a:r>
          </a:p>
          <a:p>
            <a:pPr lvl="1"/>
            <a:r>
              <a:rPr lang="de-DE" dirty="0" smtClean="0"/>
              <a:t>Rückgabe eines </a:t>
            </a:r>
            <a:r>
              <a:rPr lang="de-DE" dirty="0" err="1" smtClean="0"/>
              <a:t>JSONObject</a:t>
            </a:r>
            <a:endParaRPr lang="de-DE" dirty="0" smtClean="0"/>
          </a:p>
          <a:p>
            <a:pPr marL="0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SpaCyMultiTaggerImproved</a:t>
            </a:r>
            <a:r>
              <a:rPr lang="de-DE" dirty="0" smtClean="0">
                <a:sym typeface="Wingdings" panose="05000000000000000000" pitchFamily="2" charset="2"/>
              </a:rPr>
              <a:t>- Methoden verwenden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668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AutoShape 1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3391390"/>
            <a:ext cx="9144000" cy="612775"/>
          </a:xfrm>
          <a:prstGeom prst="roundRect">
            <a:avLst>
              <a:gd name="adj" fmla="val 0"/>
            </a:avLst>
          </a:prstGeom>
          <a:solidFill>
            <a:srgbClr val="009AE0">
              <a:alpha val="15000"/>
            </a:srgbClr>
          </a:solidFill>
          <a:ln w="0" algn="ctr">
            <a:noFill/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613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998"/>
          </a:xfrm>
        </p:spPr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6272486"/>
          </a:xfrm>
        </p:spPr>
        <p:txBody>
          <a:bodyPr/>
          <a:lstStyle/>
          <a:p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DE" sz="2800" dirty="0" smtClean="0"/>
              <a:t>Wie </a:t>
            </a:r>
            <a:r>
              <a:rPr lang="de-DE" sz="2800" dirty="0"/>
              <a:t>lässt sich JEP anpassen/ersetzen</a:t>
            </a:r>
            <a:r>
              <a:rPr lang="de-DE" sz="2800" dirty="0" smtClean="0"/>
              <a:t>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800" dirty="0" smtClean="0"/>
              <a:t>Wie </a:t>
            </a:r>
            <a:r>
              <a:rPr lang="de-DE" sz="2800" dirty="0"/>
              <a:t>kann man eine bessere Schnittstelle zu </a:t>
            </a:r>
            <a:r>
              <a:rPr lang="de-DE" sz="2800" dirty="0" err="1"/>
              <a:t>spaCy</a:t>
            </a:r>
            <a:r>
              <a:rPr lang="de-DE" sz="2800" dirty="0"/>
              <a:t> bewerkstelligen</a:t>
            </a:r>
            <a:r>
              <a:rPr lang="de-DE" sz="2800" dirty="0" smtClean="0"/>
              <a:t>?</a:t>
            </a:r>
          </a:p>
          <a:p>
            <a:endParaRPr lang="de-DE" dirty="0" smtClean="0"/>
          </a:p>
          <a:p>
            <a:r>
              <a:rPr lang="de-DE" dirty="0" smtClean="0"/>
              <a:t>Docker Container mit Python-Skript als Ersatz</a:t>
            </a:r>
          </a:p>
          <a:p>
            <a:endParaRPr lang="de-DE" dirty="0" smtClean="0"/>
          </a:p>
          <a:p>
            <a:r>
              <a:rPr lang="de-DE" dirty="0" smtClean="0"/>
              <a:t>Webserver dient als neue Schnittstelle zwischen Java &amp; Python</a:t>
            </a:r>
          </a:p>
          <a:p>
            <a:endParaRPr lang="de-DE" dirty="0"/>
          </a:p>
          <a:p>
            <a:r>
              <a:rPr lang="de-DE" dirty="0" smtClean="0"/>
              <a:t>Vollständige JEP-Unabhängigkeit</a:t>
            </a:r>
          </a:p>
          <a:p>
            <a:pPr marL="457200"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u="sng" dirty="0" smtClean="0"/>
              <a:t>Vollständige OS-Unabhängigkeit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272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5663089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sz="2800" dirty="0"/>
              <a:t>Kann man die Entwicklung und Anpassung der Pipeline erleichtern</a:t>
            </a:r>
            <a:r>
              <a:rPr lang="de-DE" sz="2800" dirty="0" smtClean="0"/>
              <a:t>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800" dirty="0"/>
              <a:t>Ist es möglich ein </a:t>
            </a:r>
            <a:r>
              <a:rPr lang="de-DE" sz="2800" dirty="0" err="1"/>
              <a:t>Standalone</a:t>
            </a:r>
            <a:r>
              <a:rPr lang="de-DE" sz="2800" dirty="0"/>
              <a:t> Python Skript zu erstellen?</a:t>
            </a:r>
          </a:p>
          <a:p>
            <a:pPr marL="457200" lvl="1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 </a:t>
            </a:r>
            <a:r>
              <a:rPr lang="de-DE" sz="2800" dirty="0" err="1" smtClean="0"/>
              <a:t>Dockerization</a:t>
            </a:r>
            <a:r>
              <a:rPr lang="de-DE" sz="2800" dirty="0" smtClean="0"/>
              <a:t> </a:t>
            </a:r>
            <a:r>
              <a:rPr lang="de-DE" sz="2800" dirty="0"/>
              <a:t>ermöglichen?</a:t>
            </a:r>
          </a:p>
          <a:p>
            <a:pPr marL="0" indent="0">
              <a:buNone/>
            </a:pPr>
            <a:endParaRPr lang="de-DE" sz="2800" dirty="0" smtClean="0"/>
          </a:p>
          <a:p>
            <a:endParaRPr lang="de-DE" dirty="0"/>
          </a:p>
          <a:p>
            <a:r>
              <a:rPr lang="de-DE" dirty="0" smtClean="0"/>
              <a:t>Starke Kapselung ermöglicht unabhängige Weiterentwicklung</a:t>
            </a:r>
          </a:p>
          <a:p>
            <a:endParaRPr lang="de-DE" dirty="0" smtClean="0"/>
          </a:p>
          <a:p>
            <a:r>
              <a:rPr lang="de-DE" dirty="0" smtClean="0"/>
              <a:t>Hot Swap möglich durch </a:t>
            </a:r>
            <a:r>
              <a:rPr lang="de-DE" dirty="0" err="1" smtClean="0"/>
              <a:t>Dockerization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Änderungen im NLP-Prozess deutlich einfacher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556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000" dirty="0"/>
              <a:t>Vielen Dank </a:t>
            </a:r>
            <a:r>
              <a:rPr lang="de-DE" sz="6000"/>
              <a:t>für Ihre Aufmerksamkeit</a:t>
            </a:r>
            <a:r>
              <a:rPr lang="de-DE" sz="6000" dirty="0"/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AutoShape 1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842450"/>
            <a:ext cx="9144000" cy="612775"/>
          </a:xfrm>
          <a:prstGeom prst="roundRect">
            <a:avLst>
              <a:gd name="adj" fmla="val 0"/>
            </a:avLst>
          </a:prstGeom>
          <a:solidFill>
            <a:srgbClr val="009AE0">
              <a:alpha val="15000"/>
            </a:srgbClr>
          </a:solidFill>
          <a:ln w="0" algn="ctr">
            <a:noFill/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872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D0B0225-332C-4D2F-87A4-79F4011B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698A878-AD6D-4022-8581-D9F6B47A7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0000"/>
            <a:ext cx="9144000" cy="7245060"/>
          </a:xfrm>
        </p:spPr>
        <p:txBody>
          <a:bodyPr/>
          <a:lstStyle/>
          <a:p>
            <a:r>
              <a:rPr lang="de-DE" dirty="0" smtClean="0"/>
              <a:t>Fehleranfälligkeit</a:t>
            </a:r>
          </a:p>
          <a:p>
            <a:pPr lvl="1"/>
            <a:r>
              <a:rPr lang="de-DE" dirty="0" smtClean="0"/>
              <a:t>JEP (Java Embedded Python)</a:t>
            </a:r>
            <a:endParaRPr lang="de-DE" dirty="0" smtClean="0"/>
          </a:p>
          <a:p>
            <a:pPr lvl="1"/>
            <a:r>
              <a:rPr lang="de-DE" dirty="0" smtClean="0"/>
              <a:t>JEP- Bibliothek erschwert Lauffähigkeit </a:t>
            </a:r>
          </a:p>
          <a:p>
            <a:pPr lvl="1"/>
            <a:r>
              <a:rPr lang="de-DE" dirty="0" smtClean="0"/>
              <a:t>OS spezifische Probleme</a:t>
            </a:r>
          </a:p>
          <a:p>
            <a:pPr lvl="2"/>
            <a:r>
              <a:rPr lang="de-DE" dirty="0" smtClean="0"/>
              <a:t>VS </a:t>
            </a:r>
            <a:r>
              <a:rPr lang="de-DE" dirty="0" err="1" smtClean="0"/>
              <a:t>Build</a:t>
            </a:r>
            <a:r>
              <a:rPr lang="de-DE" dirty="0" smtClean="0"/>
              <a:t> Tools &amp; Windows SDK </a:t>
            </a:r>
            <a:r>
              <a:rPr lang="de-DE" dirty="0" err="1" smtClean="0"/>
              <a:t>Dependency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Schwache Kapselung</a:t>
            </a:r>
          </a:p>
          <a:p>
            <a:pPr lvl="1"/>
            <a:r>
              <a:rPr lang="de-DE" dirty="0" smtClean="0"/>
              <a:t>Keine klare Trennung von Java und Python</a:t>
            </a:r>
          </a:p>
          <a:p>
            <a:pPr lvl="1"/>
            <a:r>
              <a:rPr lang="de-DE" dirty="0" smtClean="0"/>
              <a:t>Weiterentwicklung erschwert</a:t>
            </a:r>
          </a:p>
          <a:p>
            <a:pPr lvl="1"/>
            <a:r>
              <a:rPr lang="de-DE" dirty="0" err="1" smtClean="0"/>
              <a:t>Dockerization</a:t>
            </a:r>
            <a:r>
              <a:rPr lang="de-DE" dirty="0" smtClean="0"/>
              <a:t> nicht trivial</a:t>
            </a:r>
          </a:p>
          <a:p>
            <a:endParaRPr lang="de-DE" dirty="0"/>
          </a:p>
          <a:p>
            <a:r>
              <a:rPr lang="de-DE" dirty="0"/>
              <a:t>Optimierung </a:t>
            </a:r>
            <a:r>
              <a:rPr lang="de-DE" dirty="0" smtClean="0"/>
              <a:t>und Restrukturierung des </a:t>
            </a:r>
            <a:r>
              <a:rPr lang="de-DE" dirty="0"/>
              <a:t>NLP- Prozesses</a:t>
            </a:r>
          </a:p>
          <a:p>
            <a:pPr lvl="1"/>
            <a:r>
              <a:rPr lang="de-DE" dirty="0" err="1" smtClean="0"/>
              <a:t>JepAnnotator</a:t>
            </a:r>
            <a:r>
              <a:rPr lang="de-DE" dirty="0" smtClean="0"/>
              <a:t>-Klasse </a:t>
            </a:r>
            <a:r>
              <a:rPr lang="de-DE" dirty="0"/>
              <a:t>als API zu Python (</a:t>
            </a:r>
            <a:r>
              <a:rPr lang="de-DE" dirty="0" err="1"/>
              <a:t>spaCy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588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AutoShape 1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1483595"/>
            <a:ext cx="9144000" cy="612775"/>
          </a:xfrm>
          <a:prstGeom prst="roundRect">
            <a:avLst>
              <a:gd name="adj" fmla="val 0"/>
            </a:avLst>
          </a:prstGeom>
          <a:solidFill>
            <a:srgbClr val="009AE0">
              <a:alpha val="15000"/>
            </a:srgbClr>
          </a:solidFill>
          <a:ln w="0" algn="ctr">
            <a:noFill/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379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000"/>
            <a:ext cx="9144000" cy="6838795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Wie lässt sich JEP anpassen/ersetzen?</a:t>
            </a:r>
          </a:p>
          <a:p>
            <a:endParaRPr lang="de-DE" dirty="0" smtClean="0"/>
          </a:p>
          <a:p>
            <a:r>
              <a:rPr lang="de-DE" dirty="0" smtClean="0"/>
              <a:t>Wie kann man eine bessere Schnittstelle zu </a:t>
            </a:r>
            <a:r>
              <a:rPr lang="de-DE" dirty="0" err="1" smtClean="0"/>
              <a:t>spaCy</a:t>
            </a:r>
            <a:r>
              <a:rPr lang="de-DE" dirty="0" smtClean="0"/>
              <a:t> bewerkstelligen?</a:t>
            </a:r>
          </a:p>
          <a:p>
            <a:endParaRPr lang="de-DE" dirty="0"/>
          </a:p>
          <a:p>
            <a:r>
              <a:rPr lang="de-DE" dirty="0" smtClean="0"/>
              <a:t>Kann man die Entwicklung und Anpassung der Pipeline erleichtern?</a:t>
            </a:r>
          </a:p>
          <a:p>
            <a:endParaRPr lang="de-DE" dirty="0"/>
          </a:p>
          <a:p>
            <a:r>
              <a:rPr lang="de-DE" dirty="0"/>
              <a:t>Ist es möglich ein </a:t>
            </a:r>
            <a:r>
              <a:rPr lang="de-DE" dirty="0" err="1"/>
              <a:t>Standalone</a:t>
            </a:r>
            <a:r>
              <a:rPr lang="de-DE" dirty="0"/>
              <a:t> Python Skript erstellen?</a:t>
            </a:r>
          </a:p>
          <a:p>
            <a:pPr lvl="1"/>
            <a:r>
              <a:rPr lang="de-DE" dirty="0" err="1"/>
              <a:t>Dockerization</a:t>
            </a:r>
            <a:r>
              <a:rPr lang="de-DE" dirty="0"/>
              <a:t> ermöglichen?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288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AutoShape 1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2118342"/>
            <a:ext cx="9144000" cy="612775"/>
          </a:xfrm>
          <a:prstGeom prst="roundRect">
            <a:avLst>
              <a:gd name="adj" fmla="val 0"/>
            </a:avLst>
          </a:prstGeom>
          <a:solidFill>
            <a:srgbClr val="009AE0">
              <a:alpha val="15000"/>
            </a:srgbClr>
          </a:solidFill>
          <a:ln w="0" algn="ctr">
            <a:noFill/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320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mit dem Gesamtprojekt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0" y="720000"/>
            <a:ext cx="9144000" cy="318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10800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 smtClean="0"/>
          </a:p>
          <a:p>
            <a:r>
              <a:rPr lang="de-DE" kern="0" dirty="0" smtClean="0"/>
              <a:t>JEP Unabhängigkeit</a:t>
            </a:r>
          </a:p>
          <a:p>
            <a:endParaRPr lang="de-DE" kern="0" dirty="0" smtClean="0"/>
          </a:p>
          <a:p>
            <a:r>
              <a:rPr lang="de-DE" kern="0" dirty="0" smtClean="0"/>
              <a:t>OS- unabhängige Nutzbarkeit</a:t>
            </a:r>
          </a:p>
          <a:p>
            <a:endParaRPr lang="de-DE" kern="0" dirty="0" smtClean="0"/>
          </a:p>
          <a:p>
            <a:r>
              <a:rPr lang="de-DE" kern="0" dirty="0" smtClean="0"/>
              <a:t>Python-basierte Werkzeuge besser kapseln mithilfe von Docker</a:t>
            </a:r>
          </a:p>
          <a:p>
            <a:endParaRPr lang="de-DE" kern="0" dirty="0"/>
          </a:p>
          <a:p>
            <a:r>
              <a:rPr lang="de-DE" kern="0" dirty="0" smtClean="0"/>
              <a:t>Konstante Stabilisierung der Pipeline sicherstellen</a:t>
            </a:r>
          </a:p>
        </p:txBody>
      </p:sp>
    </p:spTree>
    <p:extLst>
      <p:ext uri="{BB962C8B-B14F-4D97-AF65-F5344CB8AC3E}">
        <p14:creationId xmlns:p14="http://schemas.microsoft.com/office/powerpoint/2010/main" val="2580927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AutoShape 1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2772265"/>
            <a:ext cx="9144000" cy="612775"/>
          </a:xfrm>
          <a:prstGeom prst="roundRect">
            <a:avLst>
              <a:gd name="adj" fmla="val 0"/>
            </a:avLst>
          </a:prstGeom>
          <a:solidFill>
            <a:srgbClr val="009AE0">
              <a:alpha val="15000"/>
            </a:srgbClr>
          </a:solidFill>
          <a:ln w="0" algn="ctr">
            <a:noFill/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023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A534FE6-323B-43DA-94DA-DCD5D326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und Vorgehensweise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864985"/>
              </p:ext>
            </p:extLst>
          </p:nvPr>
        </p:nvGraphicFramePr>
        <p:xfrm>
          <a:off x="0" y="1538883"/>
          <a:ext cx="9144000" cy="3645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53998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Status quo des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JepAnnotators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07903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M@TJEEWJMFUVWYY577" val="3296"/>
</p:tagLst>
</file>

<file path=ppt/theme/theme1.xml><?xml version="1.0" encoding="utf-8"?>
<a:theme xmlns:a="http://schemas.openxmlformats.org/drawingml/2006/main" name="TeXSocket-Template">
  <a:themeElements>
    <a:clrScheme name="1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TeXSocket-Template</Template>
  <TotalTime>0</TotalTime>
  <Words>353</Words>
  <Application>Microsoft Office PowerPoint</Application>
  <PresentationFormat>On-screen Show (4:3)</PresentationFormat>
  <Paragraphs>125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StarBats</vt:lpstr>
      <vt:lpstr>Arial</vt:lpstr>
      <vt:lpstr>Symbol</vt:lpstr>
      <vt:lpstr>Georgia</vt:lpstr>
      <vt:lpstr>Tahoma</vt:lpstr>
      <vt:lpstr>Calibri</vt:lpstr>
      <vt:lpstr>Lucida Grande</vt:lpstr>
      <vt:lpstr>Times New Roman</vt:lpstr>
      <vt:lpstr>Wingdings</vt:lpstr>
      <vt:lpstr>TeXSocket-Template</vt:lpstr>
      <vt:lpstr>Praktikum Deep Learning for Text Imaging</vt:lpstr>
      <vt:lpstr>Agenda</vt:lpstr>
      <vt:lpstr>Motivation</vt:lpstr>
      <vt:lpstr>Agenda</vt:lpstr>
      <vt:lpstr>Problemstellung</vt:lpstr>
      <vt:lpstr>Agenda</vt:lpstr>
      <vt:lpstr>Zusammenhang mit dem Gesamtprojekt</vt:lpstr>
      <vt:lpstr>Agenda</vt:lpstr>
      <vt:lpstr>Analyse und Vorgehensweise</vt:lpstr>
      <vt:lpstr>Analyse und Vorgehensweise</vt:lpstr>
      <vt:lpstr>Analyse und Vorgehensweise</vt:lpstr>
      <vt:lpstr>Analyse und Vorgehensweise</vt:lpstr>
      <vt:lpstr>PowerPoint Presentation</vt:lpstr>
      <vt:lpstr>Aktueller Stand</vt:lpstr>
      <vt:lpstr>Aktueller Stand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Stolperwege</dc:title>
  <dc:creator>s4727687</dc:creator>
  <cp:lastModifiedBy>Yasin Giray</cp:lastModifiedBy>
  <cp:revision>145</cp:revision>
  <dcterms:created xsi:type="dcterms:W3CDTF">2016-02-03T10:48:48Z</dcterms:created>
  <dcterms:modified xsi:type="dcterms:W3CDTF">2021-07-08T15:51:08Z</dcterms:modified>
</cp:coreProperties>
</file>