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BDEC7-29AB-4D85-8C42-F76D69B9C1FF}" v="1659" dt="2022-03-25T19:59:17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0AE6D49-3852-B1CE-6F6C-8B623B2DC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3" t="32432" r="22002" b="13103"/>
          <a:stretch/>
        </p:blipFill>
        <p:spPr>
          <a:xfrm>
            <a:off x="-5748" y="-1957"/>
            <a:ext cx="12132854" cy="6790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B1ACFE-0C0A-6853-479A-4EB6979D290A}"/>
              </a:ext>
            </a:extLst>
          </p:cNvPr>
          <p:cNvSpPr/>
          <p:nvPr/>
        </p:nvSpPr>
        <p:spPr>
          <a:xfrm>
            <a:off x="117895" y="2373670"/>
            <a:ext cx="1854676" cy="16045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FORNECEDORES: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Editores; </a:t>
            </a:r>
            <a:r>
              <a:rPr lang="en-US" sz="1300" b="1" dirty="0" err="1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agregadores</a:t>
            </a:r>
            <a:r>
              <a:rPr lang="en-US" sz="13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 de </a:t>
            </a:r>
            <a:r>
              <a:rPr lang="en-US" sz="1300" b="1" dirty="0" err="1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conteúdo</a:t>
            </a:r>
            <a:r>
              <a:rPr lang="en-US" sz="13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; </a:t>
            </a:r>
            <a:r>
              <a:rPr lang="en-US" sz="1300" b="1" dirty="0" err="1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distribuidores</a:t>
            </a:r>
            <a:r>
              <a:rPr lang="en-US" sz="13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; </a:t>
            </a:r>
            <a:r>
              <a:rPr lang="en-US" sz="1300" b="1" dirty="0" err="1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lojas</a:t>
            </a:r>
            <a:r>
              <a:rPr lang="en-US" sz="13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virtuais</a:t>
            </a:r>
            <a:r>
              <a:rPr lang="en-US" sz="13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;</a:t>
            </a:r>
            <a:endParaRPr lang="en-US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pPr algn="ctr"/>
            <a:r>
              <a:rPr lang="en-US" sz="1300" b="1" dirty="0" err="1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autores</a:t>
            </a:r>
            <a:endParaRPr lang="en-US" b="1" dirty="0" err="1">
              <a:solidFill>
                <a:schemeClr val="tx1"/>
              </a:solidFill>
              <a:latin typeface="Arial Black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FB86B-DB03-D582-45FC-E84EC9119B0A}"/>
              </a:ext>
            </a:extLst>
          </p:cNvPr>
          <p:cNvSpPr/>
          <p:nvPr/>
        </p:nvSpPr>
        <p:spPr>
          <a:xfrm>
            <a:off x="10022997" y="2093884"/>
            <a:ext cx="2170979" cy="25591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CLIENTES INTERNOS: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Fornecedores</a:t>
            </a:r>
            <a:r>
              <a:rPr lang="en-US" sz="1200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;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Colaboladores</a:t>
            </a:r>
            <a:r>
              <a:rPr lang="en-US" sz="1200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;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Bibliotecária</a:t>
            </a:r>
            <a:r>
              <a:rPr lang="en-US" sz="1200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CLIENTES EXTERNOS: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Alunos</a:t>
            </a:r>
            <a:r>
              <a:rPr lang="en-US" sz="1200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;</a:t>
            </a:r>
          </a:p>
          <a:p>
            <a:pPr algn="ctr"/>
            <a:r>
              <a:rPr lang="en-US" sz="1200" err="1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Professores</a:t>
            </a:r>
            <a:r>
              <a:rPr lang="en-US" sz="1200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;</a:t>
            </a:r>
          </a:p>
          <a:p>
            <a:pPr algn="ctr"/>
            <a:r>
              <a:rPr lang="en-US" sz="1200" err="1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Gestores</a:t>
            </a:r>
            <a:r>
              <a:rPr lang="en-US" sz="1200" dirty="0">
                <a:solidFill>
                  <a:schemeClr val="tx1"/>
                </a:solidFill>
                <a:latin typeface="Arial Black"/>
                <a:ea typeface="Calibri"/>
                <a:cs typeface="Calibri"/>
              </a:rPr>
              <a:t>;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 Black"/>
              <a:ea typeface="Calibri"/>
              <a:cs typeface="Calibri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Arial Black"/>
              <a:ea typeface="Calibri"/>
              <a:cs typeface="Calibri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Arial Black"/>
              <a:ea typeface="Calibri"/>
              <a:cs typeface="Calibri"/>
            </a:endParaRPr>
          </a:p>
          <a:p>
            <a:pPr algn="ctr"/>
            <a:endParaRPr lang="en-US" sz="1200" dirty="0">
              <a:ea typeface="Calibri"/>
              <a:cs typeface="Calibri"/>
            </a:endParaRPr>
          </a:p>
          <a:p>
            <a:pPr algn="ctr"/>
            <a:endParaRPr lang="en-US" sz="1200" dirty="0"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CB6F7A-8041-D95E-4B93-581757BD8F32}"/>
              </a:ext>
            </a:extLst>
          </p:cNvPr>
          <p:cNvSpPr/>
          <p:nvPr/>
        </p:nvSpPr>
        <p:spPr>
          <a:xfrm>
            <a:off x="2991570" y="1561021"/>
            <a:ext cx="6124751" cy="326365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EXEMPLOS DE REGRAS DE NEGÓCIO: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É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permitida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a consulta de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livros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com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cadernos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lápis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folhas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soltas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. É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vedado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uso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caneta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manuseio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acervo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Biblioteca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O material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solicitado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deve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ser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devolvido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bibliotecário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se o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usuário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precisar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se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ausentar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algum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tempo do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salão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leitura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É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proibido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comer,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beber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fumar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nas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dependências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Biblioteca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PROCESSO: 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Leitura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.</a:t>
            </a:r>
          </a:p>
          <a:p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PROCEDIMENTOS: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Escolher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/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proucurar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 a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obra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requisitada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;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Ler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ao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mesmo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em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um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assento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;</a:t>
            </a:r>
          </a:p>
          <a:p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Entregar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o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mesmo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ao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local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encontrado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pós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leitura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.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sz="12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0824C-8220-F5E1-4080-D586F2F3CB46}"/>
              </a:ext>
            </a:extLst>
          </p:cNvPr>
          <p:cNvSpPr/>
          <p:nvPr/>
        </p:nvSpPr>
        <p:spPr>
          <a:xfrm>
            <a:off x="115198" y="-7009"/>
            <a:ext cx="3450565" cy="963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ea typeface="Calibri"/>
                <a:cs typeface="Calibri"/>
              </a:rPr>
              <a:t>BIBLIOTECA CRUZEIRO DO SUL CAMPUS GUARULHOS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8299A-F911-314C-21E2-4F390E069336}"/>
              </a:ext>
            </a:extLst>
          </p:cNvPr>
          <p:cNvSpPr/>
          <p:nvPr/>
        </p:nvSpPr>
        <p:spPr>
          <a:xfrm>
            <a:off x="186187" y="1559224"/>
            <a:ext cx="3766867" cy="6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OBJETIVOS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atendimento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à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comunidade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local no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oferecimento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suporte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informacional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estimulando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as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atividades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ensino</a:t>
            </a:r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B54DCD-4980-4431-C23B-9CF9EF3F6B80}"/>
              </a:ext>
            </a:extLst>
          </p:cNvPr>
          <p:cNvSpPr/>
          <p:nvPr/>
        </p:nvSpPr>
        <p:spPr>
          <a:xfrm>
            <a:off x="3851515" y="63081"/>
            <a:ext cx="3450565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BENCHMARKING: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Identificar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os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marcos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referência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e  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empresas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comparativas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para que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possa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ser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utilizado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 e/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ou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melhorado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o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mesmo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na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biblioteca</a:t>
            </a:r>
            <a:endParaRPr lang="en-US" sz="12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25695-DB1A-2161-27CF-DBBE52DFED99}"/>
              </a:ext>
            </a:extLst>
          </p:cNvPr>
          <p:cNvSpPr/>
          <p:nvPr/>
        </p:nvSpPr>
        <p:spPr>
          <a:xfrm>
            <a:off x="4727635" y="881693"/>
            <a:ext cx="2113472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METAS</a:t>
            </a:r>
            <a:r>
              <a:rPr lang="en-US" sz="1200" dirty="0">
                <a:ea typeface="Calibri"/>
                <a:cs typeface="Calibri"/>
              </a:rPr>
              <a:t>: </a:t>
            </a:r>
            <a:r>
              <a:rPr lang="en-US" sz="1200" dirty="0" err="1">
                <a:ea typeface="+mn-lt"/>
                <a:cs typeface="+mn-lt"/>
              </a:rPr>
              <a:t>Promover</a:t>
            </a:r>
            <a:r>
              <a:rPr lang="en-US" sz="1200" dirty="0">
                <a:ea typeface="+mn-lt"/>
                <a:cs typeface="+mn-lt"/>
              </a:rPr>
              <a:t> a </a:t>
            </a:r>
            <a:r>
              <a:rPr lang="en-US" sz="1200" dirty="0" err="1">
                <a:ea typeface="+mn-lt"/>
                <a:cs typeface="+mn-lt"/>
              </a:rPr>
              <a:t>formação</a:t>
            </a:r>
            <a:r>
              <a:rPr lang="en-US" sz="1200" dirty="0">
                <a:ea typeface="+mn-lt"/>
                <a:cs typeface="+mn-lt"/>
              </a:rPr>
              <a:t>;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Apoiar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professores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preparação</a:t>
            </a:r>
            <a:r>
              <a:rPr lang="en-US" sz="1200" dirty="0">
                <a:ea typeface="+mn-lt"/>
                <a:cs typeface="+mn-lt"/>
              </a:rPr>
              <a:t> de aulas.</a:t>
            </a:r>
            <a:endParaRPr lang="en-US" sz="1200" dirty="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8EC179-7A2B-24EF-673E-A0AC357E3316}"/>
              </a:ext>
            </a:extLst>
          </p:cNvPr>
          <p:cNvSpPr/>
          <p:nvPr/>
        </p:nvSpPr>
        <p:spPr>
          <a:xfrm rot="480000">
            <a:off x="7814426" y="1960865"/>
            <a:ext cx="2314753" cy="3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ATIVIDADE: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sz="1200" dirty="0" err="1">
                <a:ea typeface="Calibri"/>
                <a:cs typeface="Calibri"/>
              </a:rPr>
              <a:t>prestação</a:t>
            </a:r>
            <a:r>
              <a:rPr lang="en-US" sz="1200" dirty="0">
                <a:ea typeface="Calibri"/>
                <a:cs typeface="Calibri"/>
              </a:rPr>
              <a:t> de </a:t>
            </a:r>
            <a:r>
              <a:rPr lang="en-US" sz="1200" dirty="0" err="1">
                <a:ea typeface="Calibri"/>
                <a:cs typeface="Calibri"/>
              </a:rPr>
              <a:t>serviços</a:t>
            </a:r>
            <a:endParaRPr lang="en-US" sz="1200"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91D1C-B537-195F-1180-F8935412D3FF}"/>
              </a:ext>
            </a:extLst>
          </p:cNvPr>
          <p:cNvSpPr/>
          <p:nvPr/>
        </p:nvSpPr>
        <p:spPr>
          <a:xfrm>
            <a:off x="7313763" y="1210574"/>
            <a:ext cx="4873923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MÃO-DE-OBRA/PAPÉIS FUNCIONAIS: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sz="1200" dirty="0" err="1">
                <a:ea typeface="Calibri"/>
                <a:cs typeface="Calibri"/>
              </a:rPr>
              <a:t>Bibliotecário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estoquista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faxineiro</a:t>
            </a:r>
            <a:r>
              <a:rPr lang="en-US" sz="1200" dirty="0">
                <a:ea typeface="Calibri"/>
                <a:cs typeface="Calibri"/>
              </a:rPr>
              <a:t>/a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1C18C-FF91-9A89-003B-F785F80EF315}"/>
              </a:ext>
            </a:extLst>
          </p:cNvPr>
          <p:cNvSpPr/>
          <p:nvPr/>
        </p:nvSpPr>
        <p:spPr>
          <a:xfrm>
            <a:off x="3948562" y="4487713"/>
            <a:ext cx="4917055" cy="46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TECNOLOGIA DA INFORMAÇÃO: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I</a:t>
            </a:r>
            <a:r>
              <a:rPr lang="en-US" sz="1200" dirty="0">
                <a:solidFill>
                  <a:srgbClr val="FFFFFF"/>
                </a:solidFill>
                <a:ea typeface="Calibri"/>
                <a:cs typeface="Calibri"/>
              </a:rPr>
              <a:t>nternet</a:t>
            </a:r>
            <a:r>
              <a:rPr lang="en-US" sz="1200" dirty="0">
                <a:ea typeface="+mn-lt"/>
                <a:cs typeface="+mn-lt"/>
              </a:rPr>
              <a:t> e </a:t>
            </a:r>
            <a:r>
              <a:rPr lang="en-US" sz="1200" dirty="0" err="1">
                <a:ea typeface="+mn-lt"/>
                <a:cs typeface="+mn-lt"/>
              </a:rPr>
              <a:t>os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serviços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oferecidos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 Web tais </a:t>
            </a:r>
            <a:r>
              <a:rPr lang="en-US" sz="1200" dirty="0" err="1">
                <a:ea typeface="+mn-lt"/>
                <a:cs typeface="+mn-lt"/>
              </a:rPr>
              <a:t>como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repositórios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b="1" dirty="0" err="1">
                <a:ea typeface="+mn-lt"/>
                <a:cs typeface="+mn-lt"/>
              </a:rPr>
              <a:t>digitais</a:t>
            </a:r>
            <a:r>
              <a:rPr lang="en-US" sz="1200" dirty="0">
                <a:ea typeface="+mn-lt"/>
                <a:cs typeface="+mn-lt"/>
              </a:rPr>
              <a:t>, e-books, redes </a:t>
            </a:r>
            <a:r>
              <a:rPr lang="en-US" sz="1200" dirty="0" err="1">
                <a:ea typeface="+mn-lt"/>
                <a:cs typeface="+mn-lt"/>
              </a:rPr>
              <a:t>sociais</a:t>
            </a:r>
            <a:endParaRPr lang="en-US" dirty="0" err="1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A68E18-D6F3-68AF-FB48-1602980E73FA}"/>
              </a:ext>
            </a:extLst>
          </p:cNvPr>
          <p:cNvSpPr/>
          <p:nvPr/>
        </p:nvSpPr>
        <p:spPr>
          <a:xfrm>
            <a:off x="6794380" y="619304"/>
            <a:ext cx="5362754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ALOCAÇÃO DE RECURSOS: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Tecnologia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utilizada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para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disponibilização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de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conteúdo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(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biblioteca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 digital), </a:t>
            </a:r>
            <a:r>
              <a:rPr lang="en-US" sz="1200" dirty="0">
                <a:ea typeface="+mn-lt"/>
                <a:cs typeface="+mn-lt"/>
              </a:rPr>
              <a:t>Controle </a:t>
            </a:r>
            <a:r>
              <a:rPr lang="en-US" sz="1200" dirty="0" err="1">
                <a:ea typeface="+mn-lt"/>
                <a:cs typeface="+mn-lt"/>
              </a:rPr>
              <a:t>eficiente</a:t>
            </a:r>
            <a:r>
              <a:rPr lang="en-US" sz="1200" dirty="0">
                <a:ea typeface="+mn-lt"/>
                <a:cs typeface="+mn-lt"/>
              </a:rPr>
              <a:t> das </a:t>
            </a:r>
            <a:r>
              <a:rPr lang="en-US" sz="1200" dirty="0" err="1">
                <a:ea typeface="+mn-lt"/>
                <a:cs typeface="+mn-lt"/>
              </a:rPr>
              <a:t>demandas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exigidas</a:t>
            </a:r>
            <a:r>
              <a:rPr lang="en-US" sz="1200" dirty="0">
                <a:ea typeface="+mn-lt"/>
                <a:cs typeface="+mn-lt"/>
              </a:rPr>
              <a:t> e dos que </a:t>
            </a:r>
            <a:r>
              <a:rPr lang="en-US" sz="1200" dirty="0" err="1">
                <a:ea typeface="+mn-lt"/>
                <a:cs typeface="+mn-lt"/>
              </a:rPr>
              <a:t>atuam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na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área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dirty="0" err="1">
                <a:ea typeface="+mn-lt"/>
                <a:cs typeface="+mn-lt"/>
              </a:rPr>
              <a:t>trabalho</a:t>
            </a:r>
            <a:r>
              <a:rPr lang="en-US" sz="1200" dirty="0">
                <a:ea typeface="+mn-lt"/>
                <a:cs typeface="+mn-lt"/>
              </a:rPr>
              <a:t> local.</a:t>
            </a:r>
            <a:endParaRPr lang="en-US" sz="1200" b="1" dirty="0" err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3970C-1A3B-DDB8-0ED3-36E3FB2DE515}"/>
              </a:ext>
            </a:extLst>
          </p:cNvPr>
          <p:cNvSpPr/>
          <p:nvPr/>
        </p:nvSpPr>
        <p:spPr>
          <a:xfrm>
            <a:off x="1977068" y="2185539"/>
            <a:ext cx="1437734" cy="186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ENTRADAS FÍSICAS: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sz="1200" dirty="0" err="1">
                <a:ea typeface="Calibri"/>
                <a:cs typeface="Calibri"/>
              </a:rPr>
              <a:t>Livros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documentos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artigos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jornais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revistas</a:t>
            </a:r>
            <a:r>
              <a:rPr lang="en-US" sz="1200" dirty="0">
                <a:ea typeface="Calibri"/>
                <a:cs typeface="Calibri"/>
              </a:rPr>
              <a:t>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A5C269-0643-335F-2881-9E1E725C5F67}"/>
              </a:ext>
            </a:extLst>
          </p:cNvPr>
          <p:cNvSpPr/>
          <p:nvPr/>
        </p:nvSpPr>
        <p:spPr>
          <a:xfrm>
            <a:off x="-7908" y="5908374"/>
            <a:ext cx="2947357" cy="877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MELHORIA CONTÍNUA PMC: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sz="1200" dirty="0" err="1">
                <a:ea typeface="Calibri"/>
                <a:cs typeface="Calibri"/>
              </a:rPr>
              <a:t>acumulação</a:t>
            </a:r>
            <a:r>
              <a:rPr lang="en-US" sz="1200" dirty="0">
                <a:ea typeface="Calibri"/>
                <a:cs typeface="Calibri"/>
              </a:rPr>
              <a:t> de </a:t>
            </a:r>
            <a:r>
              <a:rPr lang="en-US" sz="1200" dirty="0" err="1">
                <a:ea typeface="Calibri"/>
                <a:cs typeface="Calibri"/>
              </a:rPr>
              <a:t>materiais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por</a:t>
            </a:r>
            <a:r>
              <a:rPr lang="en-US" sz="1200" dirty="0">
                <a:ea typeface="Calibri"/>
                <a:cs typeface="Calibri"/>
              </a:rPr>
              <a:t> </a:t>
            </a:r>
            <a:r>
              <a:rPr lang="en-US" sz="1200" dirty="0" err="1">
                <a:ea typeface="Calibri"/>
                <a:cs typeface="Calibri"/>
              </a:rPr>
              <a:t>meios</a:t>
            </a:r>
            <a:r>
              <a:rPr lang="en-US" sz="1200" dirty="0">
                <a:ea typeface="Calibri"/>
                <a:cs typeface="Calibri"/>
              </a:rPr>
              <a:t> online </a:t>
            </a:r>
            <a:r>
              <a:rPr lang="en-US" sz="1200" dirty="0" err="1">
                <a:ea typeface="Calibri"/>
                <a:cs typeface="Calibri"/>
              </a:rPr>
              <a:t>ou</a:t>
            </a:r>
            <a:r>
              <a:rPr lang="en-US" sz="1200" dirty="0">
                <a:ea typeface="Calibri"/>
                <a:cs typeface="Calibri"/>
              </a:rPr>
              <a:t> </a:t>
            </a:r>
            <a:r>
              <a:rPr lang="en-US" sz="1200" dirty="0" err="1">
                <a:ea typeface="Calibri"/>
                <a:cs typeface="Calibri"/>
              </a:rPr>
              <a:t>física</a:t>
            </a:r>
            <a:r>
              <a:rPr lang="en-US" sz="1200" dirty="0">
                <a:ea typeface="Calibri"/>
                <a:cs typeface="Calibri"/>
              </a:rPr>
              <a:t> do </a:t>
            </a:r>
            <a:r>
              <a:rPr lang="en-US" sz="1200" dirty="0" err="1">
                <a:ea typeface="Calibri"/>
                <a:cs typeface="Calibri"/>
              </a:rPr>
              <a:t>mesmo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limpeza</a:t>
            </a:r>
            <a:r>
              <a:rPr lang="en-US" sz="1200" dirty="0">
                <a:ea typeface="Calibri"/>
                <a:cs typeface="Calibri"/>
              </a:rPr>
              <a:t> de </a:t>
            </a:r>
            <a:r>
              <a:rPr lang="en-US" sz="1200" dirty="0" err="1">
                <a:ea typeface="Calibri"/>
                <a:cs typeface="Calibri"/>
              </a:rPr>
              <a:t>materiais</a:t>
            </a:r>
            <a:r>
              <a:rPr lang="en-US" sz="1200" dirty="0">
                <a:ea typeface="Calibri"/>
                <a:cs typeface="Calibri"/>
              </a:rPr>
              <a:t>, local </a:t>
            </a:r>
            <a:r>
              <a:rPr lang="en-US" sz="1200" dirty="0" err="1">
                <a:ea typeface="Calibri"/>
                <a:cs typeface="Calibri"/>
              </a:rPr>
              <a:t>conservado</a:t>
            </a:r>
            <a:r>
              <a:rPr lang="en-US" sz="1200" dirty="0">
                <a:ea typeface="Calibri"/>
                <a:cs typeface="Calibri"/>
              </a:rPr>
              <a:t>, site </a:t>
            </a:r>
            <a:r>
              <a:rPr lang="en-US" sz="1200" dirty="0" err="1">
                <a:ea typeface="Calibri"/>
                <a:cs typeface="Calibri"/>
              </a:rPr>
              <a:t>constantemente</a:t>
            </a:r>
            <a:r>
              <a:rPr lang="en-US" sz="1200" dirty="0">
                <a:ea typeface="Calibri"/>
                <a:cs typeface="Calibri"/>
              </a:rPr>
              <a:t> </a:t>
            </a:r>
            <a:r>
              <a:rPr lang="en-US" sz="1200" dirty="0" err="1">
                <a:ea typeface="Calibri"/>
                <a:cs typeface="Calibri"/>
              </a:rPr>
              <a:t>atualizado</a:t>
            </a:r>
            <a:r>
              <a:rPr lang="en-US" sz="1200" dirty="0">
                <a:ea typeface="Calibri"/>
                <a:cs typeface="Calibri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1DD2D5-0D15-E026-4B19-BFCCAE5AA6F4}"/>
              </a:ext>
            </a:extLst>
          </p:cNvPr>
          <p:cNvSpPr/>
          <p:nvPr/>
        </p:nvSpPr>
        <p:spPr>
          <a:xfrm>
            <a:off x="8430705" y="2442533"/>
            <a:ext cx="1595883" cy="150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SAÍDAS FÍSICAS: </a:t>
            </a:r>
            <a:r>
              <a:rPr lang="en-US" sz="1200" dirty="0" err="1">
                <a:ea typeface="Calibri"/>
                <a:cs typeface="Calibri"/>
              </a:rPr>
              <a:t>Livros</a:t>
            </a:r>
            <a:r>
              <a:rPr lang="en-US" sz="1200" dirty="0">
                <a:ea typeface="Calibri"/>
                <a:cs typeface="Calibri"/>
              </a:rPr>
              <a:t>, </a:t>
            </a:r>
            <a:r>
              <a:rPr lang="en-US" sz="1200" dirty="0" err="1">
                <a:ea typeface="Calibri"/>
                <a:cs typeface="Calibri"/>
              </a:rPr>
              <a:t>documentos</a:t>
            </a:r>
            <a:r>
              <a:rPr lang="en-US" sz="1200" dirty="0">
                <a:ea typeface="Calibri"/>
                <a:cs typeface="Calibri"/>
              </a:rPr>
              <a:t>, </a:t>
            </a:r>
            <a:r>
              <a:rPr lang="en-US" sz="1200" dirty="0" err="1">
                <a:ea typeface="Calibri"/>
                <a:cs typeface="Calibri"/>
              </a:rPr>
              <a:t>artigos</a:t>
            </a:r>
            <a:r>
              <a:rPr lang="en-US" sz="1200" dirty="0">
                <a:ea typeface="Calibri"/>
                <a:cs typeface="Calibri"/>
              </a:rPr>
              <a:t>, </a:t>
            </a:r>
            <a:r>
              <a:rPr lang="en-US" sz="1200" dirty="0" err="1">
                <a:ea typeface="Calibri"/>
                <a:cs typeface="Calibri"/>
              </a:rPr>
              <a:t>jornais</a:t>
            </a:r>
            <a:r>
              <a:rPr lang="en-US" sz="1200" dirty="0">
                <a:ea typeface="Calibri"/>
                <a:cs typeface="Calibri"/>
              </a:rPr>
              <a:t>, </a:t>
            </a:r>
            <a:r>
              <a:rPr lang="en-US" sz="1200" dirty="0" err="1">
                <a:ea typeface="Calibri"/>
                <a:cs typeface="Calibri"/>
              </a:rPr>
              <a:t>revistas</a:t>
            </a:r>
            <a:r>
              <a:rPr lang="en-US" sz="1200" dirty="0">
                <a:ea typeface="Calibri"/>
                <a:cs typeface="Calibri"/>
              </a:rPr>
              <a:t>, </a:t>
            </a:r>
            <a:r>
              <a:rPr lang="en-US" sz="1200" dirty="0" err="1">
                <a:ea typeface="Calibri"/>
                <a:cs typeface="Calibri"/>
              </a:rPr>
              <a:t>conservados</a:t>
            </a:r>
            <a:r>
              <a:rPr lang="en-US" sz="1200" dirty="0">
                <a:ea typeface="Calibri"/>
                <a:cs typeface="Calibri"/>
              </a:rPr>
              <a:t> e </a:t>
            </a:r>
            <a:r>
              <a:rPr lang="en-US" sz="1200" dirty="0" err="1">
                <a:ea typeface="Calibri"/>
                <a:cs typeface="Calibri"/>
              </a:rPr>
              <a:t>atualizados</a:t>
            </a:r>
            <a:r>
              <a:rPr lang="en-US" sz="1200" dirty="0">
                <a:ea typeface="Calibri"/>
                <a:cs typeface="Calibri"/>
              </a:rPr>
              <a:t> para a </a:t>
            </a:r>
            <a:r>
              <a:rPr lang="en-US" sz="1200" dirty="0" err="1">
                <a:ea typeface="Calibri"/>
                <a:cs typeface="Calibri"/>
              </a:rPr>
              <a:t>época</a:t>
            </a:r>
            <a:r>
              <a:rPr lang="en-US" sz="1200" dirty="0">
                <a:ea typeface="Calibri"/>
                <a:cs typeface="Calibri"/>
              </a:rPr>
              <a:t> e </a:t>
            </a:r>
            <a:r>
              <a:rPr lang="en-US" sz="1200" dirty="0" err="1">
                <a:ea typeface="Calibri"/>
                <a:cs typeface="Calibri"/>
              </a:rPr>
              <a:t>necessidade</a:t>
            </a:r>
            <a:r>
              <a:rPr lang="en-US" sz="1200" dirty="0">
                <a:ea typeface="Calibri"/>
                <a:cs typeface="Calibri"/>
              </a:rPr>
              <a:t> de </a:t>
            </a:r>
            <a:r>
              <a:rPr lang="en-US" sz="1200" dirty="0" err="1">
                <a:ea typeface="Calibri"/>
                <a:cs typeface="Calibri"/>
              </a:rPr>
              <a:t>pesquisa</a:t>
            </a:r>
            <a:endParaRPr lang="en-US" sz="1200" dirty="0" err="1">
              <a:ea typeface="+mn-lt"/>
              <a:cs typeface="+mn-lt"/>
            </a:endParaRP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D4FBE-301C-BB61-1BCE-AD41DF56717E}"/>
              </a:ext>
            </a:extLst>
          </p:cNvPr>
          <p:cNvSpPr/>
          <p:nvPr/>
        </p:nvSpPr>
        <p:spPr>
          <a:xfrm>
            <a:off x="-9704" y="4008768"/>
            <a:ext cx="4068791" cy="96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ENTRADAS LÓGICAS: 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Tempo de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aquisição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 do material e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utilização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, dados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registrados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 tais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como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estado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 de material,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quantidade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pessoas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diárias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utilização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 dos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livros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/>
                </a:solidFill>
                <a:ea typeface="Calibri"/>
                <a:cs typeface="Calibri"/>
              </a:rPr>
              <a:t>diárias</a:t>
            </a:r>
            <a:r>
              <a:rPr lang="en-US" sz="1200" dirty="0">
                <a:solidFill>
                  <a:schemeClr val="bg1"/>
                </a:solidFill>
                <a:ea typeface="Calibri"/>
                <a:cs typeface="Calibri"/>
              </a:rPr>
              <a:t>, etc.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91CB5-7B46-6628-60EE-549A0B0A6EC5}"/>
              </a:ext>
            </a:extLst>
          </p:cNvPr>
          <p:cNvSpPr/>
          <p:nvPr/>
        </p:nvSpPr>
        <p:spPr>
          <a:xfrm>
            <a:off x="10024793" y="3734699"/>
            <a:ext cx="1768415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SAÍDAS LÓGICAS: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Média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de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utillização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Média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de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pessoas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diárias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leitura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de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livros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determinados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e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suas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a typeface="Calibri"/>
                <a:cs typeface="Calibri"/>
              </a:rPr>
              <a:t>quantidades</a:t>
            </a:r>
            <a:r>
              <a:rPr lang="en-US" sz="1200" b="1" dirty="0">
                <a:solidFill>
                  <a:schemeClr val="bg1"/>
                </a:solidFill>
                <a:ea typeface="Calibri"/>
                <a:cs typeface="Calibri"/>
              </a:rPr>
              <a:t>.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7446A2-0A3F-1BF6-9F60-77C11CDE7D61}"/>
              </a:ext>
            </a:extLst>
          </p:cNvPr>
          <p:cNvSpPr/>
          <p:nvPr/>
        </p:nvSpPr>
        <p:spPr>
          <a:xfrm>
            <a:off x="6156385" y="5631611"/>
            <a:ext cx="5995357" cy="11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MÉTRICAS DE DESEMPENHO: </a:t>
            </a:r>
            <a:r>
              <a:rPr lang="en-US" sz="1200" dirty="0" err="1">
                <a:ea typeface="+mn-lt"/>
                <a:cs typeface="+mn-lt"/>
              </a:rPr>
              <a:t>Visitas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visitantes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documentos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mais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acessadas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palavras-chaves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taxas</a:t>
            </a:r>
            <a:r>
              <a:rPr lang="en-US" sz="1200" dirty="0">
                <a:ea typeface="+mn-lt"/>
                <a:cs typeface="+mn-lt"/>
              </a:rPr>
              <a:t> de tempo, tempo de </a:t>
            </a:r>
            <a:r>
              <a:rPr lang="en-US" sz="1200" dirty="0" err="1">
                <a:ea typeface="+mn-lt"/>
                <a:cs typeface="+mn-lt"/>
              </a:rPr>
              <a:t>navegação</a:t>
            </a:r>
            <a:r>
              <a:rPr lang="en-US" sz="1200" dirty="0">
                <a:ea typeface="+mn-lt"/>
                <a:cs typeface="+mn-lt"/>
              </a:rPr>
              <a:t>, dados </a:t>
            </a:r>
            <a:r>
              <a:rPr lang="en-US" sz="1200" dirty="0" err="1">
                <a:ea typeface="+mn-lt"/>
                <a:cs typeface="+mn-lt"/>
              </a:rPr>
              <a:t>demográficos</a:t>
            </a:r>
            <a:endParaRPr lang="en-US" sz="1200" b="1" dirty="0" err="1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95935" y="5681722"/>
            <a:ext cx="3460450" cy="52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GERENTE DO PROCESSO: </a:t>
            </a:r>
            <a:r>
              <a:rPr lang="pt-BR" sz="1200" dirty="0">
                <a:solidFill>
                  <a:schemeClr val="bg1"/>
                </a:solidFill>
              </a:rPr>
              <a:t>Mirian Garcia, gerente do setor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62414" y="4964465"/>
            <a:ext cx="8196529" cy="72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DIRETRIZES: </a:t>
            </a:r>
            <a:r>
              <a:rPr lang="pt-BR" sz="1200" dirty="0">
                <a:solidFill>
                  <a:schemeClr val="bg1"/>
                </a:solidFill>
              </a:rPr>
              <a:t>Máximo de 08 livros durante 07 dias corrido, podendo renovar 10 vezes desde que não possua reservas do item;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Multa: A não devolução de material emprestado no prazo previsto, implicará pagamento de multa, por obra e dia de atraso, incluindo-se o sábado. O valor da multa por obra e por dia de atraso é de R$2,00 e para materiais de consulta é de R$5,00.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Diretrizes de norma padrão: Silêncio no local, sala de estudos com o mínimo de 3 pessoas, solicitação de malote.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02678" y="-25435"/>
            <a:ext cx="4205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Nome: </a:t>
            </a:r>
            <a:r>
              <a:rPr lang="pt-BR" sz="1000" dirty="0" err="1"/>
              <a:t>Brunno</a:t>
            </a:r>
            <a:r>
              <a:rPr lang="pt-BR" sz="1000" dirty="0"/>
              <a:t> Nascimento de Freitas, RGM: 30031371, CURSO: ADS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366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Guarulhos</dc:creator>
  <cp:lastModifiedBy>Logon Guarulhos</cp:lastModifiedBy>
  <cp:revision>535</cp:revision>
  <dcterms:created xsi:type="dcterms:W3CDTF">2022-03-25T17:48:04Z</dcterms:created>
  <dcterms:modified xsi:type="dcterms:W3CDTF">2022-03-28T15:44:35Z</dcterms:modified>
</cp:coreProperties>
</file>