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b4a13657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9b4a13657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b991f3e9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9b991f3e9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b4a13657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b4a13657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b991f3e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b991f3e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b4a13657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b4a1365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b991f3e9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b991f3e9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9b4a13657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9b4a13657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importance of predict ckd progress resides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b4a13657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b4a13657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b4a13657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b4a13657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b4a13657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b4a13657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b4a13657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b4a13657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b4a13657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b4a13657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9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highlight>
                  <a:srgbClr val="FFFFFF"/>
                </a:highlight>
              </a:rPr>
              <a:t>Chronic Kidney Disease (CKD)</a:t>
            </a:r>
            <a:endParaRPr sz="7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Bruno Martínez Gutiérrez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2545625" y="77650"/>
            <a:ext cx="420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Results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973" y="829900"/>
            <a:ext cx="3604025" cy="43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350" y="1350975"/>
            <a:ext cx="3400225" cy="37925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2"/>
          <p:cNvCxnSpPr/>
          <p:nvPr/>
        </p:nvCxnSpPr>
        <p:spPr>
          <a:xfrm>
            <a:off x="3483900" y="2787125"/>
            <a:ext cx="168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2"/>
          <p:cNvSpPr txBox="1"/>
          <p:nvPr/>
        </p:nvSpPr>
        <p:spPr>
          <a:xfrm>
            <a:off x="418075" y="975500"/>
            <a:ext cx="33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Measurements per time window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6375" y="1036674"/>
            <a:ext cx="3857625" cy="424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5878675" y="650350"/>
            <a:ext cx="334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Occurrences</a:t>
            </a:r>
            <a:r>
              <a:rPr lang="es"/>
              <a:t> in the top 20 most important variables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623300" y="445025"/>
            <a:ext cx="420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Insights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101475" y="1017725"/>
            <a:ext cx="50424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LDL appears to be the most important variable to predict the progression of the disease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The 4 most important variables detected by the model are associated with multiple chronic degenerative diseases such as hypercholesterolemia, diabetes, metabolic syndrome and hypertension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The presence of the above comorbidities increases the risk of progression.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50" y="445025"/>
            <a:ext cx="3857625" cy="465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Improvements to the model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600" y="3115650"/>
            <a:ext cx="5274900" cy="187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Some patients do not have too much longitudinal data (i.e 200 days), we can model </a:t>
            </a:r>
            <a:r>
              <a:rPr lang="es">
                <a:solidFill>
                  <a:schemeClr val="dk1"/>
                </a:solidFill>
              </a:rPr>
              <a:t>features per patients (glucose, LDL) to predict the values in the future, so we have more data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With more data, complex DL models can be used, such as an convolutional neural networks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Infer comorbidities based in the clinical features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lt1"/>
                </a:solidFill>
              </a:rPr>
              <a:t>Thanks for your attention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588" y="674200"/>
            <a:ext cx="6746826" cy="37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150" y="3076563"/>
            <a:ext cx="714375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755025"/>
            <a:ext cx="8520600" cy="18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CKD is defined as abnormalities of kidney structure or function, present for &gt; 3 months, with implications for health.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rgbClr val="FFFFFF"/>
                </a:highlight>
              </a:rPr>
              <a:t>In 2017, the global prevalence of CKD was 9.1% (697.5 million cases)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accent2"/>
                </a:solidFill>
                <a:highlight>
                  <a:srgbClr val="FFFFFF"/>
                </a:highlight>
              </a:rPr>
              <a:t>Mean annualized all-cause costs increased exponentially with advanced stages, from $7537 (no CKD) to $76,969 (CKD stages 4-5)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145900" y="249025"/>
            <a:ext cx="485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Definition and importance of CKD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Progression </a:t>
            </a:r>
            <a:r>
              <a:rPr lang="es"/>
              <a:t>in CKD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762600" y="1140175"/>
            <a:ext cx="50697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Progression: Decline in GFR Category Rapid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When a patient decline in GFR of more than 5 units per year its defined as rapid progression.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63" y="1231900"/>
            <a:ext cx="2733675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2150" y="3091150"/>
            <a:ext cx="5530599" cy="16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395"/>
              <a:buFont typeface="Arial"/>
              <a:buNone/>
            </a:pPr>
            <a:r>
              <a:rPr lang="es" sz="2022"/>
              <a:t>Benefits of detecting CKD early and prevent progression:</a:t>
            </a:r>
            <a:endParaRPr sz="20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381900"/>
            <a:ext cx="542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Gives longer life expectancy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Lower costs of treatment in early stages of the disease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910" y="1515474"/>
            <a:ext cx="2450814" cy="32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Characteristics of the dataset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300 Patients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Longitudinal data: creatinine, DBP, SBP, HGB, glucose, LDL, administrated meds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Clinical non longitudinal data: race, gender, 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Target: Progress or not in CKD stage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063" y="3581750"/>
            <a:ext cx="332422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9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Feature Engineering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570100" y="1017725"/>
            <a:ext cx="826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GFR level was calculated u</a:t>
            </a:r>
            <a:r>
              <a:rPr lang="es">
                <a:solidFill>
                  <a:schemeClr val="dk1"/>
                </a:solidFill>
              </a:rPr>
              <a:t>sing </a:t>
            </a:r>
            <a:r>
              <a:rPr lang="es">
                <a:solidFill>
                  <a:schemeClr val="dk1"/>
                </a:solidFill>
              </a:rPr>
              <a:t>demographic</a:t>
            </a:r>
            <a:r>
              <a:rPr lang="es">
                <a:solidFill>
                  <a:schemeClr val="dk1"/>
                </a:solidFill>
              </a:rPr>
              <a:t> data and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creatinine levels based on the guidelines: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κ is 0.7 for females and 0.9 for males, α is -0.329 for females and -0.411 for males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050" y="1956450"/>
            <a:ext cx="8112400" cy="2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050" y="2910348"/>
            <a:ext cx="2193226" cy="219320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3003750" y="3006400"/>
            <a:ext cx="5753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</a:rPr>
              <a:t>Diabetes classification (Diabetes, pre-diabetes, no diabetes) using the glucose measurement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5213" y="3924300"/>
            <a:ext cx="374332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1350" y="603227"/>
            <a:ext cx="1347200" cy="13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Processing the longitudinal data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616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A time windows was used to deal with disadvantages of longitudinal data.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The time series were collapsed on a time frequency of 30 days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This value was selected to maximize the number of data for each patient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2225" y="1866900"/>
            <a:ext cx="25908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14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Modelling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223025" y="3317175"/>
            <a:ext cx="8520600" cy="19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Modelling using </a:t>
            </a:r>
            <a:r>
              <a:rPr lang="es">
                <a:solidFill>
                  <a:schemeClr val="dk1"/>
                </a:solidFill>
              </a:rPr>
              <a:t>the</a:t>
            </a:r>
            <a:r>
              <a:rPr lang="es">
                <a:solidFill>
                  <a:schemeClr val="dk1"/>
                </a:solidFill>
              </a:rPr>
              <a:t> 27 most common supervised classification models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Selected the top 5 models </a:t>
            </a:r>
            <a:r>
              <a:rPr lang="es">
                <a:solidFill>
                  <a:schemeClr val="dk1"/>
                </a:solidFill>
              </a:rPr>
              <a:t>based on the F1 score as it considers both precision and recall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000" y="939100"/>
            <a:ext cx="63246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686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50">
                <a:solidFill>
                  <a:schemeClr val="dk1"/>
                </a:solidFill>
                <a:highlight>
                  <a:srgbClr val="FFFFFF"/>
                </a:highlight>
              </a:rPr>
              <a:t>Selected model: </a:t>
            </a:r>
            <a:r>
              <a:rPr lang="es" sz="1650">
                <a:solidFill>
                  <a:schemeClr val="dk1"/>
                </a:solidFill>
              </a:rPr>
              <a:t>Random forests, with an F1 score of 87% 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50">
                <a:solidFill>
                  <a:schemeClr val="dk1"/>
                </a:solidFill>
                <a:highlight>
                  <a:srgbClr val="FFFFFF"/>
                </a:highlight>
              </a:rPr>
              <a:t>Precision</a:t>
            </a:r>
            <a:r>
              <a:rPr lang="es" sz="1650">
                <a:solidFill>
                  <a:schemeClr val="dk1"/>
                </a:solidFill>
                <a:highlight>
                  <a:srgbClr val="FFFFFF"/>
                </a:highlight>
              </a:rPr>
              <a:t>: Out of all the patients that the model predicted would get progress, only </a:t>
            </a:r>
            <a:r>
              <a:rPr b="1" lang="es" sz="1650">
                <a:solidFill>
                  <a:schemeClr val="dk1"/>
                </a:solidFill>
                <a:highlight>
                  <a:srgbClr val="FFFFFF"/>
                </a:highlight>
              </a:rPr>
              <a:t>88%</a:t>
            </a:r>
            <a:r>
              <a:rPr lang="es" sz="1650">
                <a:solidFill>
                  <a:schemeClr val="dk1"/>
                </a:solidFill>
                <a:highlight>
                  <a:srgbClr val="FFFFFF"/>
                </a:highlight>
              </a:rPr>
              <a:t> actually did. On the other hand, </a:t>
            </a:r>
            <a:r>
              <a:rPr b="1" lang="es" sz="1650">
                <a:solidFill>
                  <a:schemeClr val="dk1"/>
                </a:solidFill>
                <a:highlight>
                  <a:srgbClr val="FFFFFF"/>
                </a:highlight>
              </a:rPr>
              <a:t>89</a:t>
            </a:r>
            <a:r>
              <a:rPr lang="es" sz="1650">
                <a:solidFill>
                  <a:schemeClr val="dk1"/>
                </a:solidFill>
                <a:highlight>
                  <a:srgbClr val="FFFFFF"/>
                </a:highlight>
              </a:rPr>
              <a:t>% of the time the model predict correctly if a patient will not progress.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50">
                <a:solidFill>
                  <a:schemeClr val="dk1"/>
                </a:solidFill>
                <a:highlight>
                  <a:srgbClr val="FFFFFF"/>
                </a:highlight>
              </a:rPr>
              <a:t>Recall</a:t>
            </a:r>
            <a:r>
              <a:rPr lang="es" sz="1650">
                <a:solidFill>
                  <a:schemeClr val="dk1"/>
                </a:solidFill>
                <a:highlight>
                  <a:srgbClr val="FFFFFF"/>
                </a:highlight>
              </a:rPr>
              <a:t>: Out of all the players that actually progress, the model only predicted this outcome correctly for </a:t>
            </a:r>
            <a:r>
              <a:rPr b="1" lang="es" sz="1650">
                <a:solidFill>
                  <a:schemeClr val="dk1"/>
                </a:solidFill>
                <a:highlight>
                  <a:srgbClr val="FFFFFF"/>
                </a:highlight>
              </a:rPr>
              <a:t>64%</a:t>
            </a:r>
            <a:r>
              <a:rPr lang="es" sz="1650">
                <a:solidFill>
                  <a:schemeClr val="dk1"/>
                </a:solidFill>
                <a:highlight>
                  <a:srgbClr val="FFFFFF"/>
                </a:highlight>
              </a:rPr>
              <a:t> of those patients. For the patients that did not progress, the model got it right </a:t>
            </a:r>
            <a:r>
              <a:rPr b="1" lang="es" sz="1650">
                <a:solidFill>
                  <a:schemeClr val="dk1"/>
                </a:solidFill>
                <a:highlight>
                  <a:srgbClr val="FFFFFF"/>
                </a:highlight>
              </a:rPr>
              <a:t>97</a:t>
            </a:r>
            <a:r>
              <a:rPr lang="es" sz="1650">
                <a:solidFill>
                  <a:schemeClr val="dk1"/>
                </a:solidFill>
                <a:highlight>
                  <a:srgbClr val="FFFFFF"/>
                </a:highlight>
              </a:rPr>
              <a:t>% of the time.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5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Modelling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765" y="3145150"/>
            <a:ext cx="4196535" cy="19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