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5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09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03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63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98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95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83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50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28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10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12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44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E92FC-7591-4BDF-97C5-E52E8AAD597C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23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CAEDBAD-D120-4E4D-B294-81FCBE6E2826}"/>
              </a:ext>
            </a:extLst>
          </p:cNvPr>
          <p:cNvSpPr txBox="1"/>
          <p:nvPr/>
        </p:nvSpPr>
        <p:spPr>
          <a:xfrm>
            <a:off x="1916654" y="1355464"/>
            <a:ext cx="83586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/>
              <a:t>Trabalho Final </a:t>
            </a:r>
            <a:r>
              <a:rPr lang="pt-BR" sz="4400" b="1" dirty="0" err="1"/>
              <a:t>IoT</a:t>
            </a:r>
            <a:br>
              <a:rPr lang="pt-BR" sz="3200" u="sng" dirty="0"/>
            </a:br>
            <a:r>
              <a:rPr lang="pt-BR" sz="3200" u="sng" dirty="0"/>
              <a:t>TP546 – Internet das Coisas e Redes Veiculares</a:t>
            </a:r>
            <a:br>
              <a:rPr lang="pt-BR" sz="3200" dirty="0"/>
            </a:br>
            <a:br>
              <a:rPr lang="pt-BR" sz="3200" dirty="0"/>
            </a:br>
            <a:br>
              <a:rPr lang="pt-BR" sz="3200" dirty="0"/>
            </a:br>
            <a:r>
              <a:rPr lang="pt-BR" sz="3200" dirty="0"/>
              <a:t>Bruno Augusto</a:t>
            </a:r>
            <a:br>
              <a:rPr lang="pt-BR" sz="3200" dirty="0"/>
            </a:br>
            <a:r>
              <a:rPr lang="pt-BR" sz="3200" dirty="0"/>
              <a:t>Guilherme </a:t>
            </a:r>
            <a:r>
              <a:rPr lang="pt-BR" sz="3200" dirty="0" err="1"/>
              <a:t>Kyt</a:t>
            </a:r>
            <a:r>
              <a:rPr lang="pt-BR" sz="3200" dirty="0"/>
              <a:t> Moreira</a:t>
            </a:r>
          </a:p>
          <a:p>
            <a:pPr algn="ctr"/>
            <a:endParaRPr lang="pt-BR" sz="3200" dirty="0"/>
          </a:p>
          <a:p>
            <a:pPr algn="ctr"/>
            <a:endParaRPr lang="pt-BR" sz="3200" dirty="0"/>
          </a:p>
          <a:p>
            <a:pPr algn="ctr"/>
            <a:endParaRPr lang="pt-BR" sz="3200" dirty="0"/>
          </a:p>
          <a:p>
            <a:pPr algn="ctr"/>
            <a:r>
              <a:rPr lang="pt-BR" sz="2400" dirty="0"/>
              <a:t>2024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91310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664"/>
            <a:ext cx="12192000" cy="685800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DC80EF0-1791-40C7-B405-0A326B307C9E}"/>
              </a:ext>
            </a:extLst>
          </p:cNvPr>
          <p:cNvSpPr txBox="1"/>
          <p:nvPr/>
        </p:nvSpPr>
        <p:spPr>
          <a:xfrm>
            <a:off x="484093" y="322729"/>
            <a:ext cx="490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Descrição e Implementação: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0DD9C-E9FB-4BB7-BA22-9AC813E4BA7F}"/>
              </a:ext>
            </a:extLst>
          </p:cNvPr>
          <p:cNvSpPr txBox="1"/>
          <p:nvPr/>
        </p:nvSpPr>
        <p:spPr>
          <a:xfrm>
            <a:off x="1351878" y="1366221"/>
            <a:ext cx="94882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>
                <a:solidFill>
                  <a:schemeClr val="accent1">
                    <a:lumMod val="50000"/>
                  </a:schemeClr>
                </a:solidFill>
              </a:rPr>
              <a:t>Produto: </a:t>
            </a:r>
            <a:r>
              <a:rPr lang="pt-BR" sz="2800" dirty="0"/>
              <a:t>Uma lâmpada inteligente que ajusta automaticamente a intensidade da iluminação com base na detecção de movimento.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b="1" dirty="0">
                <a:solidFill>
                  <a:schemeClr val="accent1">
                    <a:lumMod val="50000"/>
                  </a:schemeClr>
                </a:solidFill>
              </a:rPr>
              <a:t>Implementação: </a:t>
            </a:r>
            <a:r>
              <a:rPr lang="pt-BR" sz="2800" dirty="0"/>
              <a:t>O sistema utiliza sensores de movimento e um controlador para alternar entre modos de intensidade baixa e alta. A lâmpada permanece em uma configuração de baixa luminosidade e aumenta para um brilho intenso ao detectar movimento, retornando o modo de baixo brilho após um período.</a:t>
            </a:r>
          </a:p>
        </p:txBody>
      </p:sp>
    </p:spTree>
    <p:extLst>
      <p:ext uri="{BB962C8B-B14F-4D97-AF65-F5344CB8AC3E}">
        <p14:creationId xmlns:p14="http://schemas.microsoft.com/office/powerpoint/2010/main" val="6229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664"/>
            <a:ext cx="12192000" cy="685800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DC80EF0-1791-40C7-B405-0A326B307C9E}"/>
              </a:ext>
            </a:extLst>
          </p:cNvPr>
          <p:cNvSpPr txBox="1"/>
          <p:nvPr/>
        </p:nvSpPr>
        <p:spPr>
          <a:xfrm>
            <a:off x="484093" y="322729"/>
            <a:ext cx="490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Dispositivos e Sensores: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0DD9C-E9FB-4BB7-BA22-9AC813E4BA7F}"/>
              </a:ext>
            </a:extLst>
          </p:cNvPr>
          <p:cNvSpPr txBox="1"/>
          <p:nvPr/>
        </p:nvSpPr>
        <p:spPr>
          <a:xfrm>
            <a:off x="1011219" y="1183342"/>
            <a:ext cx="787459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Sensores de Movimento (PIR ou Radar): </a:t>
            </a:r>
            <a:r>
              <a:rPr lang="pt-BR" sz="2400" dirty="0"/>
              <a:t>Detectam a presença de pessoas próximas à lâmpada.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Controlador (ESP8266, ESP32, ou </a:t>
            </a:r>
            <a:r>
              <a:rPr lang="pt-BR" sz="2400" b="1" dirty="0" err="1">
                <a:solidFill>
                  <a:schemeClr val="accent1">
                    <a:lumMod val="50000"/>
                  </a:schemeClr>
                </a:solidFill>
              </a:rPr>
              <a:t>Raspberry</a:t>
            </a: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400" b="1" dirty="0" err="1">
                <a:solidFill>
                  <a:schemeClr val="accent1">
                    <a:lumMod val="50000"/>
                  </a:schemeClr>
                </a:solidFill>
              </a:rPr>
              <a:t>Pi</a:t>
            </a: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): </a:t>
            </a:r>
            <a:r>
              <a:rPr lang="pt-BR" sz="2400" dirty="0"/>
              <a:t>Processa os dados do sensor e ajusta a iluminação.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LEDs Controláveis: </a:t>
            </a:r>
            <a:r>
              <a:rPr lang="pt-BR" sz="2400" dirty="0"/>
              <a:t>Com intensidade ajustável para modos de baixa e alta luminosidade.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Conexão MQTT: </a:t>
            </a:r>
            <a:r>
              <a:rPr lang="pt-BR" sz="2400" dirty="0"/>
              <a:t>Para integrar o dispositivo com um servidor central ou dashboard de monitoramento.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B1DE69-3188-4217-80C9-6CF0D3D30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311" y="969510"/>
            <a:ext cx="2200474" cy="1779572"/>
          </a:xfrm>
          <a:prstGeom prst="rect">
            <a:avLst/>
          </a:prstGeom>
          <a:solidFill>
            <a:srgbClr val="F8F9F9"/>
          </a:solidFill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CC6E3BF-479A-4CEC-80D3-F6769F52B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1311" y="2839667"/>
            <a:ext cx="2200474" cy="219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8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665"/>
            <a:ext cx="12192000" cy="685800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DC80EF0-1791-40C7-B405-0A326B307C9E}"/>
              </a:ext>
            </a:extLst>
          </p:cNvPr>
          <p:cNvSpPr txBox="1"/>
          <p:nvPr/>
        </p:nvSpPr>
        <p:spPr>
          <a:xfrm>
            <a:off x="484093" y="322729"/>
            <a:ext cx="5271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Soluções Similares no Mercado: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0DD9C-E9FB-4BB7-BA22-9AC813E4BA7F}"/>
              </a:ext>
            </a:extLst>
          </p:cNvPr>
          <p:cNvSpPr txBox="1"/>
          <p:nvPr/>
        </p:nvSpPr>
        <p:spPr>
          <a:xfrm>
            <a:off x="1351878" y="1366221"/>
            <a:ext cx="728651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Há produtos como a Philips </a:t>
            </a:r>
            <a:r>
              <a:rPr lang="pt-BR" sz="2400" dirty="0" err="1"/>
              <a:t>Hue</a:t>
            </a:r>
            <a:r>
              <a:rPr lang="pt-BR" sz="2400" dirty="0"/>
              <a:t> e outras lâmpadas </a:t>
            </a:r>
            <a:r>
              <a:rPr lang="pt-BR" sz="2400" dirty="0" err="1"/>
              <a:t>smart</a:t>
            </a:r>
            <a:r>
              <a:rPr lang="pt-BR" sz="2400" dirty="0"/>
              <a:t> que possuem controle remoto e detecção de movimento.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Melhorias sugeridas: </a:t>
            </a:r>
          </a:p>
          <a:p>
            <a:pPr algn="just"/>
            <a:endParaRPr lang="pt-BR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/>
              <a:t>Implementação de um controle automático de intensidade para ambientes que exigem iluminação adaptativa com base na presença de pessoas.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/>
              <a:t>Integração com câmera de vigilância, onde é acionada quando detectado a movimentação de pessoas, com uma notificação em dispositivo móvel.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D63C726-28E2-4A68-9D65-7C12FE66C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685" y="1876457"/>
            <a:ext cx="3027321" cy="307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4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DC80EF0-1791-40C7-B405-0A326B307C9E}"/>
              </a:ext>
            </a:extLst>
          </p:cNvPr>
          <p:cNvSpPr txBox="1"/>
          <p:nvPr/>
        </p:nvSpPr>
        <p:spPr>
          <a:xfrm>
            <a:off x="484093" y="322729"/>
            <a:ext cx="4905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Benefícios da Solução: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0DD9C-E9FB-4BB7-BA22-9AC813E4BA7F}"/>
              </a:ext>
            </a:extLst>
          </p:cNvPr>
          <p:cNvSpPr txBox="1"/>
          <p:nvPr/>
        </p:nvSpPr>
        <p:spPr>
          <a:xfrm>
            <a:off x="1351878" y="1366221"/>
            <a:ext cx="82869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>
                <a:solidFill>
                  <a:schemeClr val="accent1">
                    <a:lumMod val="50000"/>
                  </a:schemeClr>
                </a:solidFill>
              </a:rPr>
              <a:t>Economia de Energia: </a:t>
            </a:r>
            <a:r>
              <a:rPr lang="pt-BR" sz="2800" dirty="0"/>
              <a:t>Reduz o consumo ao ajustar automaticamente a iluminação.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b="1" dirty="0">
                <a:solidFill>
                  <a:schemeClr val="accent1">
                    <a:lumMod val="50000"/>
                  </a:schemeClr>
                </a:solidFill>
              </a:rPr>
              <a:t>Conveniência e Segurança: </a:t>
            </a:r>
            <a:r>
              <a:rPr lang="pt-BR" sz="2800" dirty="0"/>
              <a:t>Oferece iluminação quando necessário, aumentando a segurança em locais escuros.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b="1" dirty="0">
                <a:solidFill>
                  <a:schemeClr val="accent1">
                    <a:lumMod val="50000"/>
                  </a:schemeClr>
                </a:solidFill>
              </a:rPr>
              <a:t>Automação Simples e Adaptável: </a:t>
            </a:r>
            <a:r>
              <a:rPr lang="pt-BR" sz="2800" dirty="0"/>
              <a:t>Ideal para integração com sistemas de casas inteligentes.</a:t>
            </a:r>
          </a:p>
        </p:txBody>
      </p:sp>
    </p:spTree>
    <p:extLst>
      <p:ext uri="{BB962C8B-B14F-4D97-AF65-F5344CB8AC3E}">
        <p14:creationId xmlns:p14="http://schemas.microsoft.com/office/powerpoint/2010/main" val="342014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664"/>
            <a:ext cx="12192000" cy="685800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DC80EF0-1791-40C7-B405-0A326B307C9E}"/>
              </a:ext>
            </a:extLst>
          </p:cNvPr>
          <p:cNvSpPr txBox="1"/>
          <p:nvPr/>
        </p:nvSpPr>
        <p:spPr>
          <a:xfrm>
            <a:off x="484093" y="322729"/>
            <a:ext cx="5271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Viabilidade Comercial: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0DD9C-E9FB-4BB7-BA22-9AC813E4BA7F}"/>
              </a:ext>
            </a:extLst>
          </p:cNvPr>
          <p:cNvSpPr txBox="1"/>
          <p:nvPr/>
        </p:nvSpPr>
        <p:spPr>
          <a:xfrm>
            <a:off x="1351878" y="1366221"/>
            <a:ext cx="88356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>
                <a:solidFill>
                  <a:schemeClr val="accent1">
                    <a:lumMod val="50000"/>
                  </a:schemeClr>
                </a:solidFill>
              </a:rPr>
              <a:t>Mercado Potencial: </a:t>
            </a:r>
            <a:r>
              <a:rPr lang="pt-BR" sz="2800" dirty="0"/>
              <a:t>Pode ser direcionado para consumidores domésticos, empresas e prédios comerciais que desejam economizar energia e melhorar a segurança. 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b="1" dirty="0">
                <a:solidFill>
                  <a:schemeClr val="accent1">
                    <a:lumMod val="50000"/>
                  </a:schemeClr>
                </a:solidFill>
              </a:rPr>
              <a:t>Custo e Disponibilidade: </a:t>
            </a:r>
            <a:r>
              <a:rPr lang="pt-BR" sz="2800" dirty="0"/>
              <a:t>Componentes como sensores e LEDs são de baixo custo, tornando o produto comercialmente viável.</a:t>
            </a:r>
          </a:p>
        </p:txBody>
      </p:sp>
    </p:spTree>
    <p:extLst>
      <p:ext uri="{BB962C8B-B14F-4D97-AF65-F5344CB8AC3E}">
        <p14:creationId xmlns:p14="http://schemas.microsoft.com/office/powerpoint/2010/main" val="280271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664"/>
            <a:ext cx="12192000" cy="685800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DC80EF0-1791-40C7-B405-0A326B307C9E}"/>
              </a:ext>
            </a:extLst>
          </p:cNvPr>
          <p:cNvSpPr txBox="1"/>
          <p:nvPr/>
        </p:nvSpPr>
        <p:spPr>
          <a:xfrm>
            <a:off x="484093" y="322729"/>
            <a:ext cx="5916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Integração com Outras Soluções </a:t>
            </a:r>
            <a:r>
              <a:rPr lang="pt-BR" sz="28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IoT</a:t>
            </a:r>
            <a:r>
              <a:rPr lang="pt-BR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20DD9C-E9FB-4BB7-BA22-9AC813E4BA7F}"/>
              </a:ext>
            </a:extLst>
          </p:cNvPr>
          <p:cNvSpPr txBox="1"/>
          <p:nvPr/>
        </p:nvSpPr>
        <p:spPr>
          <a:xfrm>
            <a:off x="1351878" y="1366221"/>
            <a:ext cx="94882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A lâmpada pode ser integrada a um sistema maior, como um sistema de segurança doméstica, que monitora movimento e iluminação em tempo real. 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Integração com assistentes virtuais (como </a:t>
            </a:r>
            <a:r>
              <a:rPr lang="pt-BR" sz="2800" dirty="0" err="1"/>
              <a:t>Alexa</a:t>
            </a:r>
            <a:r>
              <a:rPr lang="pt-BR" sz="2800" dirty="0"/>
              <a:t> ou Google Home) para controle e monitoramento.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7634734-DEEF-4C57-9DFB-E4E9B4F88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429" y="4100843"/>
            <a:ext cx="2057472" cy="130403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368851A-BBC3-4BE8-AA38-CF19BCD63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4591" y="4100843"/>
            <a:ext cx="1221796" cy="130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9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664"/>
            <a:ext cx="12192000" cy="685800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420DD9C-E9FB-4BB7-BA22-9AC813E4BA7F}"/>
              </a:ext>
            </a:extLst>
          </p:cNvPr>
          <p:cNvSpPr txBox="1"/>
          <p:nvPr/>
        </p:nvSpPr>
        <p:spPr>
          <a:xfrm>
            <a:off x="1678193" y="2444840"/>
            <a:ext cx="883561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i="1" dirty="0"/>
              <a:t>Agora vamos apresentar o simulador...</a:t>
            </a:r>
          </a:p>
          <a:p>
            <a:pPr algn="ctr"/>
            <a:r>
              <a:rPr lang="pt-BR" sz="5400" b="1" dirty="0"/>
              <a:t>Obrigado!!!</a:t>
            </a:r>
          </a:p>
        </p:txBody>
      </p:sp>
    </p:spTree>
    <p:extLst>
      <p:ext uri="{BB962C8B-B14F-4D97-AF65-F5344CB8AC3E}">
        <p14:creationId xmlns:p14="http://schemas.microsoft.com/office/powerpoint/2010/main" val="38656683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397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Lais Aparecida Dias</dc:creator>
  <cp:lastModifiedBy>Bruno Augusto</cp:lastModifiedBy>
  <cp:revision>11</cp:revision>
  <dcterms:created xsi:type="dcterms:W3CDTF">2016-10-18T13:17:06Z</dcterms:created>
  <dcterms:modified xsi:type="dcterms:W3CDTF">2024-11-04T20:32:51Z</dcterms:modified>
</cp:coreProperties>
</file>