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09C62-9222-4732-8C2B-18E1919D08BA}" type="datetimeFigureOut">
              <a:rPr lang="pt-BR" smtClean="0"/>
              <a:t>16/08/2023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47FD8-16F2-40A5-9716-1E982FA435D9}" type="slidenum">
              <a:rPr lang="pt-BR" smtClean="0"/>
              <a:t>‹nº›</a:t>
            </a:fld>
            <a:endParaRPr lang="pt-BR"/>
          </a:p>
        </p:txBody>
      </p:sp>
    </p:spTree>
    <p:extLst>
      <p:ext uri="{BB962C8B-B14F-4D97-AF65-F5344CB8AC3E}">
        <p14:creationId xmlns:p14="http://schemas.microsoft.com/office/powerpoint/2010/main" val="320564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02D2F-0918-843D-DD92-32DE0380C61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067B4D0-CE7E-3DDE-C2F9-456E807A5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BE764DE-CBBD-128A-E4B5-31C478A2FE64}"/>
              </a:ext>
            </a:extLst>
          </p:cNvPr>
          <p:cNvSpPr>
            <a:spLocks noGrp="1"/>
          </p:cNvSpPr>
          <p:nvPr>
            <p:ph type="dt" sz="half" idx="10"/>
          </p:nvPr>
        </p:nvSpPr>
        <p:spPr/>
        <p:txBody>
          <a:bodyPr/>
          <a:lstStyle/>
          <a:p>
            <a:fld id="{483558B1-81A0-4459-AC9C-C065B1FE90C2}" type="datetime1">
              <a:rPr lang="pt-BR" smtClean="0"/>
              <a:t>16/08/2023</a:t>
            </a:fld>
            <a:endParaRPr lang="pt-BR"/>
          </a:p>
        </p:txBody>
      </p:sp>
      <p:sp>
        <p:nvSpPr>
          <p:cNvPr id="5" name="Espaço Reservado para Rodapé 4">
            <a:extLst>
              <a:ext uri="{FF2B5EF4-FFF2-40B4-BE49-F238E27FC236}">
                <a16:creationId xmlns:a16="http://schemas.microsoft.com/office/drawing/2014/main" id="{9C6641AA-FFC9-79F2-57A5-6F9DC00A994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EAB57F-5751-F36D-2551-08E2EF8CD4B6}"/>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374226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DF9E4-FEBC-5530-82AA-1FAFA371116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5FFED47-FEE4-9E18-BD9E-22BAFF93166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378DED3-CD03-599F-1B0E-12AD7F7D0CA9}"/>
              </a:ext>
            </a:extLst>
          </p:cNvPr>
          <p:cNvSpPr>
            <a:spLocks noGrp="1"/>
          </p:cNvSpPr>
          <p:nvPr>
            <p:ph type="dt" sz="half" idx="10"/>
          </p:nvPr>
        </p:nvSpPr>
        <p:spPr/>
        <p:txBody>
          <a:bodyPr/>
          <a:lstStyle/>
          <a:p>
            <a:fld id="{9360215A-7AB8-48BB-8CD0-D29C0FF71219}" type="datetime1">
              <a:rPr lang="pt-BR" smtClean="0"/>
              <a:t>16/08/2023</a:t>
            </a:fld>
            <a:endParaRPr lang="pt-BR"/>
          </a:p>
        </p:txBody>
      </p:sp>
      <p:sp>
        <p:nvSpPr>
          <p:cNvPr id="5" name="Espaço Reservado para Rodapé 4">
            <a:extLst>
              <a:ext uri="{FF2B5EF4-FFF2-40B4-BE49-F238E27FC236}">
                <a16:creationId xmlns:a16="http://schemas.microsoft.com/office/drawing/2014/main" id="{D5D2B085-515D-AF2B-9D55-7D553A0BFD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0F5561-C4B1-7710-DCF3-E59209304E42}"/>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172230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0AADC7B-D8F7-CE50-AA17-8085FF26749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87F7847-3344-97CC-4DE9-514AAEBE495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9431623-4819-3F22-3B71-B2E04AADE762}"/>
              </a:ext>
            </a:extLst>
          </p:cNvPr>
          <p:cNvSpPr>
            <a:spLocks noGrp="1"/>
          </p:cNvSpPr>
          <p:nvPr>
            <p:ph type="dt" sz="half" idx="10"/>
          </p:nvPr>
        </p:nvSpPr>
        <p:spPr/>
        <p:txBody>
          <a:bodyPr/>
          <a:lstStyle/>
          <a:p>
            <a:fld id="{1A1757BF-E34B-49AC-B6FD-11524D2ECEBA}" type="datetime1">
              <a:rPr lang="pt-BR" smtClean="0"/>
              <a:t>16/08/2023</a:t>
            </a:fld>
            <a:endParaRPr lang="pt-BR"/>
          </a:p>
        </p:txBody>
      </p:sp>
      <p:sp>
        <p:nvSpPr>
          <p:cNvPr id="5" name="Espaço Reservado para Rodapé 4">
            <a:extLst>
              <a:ext uri="{FF2B5EF4-FFF2-40B4-BE49-F238E27FC236}">
                <a16:creationId xmlns:a16="http://schemas.microsoft.com/office/drawing/2014/main" id="{0297F724-F966-2C2B-B764-C61082DA78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C5DEFEE-A802-14CA-02AF-2C8D1482E5B3}"/>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193944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2F61C-205E-93A8-261E-FD16891A242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B3284E9-99AB-139C-41F3-D3E468DDA14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9B37D34-AB8A-F9ED-1D12-8F693F0283BA}"/>
              </a:ext>
            </a:extLst>
          </p:cNvPr>
          <p:cNvSpPr>
            <a:spLocks noGrp="1"/>
          </p:cNvSpPr>
          <p:nvPr>
            <p:ph type="dt" sz="half" idx="10"/>
          </p:nvPr>
        </p:nvSpPr>
        <p:spPr/>
        <p:txBody>
          <a:bodyPr/>
          <a:lstStyle/>
          <a:p>
            <a:fld id="{51816099-D52C-4CDB-8381-1DD40C2B8E3B}" type="datetime1">
              <a:rPr lang="pt-BR" smtClean="0"/>
              <a:t>16/08/2023</a:t>
            </a:fld>
            <a:endParaRPr lang="pt-BR"/>
          </a:p>
        </p:txBody>
      </p:sp>
      <p:sp>
        <p:nvSpPr>
          <p:cNvPr id="5" name="Espaço Reservado para Rodapé 4">
            <a:extLst>
              <a:ext uri="{FF2B5EF4-FFF2-40B4-BE49-F238E27FC236}">
                <a16:creationId xmlns:a16="http://schemas.microsoft.com/office/drawing/2014/main" id="{27E0FD3B-04AB-EF14-1B23-0F5AF9F56A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04BB8A4-5C7C-10CA-7D2E-401C495B76D9}"/>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109773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4E067-BD1C-1C66-1E54-A799E7917A90}"/>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8F10052-E3AE-E298-9F9E-E6CC11C20D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0996E1B-8E9C-8867-8E43-B0DED3134294}"/>
              </a:ext>
            </a:extLst>
          </p:cNvPr>
          <p:cNvSpPr>
            <a:spLocks noGrp="1"/>
          </p:cNvSpPr>
          <p:nvPr>
            <p:ph type="dt" sz="half" idx="10"/>
          </p:nvPr>
        </p:nvSpPr>
        <p:spPr/>
        <p:txBody>
          <a:bodyPr/>
          <a:lstStyle/>
          <a:p>
            <a:fld id="{3B5FEF73-F1D7-4BF2-A0D3-2A118B8F4FF8}" type="datetime1">
              <a:rPr lang="pt-BR" smtClean="0"/>
              <a:t>16/08/2023</a:t>
            </a:fld>
            <a:endParaRPr lang="pt-BR"/>
          </a:p>
        </p:txBody>
      </p:sp>
      <p:sp>
        <p:nvSpPr>
          <p:cNvPr id="5" name="Espaço Reservado para Rodapé 4">
            <a:extLst>
              <a:ext uri="{FF2B5EF4-FFF2-40B4-BE49-F238E27FC236}">
                <a16:creationId xmlns:a16="http://schemas.microsoft.com/office/drawing/2014/main" id="{68151438-1A76-45DD-FA1C-728C0CAB2D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4C1F15C-86F6-3D4D-AD88-A3DA5B31EBB5}"/>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203190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92C7C-0475-F561-1B4F-C2C1DB6D17A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94CCA10-42CC-CC35-944E-B58CF77A512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5600D49-BA65-7071-1F2F-1AAC4668AB2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F563D32-A639-FD8F-66D8-51E8A2490B78}"/>
              </a:ext>
            </a:extLst>
          </p:cNvPr>
          <p:cNvSpPr>
            <a:spLocks noGrp="1"/>
          </p:cNvSpPr>
          <p:nvPr>
            <p:ph type="dt" sz="half" idx="10"/>
          </p:nvPr>
        </p:nvSpPr>
        <p:spPr/>
        <p:txBody>
          <a:bodyPr/>
          <a:lstStyle/>
          <a:p>
            <a:fld id="{0EAC1975-BCAB-4CA7-9F19-032178EE23E3}" type="datetime1">
              <a:rPr lang="pt-BR" smtClean="0"/>
              <a:t>16/08/2023</a:t>
            </a:fld>
            <a:endParaRPr lang="pt-BR"/>
          </a:p>
        </p:txBody>
      </p:sp>
      <p:sp>
        <p:nvSpPr>
          <p:cNvPr id="6" name="Espaço Reservado para Rodapé 5">
            <a:extLst>
              <a:ext uri="{FF2B5EF4-FFF2-40B4-BE49-F238E27FC236}">
                <a16:creationId xmlns:a16="http://schemas.microsoft.com/office/drawing/2014/main" id="{8A230520-2656-2E84-9955-3C2F8997B9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8592D72-F922-2632-BE03-E4671C9A487E}"/>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384900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4CBC11-6243-16D3-CC1F-FF6CB7520B8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05BB363-A551-CE28-D53D-C95D216B4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183F720-1249-5274-2879-6E074DFB124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BE1E9DC-9506-1E59-2038-5C08E695D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E79CBF5-B11A-9AFF-3231-2F4E9A3D761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91DF9FE-AE23-A6AF-1059-1C23A83A19E9}"/>
              </a:ext>
            </a:extLst>
          </p:cNvPr>
          <p:cNvSpPr>
            <a:spLocks noGrp="1"/>
          </p:cNvSpPr>
          <p:nvPr>
            <p:ph type="dt" sz="half" idx="10"/>
          </p:nvPr>
        </p:nvSpPr>
        <p:spPr/>
        <p:txBody>
          <a:bodyPr/>
          <a:lstStyle/>
          <a:p>
            <a:fld id="{260786E8-2917-451A-97DF-61CD93124419}" type="datetime1">
              <a:rPr lang="pt-BR" smtClean="0"/>
              <a:t>16/08/2023</a:t>
            </a:fld>
            <a:endParaRPr lang="pt-BR"/>
          </a:p>
        </p:txBody>
      </p:sp>
      <p:sp>
        <p:nvSpPr>
          <p:cNvPr id="8" name="Espaço Reservado para Rodapé 7">
            <a:extLst>
              <a:ext uri="{FF2B5EF4-FFF2-40B4-BE49-F238E27FC236}">
                <a16:creationId xmlns:a16="http://schemas.microsoft.com/office/drawing/2014/main" id="{DE5E8A22-11B6-E5F4-01B9-A934C225CEB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3F5A085-A292-EFA8-D7CB-42BCB890371A}"/>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23875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47591-0A06-8119-191C-139417F9B0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064E957-7571-D4A6-AC03-2EFD0D94A8CC}"/>
              </a:ext>
            </a:extLst>
          </p:cNvPr>
          <p:cNvSpPr>
            <a:spLocks noGrp="1"/>
          </p:cNvSpPr>
          <p:nvPr>
            <p:ph type="dt" sz="half" idx="10"/>
          </p:nvPr>
        </p:nvSpPr>
        <p:spPr/>
        <p:txBody>
          <a:bodyPr/>
          <a:lstStyle/>
          <a:p>
            <a:fld id="{74AB0408-F20C-4D93-A0F4-1960E9A7B60C}" type="datetime1">
              <a:rPr lang="pt-BR" smtClean="0"/>
              <a:t>16/08/2023</a:t>
            </a:fld>
            <a:endParaRPr lang="pt-BR"/>
          </a:p>
        </p:txBody>
      </p:sp>
      <p:sp>
        <p:nvSpPr>
          <p:cNvPr id="4" name="Espaço Reservado para Rodapé 3">
            <a:extLst>
              <a:ext uri="{FF2B5EF4-FFF2-40B4-BE49-F238E27FC236}">
                <a16:creationId xmlns:a16="http://schemas.microsoft.com/office/drawing/2014/main" id="{C74B488E-FA4E-D884-5064-6B60CCC1AEC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53F70B6-2B27-5EBF-B4AD-F539EE55F5DD}"/>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61335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3373DDB-A088-8CCC-8BBA-F67AA8AD17AF}"/>
              </a:ext>
            </a:extLst>
          </p:cNvPr>
          <p:cNvSpPr>
            <a:spLocks noGrp="1"/>
          </p:cNvSpPr>
          <p:nvPr>
            <p:ph type="dt" sz="half" idx="10"/>
          </p:nvPr>
        </p:nvSpPr>
        <p:spPr/>
        <p:txBody>
          <a:bodyPr/>
          <a:lstStyle/>
          <a:p>
            <a:fld id="{130BB096-69A9-4CA7-9C51-F2073A9D5127}" type="datetime1">
              <a:rPr lang="pt-BR" smtClean="0"/>
              <a:t>16/08/2023</a:t>
            </a:fld>
            <a:endParaRPr lang="pt-BR"/>
          </a:p>
        </p:txBody>
      </p:sp>
      <p:sp>
        <p:nvSpPr>
          <p:cNvPr id="3" name="Espaço Reservado para Rodapé 2">
            <a:extLst>
              <a:ext uri="{FF2B5EF4-FFF2-40B4-BE49-F238E27FC236}">
                <a16:creationId xmlns:a16="http://schemas.microsoft.com/office/drawing/2014/main" id="{35CE9C75-23CC-7F03-801B-A397CCA0B0C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D0949A1E-2EA0-3422-984C-7E58F8937E31}"/>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40142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197F2-3E1D-0AF9-0609-69A02CC347A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9797134-EAA2-D6F5-8690-93077FAE4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BA2003E-1E76-FFC4-04B4-ADA6C23A3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CB1D48C-BAEA-38B6-ACCB-A80A8DEDFC73}"/>
              </a:ext>
            </a:extLst>
          </p:cNvPr>
          <p:cNvSpPr>
            <a:spLocks noGrp="1"/>
          </p:cNvSpPr>
          <p:nvPr>
            <p:ph type="dt" sz="half" idx="10"/>
          </p:nvPr>
        </p:nvSpPr>
        <p:spPr/>
        <p:txBody>
          <a:bodyPr/>
          <a:lstStyle/>
          <a:p>
            <a:fld id="{1214AB35-502B-4903-B64C-CE6FEE563B56}" type="datetime1">
              <a:rPr lang="pt-BR" smtClean="0"/>
              <a:t>16/08/2023</a:t>
            </a:fld>
            <a:endParaRPr lang="pt-BR"/>
          </a:p>
        </p:txBody>
      </p:sp>
      <p:sp>
        <p:nvSpPr>
          <p:cNvPr id="6" name="Espaço Reservado para Rodapé 5">
            <a:extLst>
              <a:ext uri="{FF2B5EF4-FFF2-40B4-BE49-F238E27FC236}">
                <a16:creationId xmlns:a16="http://schemas.microsoft.com/office/drawing/2014/main" id="{113CA227-2C26-C7A4-0009-C9B21153F3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15F6328-5E03-A84D-4411-47657227320B}"/>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356605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AA1D2-47BB-5EF3-B714-B2F9BF936E3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D482399-566C-FA3C-FDBE-D38C30DAE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C83C4DA-A0D0-8DAE-C11D-67ACB02F4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73F6188-F8AB-72E2-9B3C-D1888CCBA375}"/>
              </a:ext>
            </a:extLst>
          </p:cNvPr>
          <p:cNvSpPr>
            <a:spLocks noGrp="1"/>
          </p:cNvSpPr>
          <p:nvPr>
            <p:ph type="dt" sz="half" idx="10"/>
          </p:nvPr>
        </p:nvSpPr>
        <p:spPr/>
        <p:txBody>
          <a:bodyPr/>
          <a:lstStyle/>
          <a:p>
            <a:fld id="{B120A230-0C05-42C1-AB5A-53E88CBD281F}" type="datetime1">
              <a:rPr lang="pt-BR" smtClean="0"/>
              <a:t>16/08/2023</a:t>
            </a:fld>
            <a:endParaRPr lang="pt-BR"/>
          </a:p>
        </p:txBody>
      </p:sp>
      <p:sp>
        <p:nvSpPr>
          <p:cNvPr id="6" name="Espaço Reservado para Rodapé 5">
            <a:extLst>
              <a:ext uri="{FF2B5EF4-FFF2-40B4-BE49-F238E27FC236}">
                <a16:creationId xmlns:a16="http://schemas.microsoft.com/office/drawing/2014/main" id="{F1D92E2F-83DB-21F4-9615-112DDD336D7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269D875-50F8-3211-2F25-F383224358D0}"/>
              </a:ext>
            </a:extLst>
          </p:cNvPr>
          <p:cNvSpPr>
            <a:spLocks noGrp="1"/>
          </p:cNvSpPr>
          <p:nvPr>
            <p:ph type="sldNum" sz="quarter" idx="12"/>
          </p:nvPr>
        </p:nvSpPr>
        <p:spPr/>
        <p:txBody>
          <a:bodyPr/>
          <a:lstStyle/>
          <a:p>
            <a:fld id="{4C73E6AB-477E-4A31-9A55-941357F2CFE5}" type="slidenum">
              <a:rPr lang="pt-BR" smtClean="0"/>
              <a:t>‹nº›</a:t>
            </a:fld>
            <a:endParaRPr lang="pt-BR"/>
          </a:p>
        </p:txBody>
      </p:sp>
    </p:spTree>
    <p:extLst>
      <p:ext uri="{BB962C8B-B14F-4D97-AF65-F5344CB8AC3E}">
        <p14:creationId xmlns:p14="http://schemas.microsoft.com/office/powerpoint/2010/main" val="384413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86C2618-0B76-0871-B911-21CC98649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D080ED1-3A6E-D496-EEE4-C76B72DD7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05F439D-3204-FBDC-19F9-0715A5D69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7394D-10E6-40D9-9AE5-C33B8738EF93}" type="datetime1">
              <a:rPr lang="pt-BR" smtClean="0"/>
              <a:t>16/08/2023</a:t>
            </a:fld>
            <a:endParaRPr lang="pt-BR"/>
          </a:p>
        </p:txBody>
      </p:sp>
      <p:sp>
        <p:nvSpPr>
          <p:cNvPr id="5" name="Espaço Reservado para Rodapé 4">
            <a:extLst>
              <a:ext uri="{FF2B5EF4-FFF2-40B4-BE49-F238E27FC236}">
                <a16:creationId xmlns:a16="http://schemas.microsoft.com/office/drawing/2014/main" id="{DE087BFD-D12A-771C-2FD8-18E541186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7E918A9-1AFA-4621-8B24-E07FAEB35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3E6AB-477E-4A31-9A55-941357F2CFE5}" type="slidenum">
              <a:rPr lang="pt-BR" smtClean="0"/>
              <a:t>‹nº›</a:t>
            </a:fld>
            <a:endParaRPr lang="pt-BR"/>
          </a:p>
        </p:txBody>
      </p:sp>
    </p:spTree>
    <p:extLst>
      <p:ext uri="{BB962C8B-B14F-4D97-AF65-F5344CB8AC3E}">
        <p14:creationId xmlns:p14="http://schemas.microsoft.com/office/powerpoint/2010/main" val="257507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ison.leismann@docente.pr.senac.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ebrae.com.br/sites/PortalSebrae/artigos/quem-nao-pode-ser-mei,acaca542b6c48710VgnVCM100000d701210aRCRD" TargetMode="External"/><Relationship Id="rId2" Type="http://schemas.openxmlformats.org/officeDocument/2006/relationships/hyperlink" Target="https://www.gov.br/empresas-e-negocios/pt-br/mapa-de-empresa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vejario.abril.com.br/coluna/carla-knoplech/10-tendencias-do-mercado-de-conteudo-digital-para-2023"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amazon.com/" TargetMode="External"/><Relationship Id="rId1" Type="http://schemas.openxmlformats.org/officeDocument/2006/relationships/slideLayout" Target="../slideLayouts/slideLayout2.xml"/><Relationship Id="rId4" Type="http://schemas.openxmlformats.org/officeDocument/2006/relationships/hyperlink" Target="https://www.amazon.com/s?k=Edison+Luiz+Leismann&amp;crid=1NLJATN9TS4QV&amp;sprefix=edison+luiz+leismann%2Caps%2C207&amp;ref=nb_sb_noss"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www.hostinger.com.br/tutoriais/ideias-de-negocios-online?ppc_campaign=google_search_generic_hosting_all&amp;bidkw=defaultkeyword&amp;lo=1031803&amp;gclid=CjwKCAjwt52mBhB5EiwA05YKo23c-hH7aO69rk3amRaHF8PhxUD0tOQOz8ZaPQEQ6wZedzsnh0A5ERoCXJkQAvD_Bw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v.br/empresas-e-negocios/pt-br/mapa-de-empres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bge.gov.br/estatisticas/economicas/servicos/22649-demografia-das-empresas-e-estatisticas-de-empreendedorismo.html" TargetMode="External"/><Relationship Id="rId2" Type="http://schemas.openxmlformats.org/officeDocument/2006/relationships/hyperlink" Target="https://www.sebrae.com.br/Sebrae/Portal%20Sebrae/Anexos/sobrevivencia-das-empresas-no-brasil-102016.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1.globo.com/inovacao/noticia/2021/11/15/as-100-melhores-invencoes-de-2021-segundo-a-revista-time.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mconsortium.org/" TargetMode="External"/><Relationship Id="rId2" Type="http://schemas.openxmlformats.org/officeDocument/2006/relationships/hyperlink" Target="http://s-inova.ucdb.br/wp-content/uploads/biblioteca/a-startup-enxuta-eric-ries-livro-completo.pdf" TargetMode="External"/><Relationship Id="rId1" Type="http://schemas.openxmlformats.org/officeDocument/2006/relationships/slideLayout" Target="../slideLayouts/slideLayout2.xml"/><Relationship Id="rId4" Type="http://schemas.openxmlformats.org/officeDocument/2006/relationships/hyperlink" Target="https://softex.b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284D5-EBD3-B1F5-D719-F5BA88A9798C}"/>
              </a:ext>
            </a:extLst>
          </p:cNvPr>
          <p:cNvSpPr>
            <a:spLocks noGrp="1"/>
          </p:cNvSpPr>
          <p:nvPr>
            <p:ph type="ctrTitle"/>
          </p:nvPr>
        </p:nvSpPr>
        <p:spPr/>
        <p:txBody>
          <a:bodyPr/>
          <a:lstStyle/>
          <a:p>
            <a:r>
              <a:rPr lang="pt-BR" dirty="0"/>
              <a:t>EMPREENDEDORISMO, INOVAÇÃO E INDÚSTRIA 4.0</a:t>
            </a:r>
          </a:p>
        </p:txBody>
      </p:sp>
      <p:sp>
        <p:nvSpPr>
          <p:cNvPr id="3" name="Subtítulo 2">
            <a:extLst>
              <a:ext uri="{FF2B5EF4-FFF2-40B4-BE49-F238E27FC236}">
                <a16:creationId xmlns:a16="http://schemas.microsoft.com/office/drawing/2014/main" id="{7A62A9B4-732E-156C-8CF2-24A9DD6E8EDD}"/>
              </a:ext>
            </a:extLst>
          </p:cNvPr>
          <p:cNvSpPr>
            <a:spLocks noGrp="1"/>
          </p:cNvSpPr>
          <p:nvPr>
            <p:ph type="subTitle" idx="1"/>
          </p:nvPr>
        </p:nvSpPr>
        <p:spPr>
          <a:xfrm>
            <a:off x="1317266" y="3832529"/>
            <a:ext cx="9144000" cy="1903108"/>
          </a:xfrm>
        </p:spPr>
        <p:txBody>
          <a:bodyPr>
            <a:normAutofit fontScale="85000" lnSpcReduction="20000"/>
          </a:bodyPr>
          <a:lstStyle/>
          <a:p>
            <a:pPr algn="l"/>
            <a:r>
              <a:rPr lang="pt-BR" b="1" dirty="0"/>
              <a:t>Prof. Dr. Edison Luiz Leismann    - Contato: </a:t>
            </a:r>
            <a:r>
              <a:rPr lang="pt-BR" b="1" dirty="0">
                <a:hlinkClick r:id="rId2"/>
              </a:rPr>
              <a:t>edison.leismann@docente.pr.senac.br</a:t>
            </a:r>
            <a:r>
              <a:rPr lang="pt-BR" b="1" dirty="0"/>
              <a:t> </a:t>
            </a:r>
          </a:p>
          <a:p>
            <a:pPr algn="l"/>
            <a:r>
              <a:rPr lang="pt-BR" b="1" dirty="0"/>
              <a:t>Referência Básica: </a:t>
            </a:r>
          </a:p>
          <a:p>
            <a:pPr algn="l"/>
            <a:r>
              <a:rPr lang="pt-BR" b="0" i="0" dirty="0">
                <a:solidFill>
                  <a:srgbClr val="1C1C1C"/>
                </a:solidFill>
                <a:effectLst/>
                <a:latin typeface="Roboto" panose="02000000000000000000" pitchFamily="2" charset="0"/>
              </a:rPr>
              <a:t>DORNELAS, José. </a:t>
            </a:r>
            <a:r>
              <a:rPr lang="pt-BR" b="1" i="0" dirty="0">
                <a:solidFill>
                  <a:srgbClr val="1C1C1C"/>
                </a:solidFill>
                <a:effectLst/>
                <a:latin typeface="Roboto" panose="02000000000000000000" pitchFamily="2" charset="0"/>
              </a:rPr>
              <a:t>Empreendedorismo, transformando ideias em negócios</a:t>
            </a:r>
            <a:r>
              <a:rPr lang="pt-BR" b="0" i="0" dirty="0">
                <a:solidFill>
                  <a:srgbClr val="1C1C1C"/>
                </a:solidFill>
                <a:effectLst/>
                <a:latin typeface="Roboto" panose="02000000000000000000" pitchFamily="2" charset="0"/>
              </a:rPr>
              <a:t>. [Digite o Local da Editora]: Editora Empreende, 2021. </a:t>
            </a:r>
            <a:r>
              <a:rPr lang="pt-BR" b="0" i="1" dirty="0">
                <a:solidFill>
                  <a:srgbClr val="1C1C1C"/>
                </a:solidFill>
                <a:effectLst/>
                <a:latin typeface="Roboto" panose="02000000000000000000" pitchFamily="2" charset="0"/>
              </a:rPr>
              <a:t>E-book.</a:t>
            </a:r>
            <a:r>
              <a:rPr lang="pt-BR" b="0" i="0" dirty="0">
                <a:solidFill>
                  <a:srgbClr val="1C1C1C"/>
                </a:solidFill>
                <a:effectLst/>
                <a:latin typeface="Roboto" panose="02000000000000000000" pitchFamily="2" charset="0"/>
              </a:rPr>
              <a:t> ISBN 9786587052083. Disponível em: https://app.minhabiblioteca.com.br/#/books/9786587052083/. Acesso em: 30 jul. 2023. </a:t>
            </a:r>
            <a:endParaRPr lang="pt-BR" b="1" dirty="0"/>
          </a:p>
        </p:txBody>
      </p:sp>
      <p:sp>
        <p:nvSpPr>
          <p:cNvPr id="4" name="Espaço Reservado para Número de Slide 3">
            <a:extLst>
              <a:ext uri="{FF2B5EF4-FFF2-40B4-BE49-F238E27FC236}">
                <a16:creationId xmlns:a16="http://schemas.microsoft.com/office/drawing/2014/main" id="{61EBA7C5-39E0-8769-6F63-8559E872C8C7}"/>
              </a:ext>
            </a:extLst>
          </p:cNvPr>
          <p:cNvSpPr>
            <a:spLocks noGrp="1"/>
          </p:cNvSpPr>
          <p:nvPr>
            <p:ph type="sldNum" sz="quarter" idx="12"/>
          </p:nvPr>
        </p:nvSpPr>
        <p:spPr/>
        <p:txBody>
          <a:bodyPr/>
          <a:lstStyle/>
          <a:p>
            <a:fld id="{4C73E6AB-477E-4A31-9A55-941357F2CFE5}" type="slidenum">
              <a:rPr lang="pt-BR" smtClean="0"/>
              <a:t>1</a:t>
            </a:fld>
            <a:endParaRPr lang="pt-BR"/>
          </a:p>
        </p:txBody>
      </p:sp>
    </p:spTree>
    <p:extLst>
      <p:ext uri="{BB962C8B-B14F-4D97-AF65-F5344CB8AC3E}">
        <p14:creationId xmlns:p14="http://schemas.microsoft.com/office/powerpoint/2010/main" val="262250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10</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2-O PROCESSO EMPREENDEDOR</a:t>
            </a:r>
          </a:p>
        </p:txBody>
      </p:sp>
      <p:sp>
        <p:nvSpPr>
          <p:cNvPr id="5" name="CaixaDeTexto 4">
            <a:extLst>
              <a:ext uri="{FF2B5EF4-FFF2-40B4-BE49-F238E27FC236}">
                <a16:creationId xmlns:a16="http://schemas.microsoft.com/office/drawing/2014/main" id="{1AF94086-2A1E-E8E9-F3A3-245AEDD1280A}"/>
              </a:ext>
            </a:extLst>
          </p:cNvPr>
          <p:cNvSpPr txBox="1"/>
          <p:nvPr/>
        </p:nvSpPr>
        <p:spPr>
          <a:xfrm>
            <a:off x="376286" y="1136547"/>
            <a:ext cx="11439428" cy="646331"/>
          </a:xfrm>
          <a:prstGeom prst="rect">
            <a:avLst/>
          </a:prstGeom>
          <a:noFill/>
        </p:spPr>
        <p:txBody>
          <a:bodyPr wrap="square">
            <a:spAutoFit/>
          </a:bodyPr>
          <a:lstStyle/>
          <a:p>
            <a:pPr marL="285750" indent="-285750">
              <a:buFont typeface="Arial" panose="020B0604020202020204" pitchFamily="34" charset="0"/>
              <a:buChar char="•"/>
            </a:pPr>
            <a:r>
              <a:rPr lang="pt-BR" b="1" dirty="0">
                <a:highlight>
                  <a:srgbClr val="FFFF00"/>
                </a:highlight>
              </a:rPr>
              <a:t>Os últimos anos foram repletos de iniciativas em prol do empreendedorismo, criando as bases para a nova fase do empreendedorismo no país.</a:t>
            </a:r>
          </a:p>
        </p:txBody>
      </p:sp>
      <p:sp>
        <p:nvSpPr>
          <p:cNvPr id="9" name="CaixaDeTexto 8">
            <a:extLst>
              <a:ext uri="{FF2B5EF4-FFF2-40B4-BE49-F238E27FC236}">
                <a16:creationId xmlns:a16="http://schemas.microsoft.com/office/drawing/2014/main" id="{A1C489AB-3080-25F1-5E4E-0E0214D11AB9}"/>
              </a:ext>
            </a:extLst>
          </p:cNvPr>
          <p:cNvSpPr txBox="1"/>
          <p:nvPr/>
        </p:nvSpPr>
        <p:spPr>
          <a:xfrm>
            <a:off x="510871" y="2000445"/>
            <a:ext cx="11090081" cy="646331"/>
          </a:xfrm>
          <a:prstGeom prst="rect">
            <a:avLst/>
          </a:prstGeom>
          <a:noFill/>
        </p:spPr>
        <p:txBody>
          <a:bodyPr wrap="square">
            <a:spAutoFit/>
          </a:bodyPr>
          <a:lstStyle/>
          <a:p>
            <a:pPr marL="285750" indent="-285750">
              <a:buFont typeface="Arial" panose="020B0604020202020204" pitchFamily="34" charset="0"/>
              <a:buChar char="•"/>
            </a:pPr>
            <a:r>
              <a:rPr lang="pt-BR" dirty="0"/>
              <a:t>Porém, a criação de empresas por si só não leva ao desenvolvimento econômico, a não ser que esses negócios foquem </a:t>
            </a:r>
            <a:r>
              <a:rPr lang="pt-BR" b="1" dirty="0">
                <a:highlight>
                  <a:srgbClr val="FFFF00"/>
                </a:highlight>
              </a:rPr>
              <a:t>oportunidades no mercado. </a:t>
            </a:r>
          </a:p>
        </p:txBody>
      </p:sp>
      <p:sp>
        <p:nvSpPr>
          <p:cNvPr id="13" name="CaixaDeTexto 12">
            <a:extLst>
              <a:ext uri="{FF2B5EF4-FFF2-40B4-BE49-F238E27FC236}">
                <a16:creationId xmlns:a16="http://schemas.microsoft.com/office/drawing/2014/main" id="{0864EFFA-7D68-FC70-2970-291851C904BC}"/>
              </a:ext>
            </a:extLst>
          </p:cNvPr>
          <p:cNvSpPr txBox="1"/>
          <p:nvPr/>
        </p:nvSpPr>
        <p:spPr>
          <a:xfrm>
            <a:off x="312088" y="2864343"/>
            <a:ext cx="11670527" cy="2031325"/>
          </a:xfrm>
          <a:prstGeom prst="rect">
            <a:avLst/>
          </a:prstGeom>
          <a:noFill/>
        </p:spPr>
        <p:txBody>
          <a:bodyPr wrap="square">
            <a:spAutoFit/>
          </a:bodyPr>
          <a:lstStyle/>
          <a:p>
            <a:pPr marL="285750" indent="-285750">
              <a:buFont typeface="Arial" panose="020B0604020202020204" pitchFamily="34" charset="0"/>
              <a:buChar char="•"/>
            </a:pPr>
            <a:r>
              <a:rPr lang="pt-BR" dirty="0"/>
              <a:t>Isso passou a ficar claro a partir do estudo anual do GEM, do qual se originaram duas definições de empreendedorismo. A primeira seria o </a:t>
            </a:r>
            <a:r>
              <a:rPr lang="pt-BR" b="1" dirty="0">
                <a:highlight>
                  <a:srgbClr val="FFFF00"/>
                </a:highlight>
              </a:rPr>
              <a:t>empreendedorismo de </a:t>
            </a:r>
            <a:r>
              <a:rPr lang="pt-BR" b="1" dirty="0">
                <a:highlight>
                  <a:srgbClr val="00FFFF"/>
                </a:highlight>
              </a:rPr>
              <a:t>oportunidade</a:t>
            </a:r>
            <a:r>
              <a:rPr lang="pt-BR" dirty="0"/>
              <a:t>, em que o empreendedor visionário sabe aonde quer chegar, cria uma empresa com planejamento prévio, tem em mente o crescimento que deseja buscar para a empresa e visa à geração de lucros, empregos e riqueza. Está totalmente ligado ao desenvolvimento econômico, com forte correlação entre os dois fatores. </a:t>
            </a:r>
          </a:p>
          <a:p>
            <a:pPr marL="285750" indent="-285750">
              <a:buFont typeface="Arial" panose="020B0604020202020204" pitchFamily="34" charset="0"/>
              <a:buChar char="•"/>
            </a:pPr>
            <a:r>
              <a:rPr lang="pt-BR" dirty="0"/>
              <a:t>A segunda definição seria o </a:t>
            </a:r>
            <a:r>
              <a:rPr lang="pt-BR" b="1" dirty="0">
                <a:highlight>
                  <a:srgbClr val="FFFF00"/>
                </a:highlight>
              </a:rPr>
              <a:t>empreendedorismo de </a:t>
            </a:r>
            <a:r>
              <a:rPr lang="pt-BR" b="1" dirty="0">
                <a:highlight>
                  <a:srgbClr val="00FFFF"/>
                </a:highlight>
              </a:rPr>
              <a:t>necessidade</a:t>
            </a:r>
            <a:r>
              <a:rPr lang="pt-BR" dirty="0">
                <a:highlight>
                  <a:srgbClr val="00FFFF"/>
                </a:highlight>
              </a:rPr>
              <a:t>,</a:t>
            </a:r>
            <a:r>
              <a:rPr lang="pt-BR" dirty="0"/>
              <a:t> em que o candidato a empreendedor se aventura na jornada empreendedora mais por falta de opção, por estar desempregado e não ter alternativas de trabalho. </a:t>
            </a:r>
          </a:p>
        </p:txBody>
      </p:sp>
      <p:sp>
        <p:nvSpPr>
          <p:cNvPr id="15" name="CaixaDeTexto 14">
            <a:extLst>
              <a:ext uri="{FF2B5EF4-FFF2-40B4-BE49-F238E27FC236}">
                <a16:creationId xmlns:a16="http://schemas.microsoft.com/office/drawing/2014/main" id="{199D4D5E-C35A-AABF-2D5B-C17B35AB4C69}"/>
              </a:ext>
            </a:extLst>
          </p:cNvPr>
          <p:cNvSpPr txBox="1"/>
          <p:nvPr/>
        </p:nvSpPr>
        <p:spPr>
          <a:xfrm>
            <a:off x="376286" y="5302843"/>
            <a:ext cx="11439428" cy="646331"/>
          </a:xfrm>
          <a:prstGeom prst="rect">
            <a:avLst/>
          </a:prstGeom>
          <a:noFill/>
        </p:spPr>
        <p:txBody>
          <a:bodyPr wrap="square">
            <a:spAutoFit/>
          </a:bodyPr>
          <a:lstStyle/>
          <a:p>
            <a:r>
              <a:rPr lang="pt-BR" dirty="0">
                <a:highlight>
                  <a:srgbClr val="FFFF00"/>
                </a:highlight>
              </a:rPr>
              <a:t>A palavra “empreendedor” (entrepreneur) tem origem francesa e quer dizer aquele que assume riscos e começa algo novo.</a:t>
            </a:r>
          </a:p>
        </p:txBody>
      </p:sp>
    </p:spTree>
    <p:extLst>
      <p:ext uri="{BB962C8B-B14F-4D97-AF65-F5344CB8AC3E}">
        <p14:creationId xmlns:p14="http://schemas.microsoft.com/office/powerpoint/2010/main" val="213208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11</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2-O PROCESSO EMPREENDEDOR</a:t>
            </a:r>
          </a:p>
        </p:txBody>
      </p:sp>
      <p:sp>
        <p:nvSpPr>
          <p:cNvPr id="8" name="CaixaDeTexto 7">
            <a:extLst>
              <a:ext uri="{FF2B5EF4-FFF2-40B4-BE49-F238E27FC236}">
                <a16:creationId xmlns:a16="http://schemas.microsoft.com/office/drawing/2014/main" id="{4C332B9A-B415-88C1-63A8-994390024E85}"/>
              </a:ext>
            </a:extLst>
          </p:cNvPr>
          <p:cNvSpPr txBox="1"/>
          <p:nvPr/>
        </p:nvSpPr>
        <p:spPr>
          <a:xfrm>
            <a:off x="376286" y="1073628"/>
            <a:ext cx="11439428" cy="369332"/>
          </a:xfrm>
          <a:prstGeom prst="rect">
            <a:avLst/>
          </a:prstGeom>
          <a:noFill/>
        </p:spPr>
        <p:txBody>
          <a:bodyPr wrap="square">
            <a:spAutoFit/>
          </a:bodyPr>
          <a:lstStyle/>
          <a:p>
            <a:r>
              <a:rPr lang="pt-BR" dirty="0"/>
              <a:t>Quadro 2.3 Características dos empreendedores de sucesso. P. 24 da Bibliografia Básica.</a:t>
            </a:r>
          </a:p>
        </p:txBody>
      </p:sp>
      <p:sp>
        <p:nvSpPr>
          <p:cNvPr id="11" name="CaixaDeTexto 10">
            <a:extLst>
              <a:ext uri="{FF2B5EF4-FFF2-40B4-BE49-F238E27FC236}">
                <a16:creationId xmlns:a16="http://schemas.microsoft.com/office/drawing/2014/main" id="{84BC5C81-625D-831A-A4E4-23727AE22732}"/>
              </a:ext>
            </a:extLst>
          </p:cNvPr>
          <p:cNvSpPr txBox="1"/>
          <p:nvPr/>
        </p:nvSpPr>
        <p:spPr>
          <a:xfrm>
            <a:off x="376286" y="1566266"/>
            <a:ext cx="11328034" cy="923330"/>
          </a:xfrm>
          <a:prstGeom prst="rect">
            <a:avLst/>
          </a:prstGeom>
          <a:noFill/>
        </p:spPr>
        <p:txBody>
          <a:bodyPr wrap="square">
            <a:spAutoFit/>
          </a:bodyPr>
          <a:lstStyle/>
          <a:p>
            <a:r>
              <a:rPr lang="pt-BR" b="1" dirty="0">
                <a:highlight>
                  <a:srgbClr val="00FF00"/>
                </a:highlight>
              </a:rPr>
              <a:t>Os empreendedores utilizam seu capital intelectual para </a:t>
            </a:r>
            <a:r>
              <a:rPr lang="pt-BR" b="1" u="sng" dirty="0">
                <a:highlight>
                  <a:srgbClr val="00FF00"/>
                </a:highlight>
              </a:rPr>
              <a:t>criar valor para a sociedade</a:t>
            </a:r>
            <a:r>
              <a:rPr lang="pt-BR" b="1" dirty="0">
                <a:highlight>
                  <a:srgbClr val="00FF00"/>
                </a:highlight>
              </a:rPr>
              <a:t>, com a geração de empregos, dinamização da economia e </a:t>
            </a:r>
            <a:r>
              <a:rPr lang="pt-BR" b="1" u="sng" dirty="0">
                <a:highlight>
                  <a:srgbClr val="00FF00"/>
                </a:highlight>
              </a:rPr>
              <a:t>inovação</a:t>
            </a:r>
            <a:r>
              <a:rPr lang="pt-BR" b="1" dirty="0">
                <a:highlight>
                  <a:srgbClr val="00FF00"/>
                </a:highlight>
              </a:rPr>
              <a:t>, sempre usando sua criatividade em busca de soluções para melhorar a vida das pessoas.</a:t>
            </a:r>
          </a:p>
        </p:txBody>
      </p:sp>
      <p:sp>
        <p:nvSpPr>
          <p:cNvPr id="14" name="CaixaDeTexto 13">
            <a:extLst>
              <a:ext uri="{FF2B5EF4-FFF2-40B4-BE49-F238E27FC236}">
                <a16:creationId xmlns:a16="http://schemas.microsoft.com/office/drawing/2014/main" id="{DC12A779-0154-B9B8-77DD-985F602861DB}"/>
              </a:ext>
            </a:extLst>
          </p:cNvPr>
          <p:cNvSpPr txBox="1"/>
          <p:nvPr/>
        </p:nvSpPr>
        <p:spPr>
          <a:xfrm>
            <a:off x="376286" y="2484778"/>
            <a:ext cx="11153692" cy="1477328"/>
          </a:xfrm>
          <a:prstGeom prst="rect">
            <a:avLst/>
          </a:prstGeom>
          <a:noFill/>
        </p:spPr>
        <p:txBody>
          <a:bodyPr wrap="square">
            <a:spAutoFit/>
          </a:bodyPr>
          <a:lstStyle/>
          <a:p>
            <a:r>
              <a:rPr lang="pt-BR" dirty="0"/>
              <a:t>É interessante observar que o empreendedor de sucesso leva consigo ainda uma característica singular, o fato de </a:t>
            </a:r>
            <a:r>
              <a:rPr lang="pt-BR" b="1" u="sng" dirty="0">
                <a:highlight>
                  <a:srgbClr val="FFFF00"/>
                </a:highlight>
              </a:rPr>
              <a:t>conhecer como poucos o negócio em que atua</a:t>
            </a:r>
            <a:r>
              <a:rPr lang="pt-BR" dirty="0"/>
              <a:t>, o que leva tempo e requer experiência. </a:t>
            </a:r>
          </a:p>
          <a:p>
            <a:r>
              <a:rPr lang="pt-BR" dirty="0"/>
              <a:t>Talvez esse seja um dos motivos que levam à falência empresas criadas por jovens entusiasmados, mas sem o devido preparo.</a:t>
            </a:r>
          </a:p>
          <a:p>
            <a:r>
              <a:rPr lang="pt-BR" dirty="0"/>
              <a:t>Mitos e Realidade – </a:t>
            </a:r>
          </a:p>
        </p:txBody>
      </p:sp>
      <p:sp>
        <p:nvSpPr>
          <p:cNvPr id="17" name="CaixaDeTexto 16">
            <a:extLst>
              <a:ext uri="{FF2B5EF4-FFF2-40B4-BE49-F238E27FC236}">
                <a16:creationId xmlns:a16="http://schemas.microsoft.com/office/drawing/2014/main" id="{C740E387-BA17-B9CA-5807-581DFC1D24C3}"/>
              </a:ext>
            </a:extLst>
          </p:cNvPr>
          <p:cNvSpPr txBox="1"/>
          <p:nvPr/>
        </p:nvSpPr>
        <p:spPr>
          <a:xfrm>
            <a:off x="399552" y="4091405"/>
            <a:ext cx="11551257" cy="1200329"/>
          </a:xfrm>
          <a:prstGeom prst="rect">
            <a:avLst/>
          </a:prstGeom>
          <a:noFill/>
        </p:spPr>
        <p:txBody>
          <a:bodyPr wrap="square">
            <a:spAutoFit/>
          </a:bodyPr>
          <a:lstStyle/>
          <a:p>
            <a:r>
              <a:rPr lang="pt-BR" b="1" dirty="0">
                <a:highlight>
                  <a:srgbClr val="FFFF00"/>
                </a:highlight>
              </a:rPr>
              <a:t>Mito 1: Empreendedores são natos, nascem para o sucesso. Realidade:</a:t>
            </a:r>
          </a:p>
          <a:p>
            <a:r>
              <a:rPr lang="pt-BR" dirty="0"/>
              <a:t>• Enquanto a maioria dos empreendedores nasce com certo nível de </a:t>
            </a:r>
            <a:r>
              <a:rPr lang="pt-BR" dirty="0" err="1"/>
              <a:t>inte-ligência</a:t>
            </a:r>
            <a:r>
              <a:rPr lang="pt-BR" dirty="0"/>
              <a:t>, empreendedores de sucesso acumulam habilidades relevantes, experiências e contatos com o passar dos anos.</a:t>
            </a:r>
          </a:p>
          <a:p>
            <a:r>
              <a:rPr lang="pt-BR" dirty="0"/>
              <a:t>• A capacidade de ter visão e perseguir oportunidades aprimora-se com o tempo</a:t>
            </a:r>
          </a:p>
        </p:txBody>
      </p:sp>
      <p:sp>
        <p:nvSpPr>
          <p:cNvPr id="19" name="CaixaDeTexto 18">
            <a:extLst>
              <a:ext uri="{FF2B5EF4-FFF2-40B4-BE49-F238E27FC236}">
                <a16:creationId xmlns:a16="http://schemas.microsoft.com/office/drawing/2014/main" id="{DB3CA577-C669-E3FF-6C59-20E937F90B44}"/>
              </a:ext>
            </a:extLst>
          </p:cNvPr>
          <p:cNvSpPr txBox="1"/>
          <p:nvPr/>
        </p:nvSpPr>
        <p:spPr>
          <a:xfrm>
            <a:off x="439307" y="5322707"/>
            <a:ext cx="11471746" cy="923330"/>
          </a:xfrm>
          <a:prstGeom prst="rect">
            <a:avLst/>
          </a:prstGeom>
          <a:noFill/>
        </p:spPr>
        <p:txBody>
          <a:bodyPr wrap="square">
            <a:spAutoFit/>
          </a:bodyPr>
          <a:lstStyle/>
          <a:p>
            <a:r>
              <a:rPr lang="pt-BR" b="1" dirty="0">
                <a:highlight>
                  <a:srgbClr val="FFFF00"/>
                </a:highlight>
              </a:rPr>
              <a:t>Mito 2: Empreendedores são “jogadores” que assumem riscos altíssimos. Realidade:</a:t>
            </a:r>
          </a:p>
          <a:p>
            <a:r>
              <a:rPr lang="pt-BR" dirty="0"/>
              <a:t>• Assumem riscos calculados. • Evitam riscos desnecessários.</a:t>
            </a:r>
          </a:p>
          <a:p>
            <a:r>
              <a:rPr lang="pt-BR" dirty="0"/>
              <a:t>• Compartilham riscos. • Dividem o risco em “partes menores”.</a:t>
            </a:r>
          </a:p>
        </p:txBody>
      </p:sp>
      <p:sp>
        <p:nvSpPr>
          <p:cNvPr id="21" name="CaixaDeTexto 20">
            <a:extLst>
              <a:ext uri="{FF2B5EF4-FFF2-40B4-BE49-F238E27FC236}">
                <a16:creationId xmlns:a16="http://schemas.microsoft.com/office/drawing/2014/main" id="{69897984-C4AB-58E8-B9F8-339B4B48DD7E}"/>
              </a:ext>
            </a:extLst>
          </p:cNvPr>
          <p:cNvSpPr txBox="1"/>
          <p:nvPr/>
        </p:nvSpPr>
        <p:spPr>
          <a:xfrm>
            <a:off x="376286" y="6211669"/>
            <a:ext cx="11574523" cy="646331"/>
          </a:xfrm>
          <a:prstGeom prst="rect">
            <a:avLst/>
          </a:prstGeom>
          <a:noFill/>
        </p:spPr>
        <p:txBody>
          <a:bodyPr wrap="square">
            <a:spAutoFit/>
          </a:bodyPr>
          <a:lstStyle/>
          <a:p>
            <a:r>
              <a:rPr lang="pt-BR" b="1" dirty="0">
                <a:highlight>
                  <a:srgbClr val="FFFF00"/>
                </a:highlight>
              </a:rPr>
              <a:t>Mito 3: Empreendedores são “lobos solitários” e não conseguem trabalhar em equipe. </a:t>
            </a:r>
            <a:r>
              <a:rPr lang="pt-BR" dirty="0"/>
              <a:t>Realidade:</a:t>
            </a:r>
          </a:p>
          <a:p>
            <a:r>
              <a:rPr lang="pt-BR" dirty="0"/>
              <a:t>• São ótimos líderes. </a:t>
            </a:r>
          </a:p>
        </p:txBody>
      </p:sp>
    </p:spTree>
    <p:extLst>
      <p:ext uri="{BB962C8B-B14F-4D97-AF65-F5344CB8AC3E}">
        <p14:creationId xmlns:p14="http://schemas.microsoft.com/office/powerpoint/2010/main" val="122367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12</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10298" y="149679"/>
            <a:ext cx="11696171" cy="1325563"/>
          </a:xfrm>
        </p:spPr>
        <p:txBody>
          <a:bodyPr>
            <a:normAutofit/>
          </a:bodyPr>
          <a:lstStyle/>
          <a:p>
            <a:r>
              <a:rPr lang="pt-BR" sz="2200" b="1" dirty="0"/>
              <a:t>P. 32 –Figura 2.3- Fatores que influenciam no processo empreendedor (adaptado de Moore, 1986)  </a:t>
            </a:r>
          </a:p>
        </p:txBody>
      </p:sp>
      <p:pic>
        <p:nvPicPr>
          <p:cNvPr id="8" name="Imagem 7">
            <a:extLst>
              <a:ext uri="{FF2B5EF4-FFF2-40B4-BE49-F238E27FC236}">
                <a16:creationId xmlns:a16="http://schemas.microsoft.com/office/drawing/2014/main" id="{4A039B1B-51A8-3A08-92CB-EBC1D2906EBF}"/>
              </a:ext>
            </a:extLst>
          </p:cNvPr>
          <p:cNvPicPr>
            <a:picLocks noChangeAspect="1"/>
          </p:cNvPicPr>
          <p:nvPr/>
        </p:nvPicPr>
        <p:blipFill>
          <a:blip r:embed="rId2"/>
          <a:stretch>
            <a:fillRect/>
          </a:stretch>
        </p:blipFill>
        <p:spPr>
          <a:xfrm>
            <a:off x="0" y="1197204"/>
            <a:ext cx="12192000" cy="5511117"/>
          </a:xfrm>
          <a:prstGeom prst="rect">
            <a:avLst/>
          </a:prstGeom>
        </p:spPr>
      </p:pic>
    </p:spTree>
    <p:extLst>
      <p:ext uri="{BB962C8B-B14F-4D97-AF65-F5344CB8AC3E}">
        <p14:creationId xmlns:p14="http://schemas.microsoft.com/office/powerpoint/2010/main" val="194734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13</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555395" y="0"/>
            <a:ext cx="10515600" cy="1325563"/>
          </a:xfrm>
        </p:spPr>
        <p:txBody>
          <a:bodyPr/>
          <a:lstStyle/>
          <a:p>
            <a:r>
              <a:rPr lang="pt-BR" b="1" dirty="0"/>
              <a:t>2-O PROCESSO EMPREENDEDOR</a:t>
            </a:r>
          </a:p>
        </p:txBody>
      </p:sp>
      <p:pic>
        <p:nvPicPr>
          <p:cNvPr id="3" name="Imagem 2">
            <a:extLst>
              <a:ext uri="{FF2B5EF4-FFF2-40B4-BE49-F238E27FC236}">
                <a16:creationId xmlns:a16="http://schemas.microsoft.com/office/drawing/2014/main" id="{0D077EC2-33BB-2CED-9F9B-C03B2836CED2}"/>
              </a:ext>
            </a:extLst>
          </p:cNvPr>
          <p:cNvPicPr>
            <a:picLocks noChangeAspect="1"/>
          </p:cNvPicPr>
          <p:nvPr/>
        </p:nvPicPr>
        <p:blipFill>
          <a:blip r:embed="rId2"/>
          <a:stretch>
            <a:fillRect/>
          </a:stretch>
        </p:blipFill>
        <p:spPr>
          <a:xfrm>
            <a:off x="0" y="1093508"/>
            <a:ext cx="12192000" cy="5764491"/>
          </a:xfrm>
          <a:prstGeom prst="rect">
            <a:avLst/>
          </a:prstGeom>
        </p:spPr>
      </p:pic>
    </p:spTree>
    <p:extLst>
      <p:ext uri="{BB962C8B-B14F-4D97-AF65-F5344CB8AC3E}">
        <p14:creationId xmlns:p14="http://schemas.microsoft.com/office/powerpoint/2010/main" val="320223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14</a:t>
            </a:fld>
            <a:endParaRPr lang="pt-BR"/>
          </a:p>
        </p:txBody>
      </p:sp>
      <p:sp>
        <p:nvSpPr>
          <p:cNvPr id="8" name="CaixaDeTexto 7">
            <a:extLst>
              <a:ext uri="{FF2B5EF4-FFF2-40B4-BE49-F238E27FC236}">
                <a16:creationId xmlns:a16="http://schemas.microsoft.com/office/drawing/2014/main" id="{4BA89EFC-0970-58C7-B03C-478853D3ABB9}"/>
              </a:ext>
            </a:extLst>
          </p:cNvPr>
          <p:cNvSpPr txBox="1"/>
          <p:nvPr/>
        </p:nvSpPr>
        <p:spPr>
          <a:xfrm>
            <a:off x="383651" y="387828"/>
            <a:ext cx="9937142" cy="369332"/>
          </a:xfrm>
          <a:prstGeom prst="rect">
            <a:avLst/>
          </a:prstGeom>
          <a:noFill/>
        </p:spPr>
        <p:txBody>
          <a:bodyPr wrap="square">
            <a:spAutoFit/>
          </a:bodyPr>
          <a:lstStyle/>
          <a:p>
            <a:r>
              <a:rPr lang="pt-BR" dirty="0"/>
              <a:t>Ver - Figura 2.6 O processo empreendedor na visão de </a:t>
            </a:r>
            <a:r>
              <a:rPr lang="pt-BR" dirty="0" err="1"/>
              <a:t>Timmons</a:t>
            </a:r>
            <a:r>
              <a:rPr lang="pt-BR" dirty="0"/>
              <a:t>.</a:t>
            </a:r>
          </a:p>
        </p:txBody>
      </p:sp>
      <p:pic>
        <p:nvPicPr>
          <p:cNvPr id="10" name="Imagem 9">
            <a:extLst>
              <a:ext uri="{FF2B5EF4-FFF2-40B4-BE49-F238E27FC236}">
                <a16:creationId xmlns:a16="http://schemas.microsoft.com/office/drawing/2014/main" id="{162F839B-7802-E107-D977-BA40C9B14347}"/>
              </a:ext>
            </a:extLst>
          </p:cNvPr>
          <p:cNvPicPr>
            <a:picLocks noChangeAspect="1"/>
          </p:cNvPicPr>
          <p:nvPr/>
        </p:nvPicPr>
        <p:blipFill>
          <a:blip r:embed="rId2"/>
          <a:stretch>
            <a:fillRect/>
          </a:stretch>
        </p:blipFill>
        <p:spPr>
          <a:xfrm>
            <a:off x="928536" y="933254"/>
            <a:ext cx="10334928" cy="5924746"/>
          </a:xfrm>
          <a:prstGeom prst="rect">
            <a:avLst/>
          </a:prstGeom>
        </p:spPr>
      </p:pic>
    </p:spTree>
    <p:extLst>
      <p:ext uri="{BB962C8B-B14F-4D97-AF65-F5344CB8AC3E}">
        <p14:creationId xmlns:p14="http://schemas.microsoft.com/office/powerpoint/2010/main" val="147290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15</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3.1-Identificando Oportunidades</a:t>
            </a:r>
          </a:p>
        </p:txBody>
      </p:sp>
      <p:sp>
        <p:nvSpPr>
          <p:cNvPr id="5" name="CaixaDeTexto 4">
            <a:extLst>
              <a:ext uri="{FF2B5EF4-FFF2-40B4-BE49-F238E27FC236}">
                <a16:creationId xmlns:a16="http://schemas.microsoft.com/office/drawing/2014/main" id="{51DAE99B-233B-44EA-527B-186B4CC8F03E}"/>
              </a:ext>
            </a:extLst>
          </p:cNvPr>
          <p:cNvSpPr txBox="1"/>
          <p:nvPr/>
        </p:nvSpPr>
        <p:spPr>
          <a:xfrm>
            <a:off x="542677" y="1325563"/>
            <a:ext cx="11169594" cy="5047536"/>
          </a:xfrm>
          <a:prstGeom prst="rect">
            <a:avLst/>
          </a:prstGeom>
          <a:noFill/>
        </p:spPr>
        <p:txBody>
          <a:bodyPr wrap="square">
            <a:spAutoFit/>
          </a:bodyPr>
          <a:lstStyle/>
          <a:p>
            <a:pPr marL="285750" indent="-285750">
              <a:buFont typeface="Arial" panose="020B0604020202020204" pitchFamily="34" charset="0"/>
              <a:buChar char="•"/>
            </a:pPr>
            <a:r>
              <a:rPr lang="pt-BR" dirty="0"/>
              <a:t>Diferenciando ideias de oportunidades.</a:t>
            </a:r>
          </a:p>
          <a:p>
            <a:pPr marL="285750" indent="-285750">
              <a:buFont typeface="Arial" panose="020B0604020202020204" pitchFamily="34" charset="0"/>
              <a:buChar char="•"/>
            </a:pPr>
            <a:r>
              <a:rPr lang="pt-BR" dirty="0"/>
              <a:t>A experiência no ramo como diferencial.</a:t>
            </a:r>
          </a:p>
          <a:p>
            <a:pPr marL="285750" indent="-285750">
              <a:buFont typeface="Arial" panose="020B0604020202020204" pitchFamily="34" charset="0"/>
              <a:buChar char="•"/>
            </a:pPr>
            <a:r>
              <a:rPr lang="pt-BR" dirty="0"/>
              <a:t>Fontes de novas ideias (Informação é a base de novas ideias).</a:t>
            </a:r>
          </a:p>
          <a:p>
            <a:pPr marL="285750" indent="-285750">
              <a:buFont typeface="Arial" panose="020B0604020202020204" pitchFamily="34" charset="0"/>
              <a:buChar char="•"/>
            </a:pPr>
            <a:r>
              <a:rPr lang="pt-BR" dirty="0"/>
              <a:t> Uma das mais conhecidas formas de estimular a criatividade e a geração de novas ideias é o método de </a:t>
            </a:r>
            <a:r>
              <a:rPr lang="pt-BR" b="1" dirty="0">
                <a:highlight>
                  <a:srgbClr val="FFFF00"/>
                </a:highlight>
              </a:rPr>
              <a:t>brainstorming</a:t>
            </a:r>
            <a:r>
              <a:rPr lang="pt-BR" dirty="0"/>
              <a:t>.</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sz="2800" b="1" dirty="0"/>
              <a:t>Avaliando uma oportunidade.</a:t>
            </a:r>
          </a:p>
          <a:p>
            <a:pPr marL="285750" indent="-285750">
              <a:buFont typeface="Arial" panose="020B0604020202020204" pitchFamily="34" charset="0"/>
              <a:buChar char="•"/>
            </a:pPr>
            <a:r>
              <a:rPr lang="pt-BR" sz="2800" b="1" dirty="0"/>
              <a:t>1. A qual mercado ela atende? </a:t>
            </a:r>
          </a:p>
          <a:p>
            <a:pPr marL="285750" indent="-285750">
              <a:buFont typeface="Arial" panose="020B0604020202020204" pitchFamily="34" charset="0"/>
              <a:buChar char="•"/>
            </a:pPr>
            <a:r>
              <a:rPr lang="pt-BR" sz="2800" b="1" dirty="0"/>
              <a:t>2. Qual o retorno econômico que ela proporcionará?</a:t>
            </a:r>
          </a:p>
          <a:p>
            <a:pPr marL="285750" indent="-285750">
              <a:buFont typeface="Arial" panose="020B0604020202020204" pitchFamily="34" charset="0"/>
              <a:buChar char="•"/>
            </a:pPr>
            <a:r>
              <a:rPr lang="pt-BR" sz="2800" b="1" dirty="0"/>
              <a:t>3. Quais são as vantagens competitivas que ela trará ao negócio? </a:t>
            </a:r>
          </a:p>
          <a:p>
            <a:pPr marL="285750" indent="-285750">
              <a:buFont typeface="Arial" panose="020B0604020202020204" pitchFamily="34" charset="0"/>
              <a:buChar char="•"/>
            </a:pPr>
            <a:r>
              <a:rPr lang="pt-BR" sz="2800" b="1" dirty="0"/>
              <a:t>4. Qual é a equipe que transformará essa oportunidade em negócio? </a:t>
            </a:r>
          </a:p>
          <a:p>
            <a:pPr marL="285750" indent="-285750">
              <a:buFont typeface="Arial" panose="020B0604020202020204" pitchFamily="34" charset="0"/>
              <a:buChar char="•"/>
            </a:pPr>
            <a:r>
              <a:rPr lang="pt-BR" sz="2800" b="1" dirty="0"/>
              <a:t>5. Até que ponto o empreendedor está comprometido com o negócio?</a:t>
            </a:r>
          </a:p>
          <a:p>
            <a:pPr marL="285750" indent="-285750">
              <a:buFont typeface="Arial" panose="020B0604020202020204" pitchFamily="34" charset="0"/>
              <a:buChar char="•"/>
            </a:pPr>
            <a:endParaRPr lang="pt-BR" sz="2800" b="1"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00572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16</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3-Identificando Oportunidades</a:t>
            </a:r>
          </a:p>
        </p:txBody>
      </p:sp>
      <p:sp>
        <p:nvSpPr>
          <p:cNvPr id="3" name="CaixaDeTexto 2">
            <a:extLst>
              <a:ext uri="{FF2B5EF4-FFF2-40B4-BE49-F238E27FC236}">
                <a16:creationId xmlns:a16="http://schemas.microsoft.com/office/drawing/2014/main" id="{608CDE24-FADB-16B5-A9FD-125C667C0718}"/>
              </a:ext>
            </a:extLst>
          </p:cNvPr>
          <p:cNvSpPr txBox="1"/>
          <p:nvPr/>
        </p:nvSpPr>
        <p:spPr>
          <a:xfrm>
            <a:off x="558579" y="1023932"/>
            <a:ext cx="11431987" cy="4524315"/>
          </a:xfrm>
          <a:prstGeom prst="rect">
            <a:avLst/>
          </a:prstGeom>
          <a:noFill/>
        </p:spPr>
        <p:txBody>
          <a:bodyPr wrap="square">
            <a:spAutoFit/>
          </a:bodyPr>
          <a:lstStyle/>
          <a:p>
            <a:pPr marL="285750" indent="-285750">
              <a:buFont typeface="Arial" panose="020B0604020202020204" pitchFamily="34" charset="0"/>
              <a:buChar char="•"/>
            </a:pPr>
            <a:r>
              <a:rPr lang="pt-BR" dirty="0"/>
              <a:t>Mercado.</a:t>
            </a:r>
          </a:p>
          <a:p>
            <a:pPr marL="285750" indent="-285750">
              <a:buFont typeface="Arial" panose="020B0604020202020204" pitchFamily="34" charset="0"/>
              <a:buChar char="•"/>
            </a:pPr>
            <a:r>
              <a:rPr lang="pt-BR" dirty="0"/>
              <a:t>Análise econômica</a:t>
            </a:r>
          </a:p>
          <a:p>
            <a:pPr marL="285750" indent="-285750">
              <a:buFont typeface="Arial" panose="020B0604020202020204" pitchFamily="34" charset="0"/>
              <a:buChar char="•"/>
            </a:pPr>
            <a:r>
              <a:rPr lang="pt-BR" b="1" dirty="0">
                <a:highlight>
                  <a:srgbClr val="FFFF00"/>
                </a:highlight>
              </a:rPr>
              <a:t>(Custo de Oportunidade – Retorno Mínimo exigido (TMA). Custo de Capital. Custo da Estrutura Financeira.</a:t>
            </a:r>
          </a:p>
          <a:p>
            <a:pPr marL="285750" indent="-285750">
              <a:buFont typeface="Arial" panose="020B0604020202020204" pitchFamily="34" charset="0"/>
              <a:buChar char="•"/>
            </a:pPr>
            <a:r>
              <a:rPr lang="pt-BR" dirty="0"/>
              <a:t>Quando se fala em ponto de equilíbrio, fluxo de caixa positivo e prazo de retorno do investimento, para muitos pequenos empresários, está-se falando em conceitos muito complicados, mas não deveria ser assim. </a:t>
            </a:r>
          </a:p>
          <a:p>
            <a:pPr marL="285750" indent="-285750">
              <a:buFont typeface="Arial" panose="020B0604020202020204" pitchFamily="34" charset="0"/>
              <a:buChar char="•"/>
            </a:pPr>
            <a:r>
              <a:rPr lang="pt-BR" dirty="0"/>
              <a:t>Esses conceitos são a base para a tomada de decisão quando se efetua uma análise de viabilidade de um empreendimento. </a:t>
            </a:r>
          </a:p>
          <a:p>
            <a:pPr marL="285750" indent="-285750">
              <a:buFont typeface="Arial" panose="020B0604020202020204" pitchFamily="34" charset="0"/>
              <a:buChar char="•"/>
            </a:pPr>
            <a:r>
              <a:rPr lang="pt-BR" dirty="0"/>
              <a:t>Margem de Contribuição. Pontos de Equilíbrio Contábil, Econômico e Financeiro. Margens de Segurança.</a:t>
            </a:r>
          </a:p>
          <a:p>
            <a:pPr marL="285750" indent="-285750">
              <a:buFont typeface="Arial" panose="020B0604020202020204" pitchFamily="34" charset="0"/>
              <a:buChar char="•"/>
            </a:pPr>
            <a:r>
              <a:rPr lang="pt-BR" dirty="0"/>
              <a:t>Métodos de Avaliação de Investimentos: TIR, MTIR, XTIR, VPL, VPLA, XVPL, PAYBACK, PAYBACK DESCONTADO, Fluxo de Caixa Probabilístico e compromissos de empréstimos.</a:t>
            </a:r>
          </a:p>
          <a:p>
            <a:pPr marL="285750" indent="-285750">
              <a:buFont typeface="Arial" panose="020B0604020202020204" pitchFamily="34" charset="0"/>
              <a:buChar char="•"/>
            </a:pPr>
            <a:r>
              <a:rPr lang="pt-BR" dirty="0"/>
              <a:t>Regra de ouro: Empreendimentos que envolvem investimentos com retorno de LONGO PRAZO devem ser financiados com fontes de LONGO PRAZO. Fontes de LONGO PRAZO são CAPITAL PRÓPRIO + EMPRÉSTIMOS DE LONGO PRAZO (ELP).</a:t>
            </a:r>
          </a:p>
          <a:p>
            <a:pPr marL="285750" indent="-285750">
              <a:buFont typeface="Arial" panose="020B0604020202020204" pitchFamily="34" charset="0"/>
              <a:buChar char="•"/>
            </a:pPr>
            <a:r>
              <a:rPr lang="pt-BR" dirty="0"/>
              <a:t>O investimento inicial é fator preponderante e envolve: Máquinas, Equipamentos, Construções, Instalações, Campanhas de Marketing, Consultoria ou treinamento inicial, </a:t>
            </a:r>
            <a:r>
              <a:rPr lang="pt-BR" dirty="0" err="1"/>
              <a:t>etc</a:t>
            </a:r>
            <a:r>
              <a:rPr lang="pt-BR" dirty="0"/>
              <a:t> e PRINCIPALMENTE AS NECESSIDADES DE CAPITAL DE GIRO.</a:t>
            </a:r>
          </a:p>
        </p:txBody>
      </p:sp>
    </p:spTree>
    <p:extLst>
      <p:ext uri="{BB962C8B-B14F-4D97-AF65-F5344CB8AC3E}">
        <p14:creationId xmlns:p14="http://schemas.microsoft.com/office/powerpoint/2010/main" val="426251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17</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296773" y="270344"/>
            <a:ext cx="10515600" cy="1325563"/>
          </a:xfrm>
        </p:spPr>
        <p:txBody>
          <a:bodyPr/>
          <a:lstStyle/>
          <a:p>
            <a:r>
              <a:rPr lang="pt-BR" b="1" dirty="0"/>
              <a:t>3-Identificando Oportunidades</a:t>
            </a:r>
            <a:br>
              <a:rPr lang="pt-BR" b="1" dirty="0"/>
            </a:br>
            <a:r>
              <a:rPr lang="pt-BR" b="1" dirty="0"/>
              <a:t>Um roteiro para a análise de oportunidades</a:t>
            </a:r>
          </a:p>
        </p:txBody>
      </p:sp>
      <p:sp>
        <p:nvSpPr>
          <p:cNvPr id="5" name="CaixaDeTexto 4">
            <a:extLst>
              <a:ext uri="{FF2B5EF4-FFF2-40B4-BE49-F238E27FC236}">
                <a16:creationId xmlns:a16="http://schemas.microsoft.com/office/drawing/2014/main" id="{51309812-B301-AF37-0100-F9DAFCD4D8C6}"/>
              </a:ext>
            </a:extLst>
          </p:cNvPr>
          <p:cNvSpPr txBox="1"/>
          <p:nvPr/>
        </p:nvSpPr>
        <p:spPr>
          <a:xfrm>
            <a:off x="296772" y="1812408"/>
            <a:ext cx="11495011" cy="4893647"/>
          </a:xfrm>
          <a:prstGeom prst="rect">
            <a:avLst/>
          </a:prstGeom>
          <a:noFill/>
        </p:spPr>
        <p:txBody>
          <a:bodyPr wrap="square">
            <a:spAutoFit/>
          </a:bodyPr>
          <a:lstStyle/>
          <a:p>
            <a:r>
              <a:rPr lang="pt-BR" dirty="0"/>
              <a:t>Os 3Ms são definidos como “Demanda de Mercado”, “Tamanho e Estrutura do Mercado” e “Análise de Margem” (Dornelas, 2020).</a:t>
            </a:r>
          </a:p>
          <a:p>
            <a:endParaRPr lang="pt-BR" dirty="0"/>
          </a:p>
          <a:p>
            <a:r>
              <a:rPr lang="pt-BR" sz="2400" dirty="0"/>
              <a:t>Ao analisar o </a:t>
            </a:r>
            <a:r>
              <a:rPr lang="pt-BR" sz="2400" b="1" dirty="0">
                <a:highlight>
                  <a:srgbClr val="FFFF00"/>
                </a:highlight>
              </a:rPr>
              <a:t>primeiro “M</a:t>
            </a:r>
            <a:r>
              <a:rPr lang="pt-BR" sz="2400" dirty="0"/>
              <a:t>”, Demanda de Mercado, o empreendedor</a:t>
            </a:r>
          </a:p>
          <a:p>
            <a:r>
              <a:rPr lang="pt-BR" sz="2400" dirty="0"/>
              <a:t>deve procurar responder às seguintes perguntas: </a:t>
            </a:r>
          </a:p>
          <a:p>
            <a:r>
              <a:rPr lang="pt-BR" sz="2400" dirty="0"/>
              <a:t>• Qual é a audiência-alvo?</a:t>
            </a:r>
          </a:p>
          <a:p>
            <a:r>
              <a:rPr lang="pt-BR" sz="2400" dirty="0"/>
              <a:t>• Qual a durabilidade do produto/serviço no mercado (ciclo de vida)? • Os clientes estão acessíveis (canais)?</a:t>
            </a:r>
          </a:p>
          <a:p>
            <a:r>
              <a:rPr lang="pt-BR" sz="2400" dirty="0"/>
              <a:t>• Como os clientes veem o relacionamento com a minha empresa (valor agregado)?</a:t>
            </a:r>
          </a:p>
          <a:p>
            <a:r>
              <a:rPr lang="pt-BR" sz="2400" dirty="0"/>
              <a:t>• O potencial de crescimento deste mercado é alto (exemplo: maior que 10%, 15%, 20% anuais)?</a:t>
            </a:r>
          </a:p>
          <a:p>
            <a:r>
              <a:rPr lang="pt-BR" sz="2400" dirty="0"/>
              <a:t>• O custo de captação do cliente é recuperável a curto prazo (exemplo: menor do que um ano)?</a:t>
            </a:r>
          </a:p>
          <a:p>
            <a:endParaRPr lang="pt-BR" dirty="0"/>
          </a:p>
        </p:txBody>
      </p:sp>
    </p:spTree>
    <p:extLst>
      <p:ext uri="{BB962C8B-B14F-4D97-AF65-F5344CB8AC3E}">
        <p14:creationId xmlns:p14="http://schemas.microsoft.com/office/powerpoint/2010/main" val="2534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18</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296773" y="270344"/>
            <a:ext cx="10515600" cy="1325563"/>
          </a:xfrm>
        </p:spPr>
        <p:txBody>
          <a:bodyPr/>
          <a:lstStyle/>
          <a:p>
            <a:r>
              <a:rPr lang="pt-BR" b="1" dirty="0"/>
              <a:t>3-Identificando Oportunidades</a:t>
            </a:r>
            <a:br>
              <a:rPr lang="pt-BR" b="1" dirty="0"/>
            </a:br>
            <a:r>
              <a:rPr lang="pt-BR" b="1" dirty="0"/>
              <a:t>Um roteiro para a análise de oportunidades</a:t>
            </a:r>
          </a:p>
        </p:txBody>
      </p:sp>
      <p:sp>
        <p:nvSpPr>
          <p:cNvPr id="5" name="CaixaDeTexto 4">
            <a:extLst>
              <a:ext uri="{FF2B5EF4-FFF2-40B4-BE49-F238E27FC236}">
                <a16:creationId xmlns:a16="http://schemas.microsoft.com/office/drawing/2014/main" id="{51309812-B301-AF37-0100-F9DAFCD4D8C6}"/>
              </a:ext>
            </a:extLst>
          </p:cNvPr>
          <p:cNvSpPr txBox="1"/>
          <p:nvPr/>
        </p:nvSpPr>
        <p:spPr>
          <a:xfrm>
            <a:off x="296772" y="1812408"/>
            <a:ext cx="11495011" cy="4401205"/>
          </a:xfrm>
          <a:prstGeom prst="rect">
            <a:avLst/>
          </a:prstGeom>
          <a:noFill/>
        </p:spPr>
        <p:txBody>
          <a:bodyPr wrap="square">
            <a:spAutoFit/>
          </a:bodyPr>
          <a:lstStyle/>
          <a:p>
            <a:r>
              <a:rPr lang="pt-BR" sz="2000" dirty="0"/>
              <a:t>O </a:t>
            </a:r>
            <a:r>
              <a:rPr lang="pt-BR" sz="2000" b="1" dirty="0">
                <a:highlight>
                  <a:srgbClr val="FFFF00"/>
                </a:highlight>
              </a:rPr>
              <a:t>segundo “M”</a:t>
            </a:r>
            <a:r>
              <a:rPr lang="pt-BR" sz="2000" dirty="0"/>
              <a:t>, Tamanho e Estrutura do Mercado, está relacionado com outras questões críticas, listadas a seguir:</a:t>
            </a:r>
          </a:p>
          <a:p>
            <a:r>
              <a:rPr lang="pt-BR" sz="2000" dirty="0"/>
              <a:t>• O mercado está crescendo, é emergente? </a:t>
            </a:r>
          </a:p>
          <a:p>
            <a:pPr marL="285750" indent="-285750">
              <a:buFont typeface="Arial" panose="020B0604020202020204" pitchFamily="34" charset="0"/>
              <a:buChar char="•"/>
            </a:pPr>
            <a:r>
              <a:rPr lang="pt-BR" sz="2000" dirty="0"/>
              <a:t>É fragmentado?</a:t>
            </a:r>
          </a:p>
          <a:p>
            <a:r>
              <a:rPr lang="pt-BR" sz="2000" dirty="0"/>
              <a:t>• Existem barreiras proprietárias de entrada ou excessivos custos de saída? Você tem estratégias para transpor essas barreiras?</a:t>
            </a:r>
          </a:p>
          <a:p>
            <a:r>
              <a:rPr lang="pt-BR" sz="2000" dirty="0"/>
              <a:t>• Quantos competidores/empresas-chave estão no mercado? Eles controlam a propriedade intelectual?</a:t>
            </a:r>
          </a:p>
          <a:p>
            <a:r>
              <a:rPr lang="pt-BR" sz="2000" dirty="0"/>
              <a:t>• Em que estágio do ciclo de vida está o produto (o risco depende também do ciclo de vida e maturidade do produto)?</a:t>
            </a:r>
          </a:p>
          <a:p>
            <a:r>
              <a:rPr lang="pt-BR" sz="2000" dirty="0"/>
              <a:t>• Qual é o tamanho do mercado em reais e o potencial para se conseguir uma boa participação de mercado?</a:t>
            </a:r>
          </a:p>
          <a:p>
            <a:r>
              <a:rPr lang="pt-BR" sz="2000" dirty="0"/>
              <a:t>• E o setor, como está estruturado? – Análise do poder dos fornecedores. – Análise do poder dos compradores. – Análise do poder dos competidores. – Análise do poder dos substitutos.</a:t>
            </a:r>
          </a:p>
          <a:p>
            <a:r>
              <a:rPr lang="pt-BR" sz="2000" dirty="0"/>
              <a:t>• Como a indústria (setor no qual sua empresa atua/atuará) está segmentada, quais são as tendências, que eventos influenciam os cenários?</a:t>
            </a:r>
          </a:p>
        </p:txBody>
      </p:sp>
    </p:spTree>
    <p:extLst>
      <p:ext uri="{BB962C8B-B14F-4D97-AF65-F5344CB8AC3E}">
        <p14:creationId xmlns:p14="http://schemas.microsoft.com/office/powerpoint/2010/main" val="336584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19</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296773" y="270344"/>
            <a:ext cx="10515600" cy="1325563"/>
          </a:xfrm>
        </p:spPr>
        <p:txBody>
          <a:bodyPr/>
          <a:lstStyle/>
          <a:p>
            <a:r>
              <a:rPr lang="pt-BR" b="1" dirty="0"/>
              <a:t>3-Identificando Oportunidades</a:t>
            </a:r>
            <a:br>
              <a:rPr lang="pt-BR" b="1" dirty="0"/>
            </a:br>
            <a:r>
              <a:rPr lang="pt-BR" b="1" dirty="0"/>
              <a:t>Um roteiro para a análise de oportunidades</a:t>
            </a:r>
          </a:p>
        </p:txBody>
      </p:sp>
      <p:sp>
        <p:nvSpPr>
          <p:cNvPr id="3" name="CaixaDeTexto 2">
            <a:extLst>
              <a:ext uri="{FF2B5EF4-FFF2-40B4-BE49-F238E27FC236}">
                <a16:creationId xmlns:a16="http://schemas.microsoft.com/office/drawing/2014/main" id="{825E5396-DA9F-C50D-29F3-61F940355E07}"/>
              </a:ext>
            </a:extLst>
          </p:cNvPr>
          <p:cNvSpPr txBox="1"/>
          <p:nvPr/>
        </p:nvSpPr>
        <p:spPr>
          <a:xfrm>
            <a:off x="502920" y="1859339"/>
            <a:ext cx="11296815" cy="2031325"/>
          </a:xfrm>
          <a:prstGeom prst="rect">
            <a:avLst/>
          </a:prstGeom>
          <a:noFill/>
        </p:spPr>
        <p:txBody>
          <a:bodyPr wrap="square">
            <a:spAutoFit/>
          </a:bodyPr>
          <a:lstStyle/>
          <a:p>
            <a:r>
              <a:rPr lang="pt-BR" dirty="0"/>
              <a:t>Finalmente, ao “</a:t>
            </a:r>
            <a:r>
              <a:rPr lang="pt-BR" b="1" dirty="0">
                <a:highlight>
                  <a:srgbClr val="FFFF00"/>
                </a:highlight>
              </a:rPr>
              <a:t>M” de Análise de Margem</a:t>
            </a:r>
            <a:r>
              <a:rPr lang="pt-BR" dirty="0"/>
              <a:t>, aplicam-se às seguintes questões e atividades:</a:t>
            </a:r>
          </a:p>
          <a:p>
            <a:endParaRPr lang="pt-BR" dirty="0"/>
          </a:p>
          <a:p>
            <a:r>
              <a:rPr lang="pt-BR" dirty="0"/>
              <a:t>• Determine as forças do negócio.</a:t>
            </a:r>
          </a:p>
          <a:p>
            <a:r>
              <a:rPr lang="pt-BR" dirty="0"/>
              <a:t>• Identifique as possibilidades de lucros (exemplo: margem bruta maior que 20%, 30%, 40%).</a:t>
            </a:r>
          </a:p>
          <a:p>
            <a:r>
              <a:rPr lang="pt-BR" dirty="0"/>
              <a:t>• Analise os custos (necessidades de capital), </a:t>
            </a:r>
            <a:r>
              <a:rPr lang="pt-BR" dirty="0" err="1"/>
              <a:t>breakeven</a:t>
            </a:r>
            <a:r>
              <a:rPr lang="pt-BR" dirty="0"/>
              <a:t> (ponto de equilíbrio), retornos etc.</a:t>
            </a:r>
          </a:p>
          <a:p>
            <a:r>
              <a:rPr lang="pt-BR" dirty="0"/>
              <a:t>• Mapeie a cadeia de valor do negócio.</a:t>
            </a:r>
          </a:p>
          <a:p>
            <a:r>
              <a:rPr lang="pt-BR" dirty="0"/>
              <a:t>• Para isso, procure saber como seu produto/serviço chega até o cliente final. Isso o ajudará a entender sua cadeia</a:t>
            </a:r>
          </a:p>
        </p:txBody>
      </p:sp>
      <p:pic>
        <p:nvPicPr>
          <p:cNvPr id="8" name="Imagem 7">
            <a:extLst>
              <a:ext uri="{FF2B5EF4-FFF2-40B4-BE49-F238E27FC236}">
                <a16:creationId xmlns:a16="http://schemas.microsoft.com/office/drawing/2014/main" id="{55554265-7C55-24EF-3198-D6C491EB27AB}"/>
              </a:ext>
            </a:extLst>
          </p:cNvPr>
          <p:cNvPicPr>
            <a:picLocks noChangeAspect="1"/>
          </p:cNvPicPr>
          <p:nvPr/>
        </p:nvPicPr>
        <p:blipFill>
          <a:blip r:embed="rId2"/>
          <a:stretch>
            <a:fillRect/>
          </a:stretch>
        </p:blipFill>
        <p:spPr>
          <a:xfrm>
            <a:off x="238125" y="3890664"/>
            <a:ext cx="11715750" cy="2967336"/>
          </a:xfrm>
          <a:prstGeom prst="rect">
            <a:avLst/>
          </a:prstGeom>
        </p:spPr>
      </p:pic>
    </p:spTree>
    <p:extLst>
      <p:ext uri="{BB962C8B-B14F-4D97-AF65-F5344CB8AC3E}">
        <p14:creationId xmlns:p14="http://schemas.microsoft.com/office/powerpoint/2010/main" val="48814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63760-6747-DBA4-6934-0883EEDF9453}"/>
              </a:ext>
            </a:extLst>
          </p:cNvPr>
          <p:cNvSpPr>
            <a:spLocks noGrp="1"/>
          </p:cNvSpPr>
          <p:nvPr>
            <p:ph type="title"/>
          </p:nvPr>
        </p:nvSpPr>
        <p:spPr/>
        <p:txBody>
          <a:bodyPr/>
          <a:lstStyle/>
          <a:p>
            <a:r>
              <a:rPr lang="pt-BR" b="1" dirty="0"/>
              <a:t>1-Introdução</a:t>
            </a:r>
          </a:p>
        </p:txBody>
      </p:sp>
      <p:sp>
        <p:nvSpPr>
          <p:cNvPr id="3" name="Espaço Reservado para Conteúdo 2">
            <a:extLst>
              <a:ext uri="{FF2B5EF4-FFF2-40B4-BE49-F238E27FC236}">
                <a16:creationId xmlns:a16="http://schemas.microsoft.com/office/drawing/2014/main" id="{8B1B397B-0358-491C-974E-6CBD54F8CCDA}"/>
              </a:ext>
            </a:extLst>
          </p:cNvPr>
          <p:cNvSpPr>
            <a:spLocks noGrp="1"/>
          </p:cNvSpPr>
          <p:nvPr>
            <p:ph idx="1"/>
          </p:nvPr>
        </p:nvSpPr>
        <p:spPr/>
        <p:txBody>
          <a:bodyPr>
            <a:normAutofit fontScale="92500"/>
          </a:bodyPr>
          <a:lstStyle/>
          <a:p>
            <a:r>
              <a:rPr lang="pt-BR" dirty="0"/>
              <a:t>EUA</a:t>
            </a:r>
          </a:p>
          <a:p>
            <a:r>
              <a:rPr lang="pt-BR" dirty="0"/>
              <a:t>Brasil – Final dos anos 1990.</a:t>
            </a:r>
          </a:p>
          <a:p>
            <a:r>
              <a:rPr lang="pt-BR" dirty="0"/>
              <a:t>Programa Brasil Empreendedor, do Governo Federal, instituído em 1999. </a:t>
            </a:r>
          </a:p>
          <a:p>
            <a:r>
              <a:rPr lang="pt-BR" dirty="0"/>
              <a:t>Formalização.</a:t>
            </a:r>
          </a:p>
          <a:p>
            <a:r>
              <a:rPr lang="pt-BR" dirty="0"/>
              <a:t>MEI 2023 – 15 milhões.</a:t>
            </a:r>
          </a:p>
          <a:p>
            <a:r>
              <a:rPr lang="pt-BR" dirty="0">
                <a:hlinkClick r:id="rId2"/>
              </a:rPr>
              <a:t>https://www.gov.br/empresas-e-negocios/pt-br/mapa-de-empresas</a:t>
            </a:r>
            <a:r>
              <a:rPr lang="pt-BR" dirty="0"/>
              <a:t> </a:t>
            </a:r>
          </a:p>
          <a:p>
            <a:r>
              <a:rPr lang="pt-BR" dirty="0"/>
              <a:t>21,4 milhões de CNPJ. </a:t>
            </a:r>
          </a:p>
          <a:p>
            <a:r>
              <a:rPr lang="pt-BR" dirty="0">
                <a:hlinkClick r:id="rId3"/>
              </a:rPr>
              <a:t>https://sebrae.com.br/sites/PortalSebrae/artigos/quem-nao-pode-ser-mei,acaca542b6c48710VgnVCM100000d701210aRCRD</a:t>
            </a:r>
            <a:r>
              <a:rPr lang="pt-BR" dirty="0"/>
              <a:t> </a:t>
            </a:r>
          </a:p>
        </p:txBody>
      </p:sp>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2</a:t>
            </a:fld>
            <a:endParaRPr lang="pt-BR"/>
          </a:p>
        </p:txBody>
      </p:sp>
    </p:spTree>
    <p:extLst>
      <p:ext uri="{BB962C8B-B14F-4D97-AF65-F5344CB8AC3E}">
        <p14:creationId xmlns:p14="http://schemas.microsoft.com/office/powerpoint/2010/main" val="1956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20</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296773" y="270344"/>
            <a:ext cx="10515600" cy="1325563"/>
          </a:xfrm>
        </p:spPr>
        <p:txBody>
          <a:bodyPr/>
          <a:lstStyle/>
          <a:p>
            <a:r>
              <a:rPr lang="pt-BR" b="1" dirty="0"/>
              <a:t>3.2-Identificando oportunidades –parte II</a:t>
            </a:r>
          </a:p>
        </p:txBody>
      </p:sp>
      <p:sp>
        <p:nvSpPr>
          <p:cNvPr id="9" name="CaixaDeTexto 8">
            <a:extLst>
              <a:ext uri="{FF2B5EF4-FFF2-40B4-BE49-F238E27FC236}">
                <a16:creationId xmlns:a16="http://schemas.microsoft.com/office/drawing/2014/main" id="{0C31E0E9-942E-6398-8233-861193503813}"/>
              </a:ext>
            </a:extLst>
          </p:cNvPr>
          <p:cNvSpPr txBox="1"/>
          <p:nvPr/>
        </p:nvSpPr>
        <p:spPr>
          <a:xfrm>
            <a:off x="224624" y="1266362"/>
            <a:ext cx="11845455" cy="1200329"/>
          </a:xfrm>
          <a:prstGeom prst="rect">
            <a:avLst/>
          </a:prstGeom>
          <a:noFill/>
        </p:spPr>
        <p:txBody>
          <a:bodyPr wrap="square">
            <a:spAutoFit/>
          </a:bodyPr>
          <a:lstStyle/>
          <a:p>
            <a:r>
              <a:rPr lang="pt-BR" b="1" dirty="0">
                <a:highlight>
                  <a:srgbClr val="FFFF00"/>
                </a:highlight>
              </a:rPr>
              <a:t>Oportunidades na Internet</a:t>
            </a:r>
          </a:p>
          <a:p>
            <a:r>
              <a:rPr lang="pt-BR" dirty="0"/>
              <a:t>Tudo era maravilhoso e ilimitado no mundo das </a:t>
            </a:r>
            <a:r>
              <a:rPr lang="pt-BR" dirty="0" err="1"/>
              <a:t>pontocom</a:t>
            </a:r>
            <a:r>
              <a:rPr lang="pt-BR" dirty="0"/>
              <a:t> (empresas baseadas na Internet) na segunda metade da década de 1990 até o fatídico 11 de março de 2000, que ficou conhecido como o estouro da bolha das empresas </a:t>
            </a:r>
            <a:r>
              <a:rPr lang="pt-BR" dirty="0" err="1"/>
              <a:t>pontocom</a:t>
            </a:r>
            <a:r>
              <a:rPr lang="pt-BR" dirty="0"/>
              <a:t> na Nasdaq (bolsa de valores de empresas de tecnologia nos Estados Unidos). </a:t>
            </a:r>
          </a:p>
        </p:txBody>
      </p:sp>
      <p:pic>
        <p:nvPicPr>
          <p:cNvPr id="1026" name="Picture 2">
            <a:extLst>
              <a:ext uri="{FF2B5EF4-FFF2-40B4-BE49-F238E27FC236}">
                <a16:creationId xmlns:a16="http://schemas.microsoft.com/office/drawing/2014/main" id="{3A6B4B45-B573-48A6-9DF7-A60047704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972" y="2776822"/>
            <a:ext cx="4848225" cy="3228975"/>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0F891827-5D2B-E55A-F123-ECF2A0FA2304}"/>
              </a:ext>
            </a:extLst>
          </p:cNvPr>
          <p:cNvSpPr txBox="1"/>
          <p:nvPr/>
        </p:nvSpPr>
        <p:spPr>
          <a:xfrm>
            <a:off x="224624" y="2466691"/>
            <a:ext cx="6699348" cy="3693319"/>
          </a:xfrm>
          <a:prstGeom prst="rect">
            <a:avLst/>
          </a:prstGeom>
          <a:noFill/>
        </p:spPr>
        <p:txBody>
          <a:bodyPr wrap="square">
            <a:spAutoFit/>
          </a:bodyPr>
          <a:lstStyle/>
          <a:p>
            <a:r>
              <a:rPr lang="pt-BR" b="1" dirty="0">
                <a:highlight>
                  <a:srgbClr val="FFFF00"/>
                </a:highlight>
              </a:rPr>
              <a:t>Modelos de negócio na Web</a:t>
            </a:r>
          </a:p>
          <a:p>
            <a:r>
              <a:rPr lang="pt-BR" dirty="0"/>
              <a:t>A falta de entendimento do poderoso canal de comunicação que é a Internet e o seu crescimento exponencial provocaram uma caçada desenfreada ao ouro e à riqueza. </a:t>
            </a:r>
          </a:p>
          <a:p>
            <a:r>
              <a:rPr lang="pt-BR" dirty="0"/>
              <a:t>Métricas diferentes das utilizadas na chamada “Velha Economia” foram criadas – como </a:t>
            </a:r>
            <a:r>
              <a:rPr lang="pt-BR" b="1" dirty="0" err="1">
                <a:highlight>
                  <a:srgbClr val="FFFF00"/>
                </a:highlight>
              </a:rPr>
              <a:t>PageViews</a:t>
            </a:r>
            <a:r>
              <a:rPr lang="pt-BR" b="1" dirty="0">
                <a:highlight>
                  <a:srgbClr val="FFFF00"/>
                </a:highlight>
              </a:rPr>
              <a:t>, Unique </a:t>
            </a:r>
            <a:r>
              <a:rPr lang="pt-BR" b="1" dirty="0" err="1">
                <a:highlight>
                  <a:srgbClr val="FFFF00"/>
                </a:highlight>
              </a:rPr>
              <a:t>Visitors</a:t>
            </a:r>
            <a:r>
              <a:rPr lang="pt-BR" b="1" dirty="0">
                <a:highlight>
                  <a:srgbClr val="FFFF00"/>
                </a:highlight>
              </a:rPr>
              <a:t> </a:t>
            </a:r>
            <a:r>
              <a:rPr lang="pt-BR" dirty="0"/>
              <a:t>etc.</a:t>
            </a:r>
          </a:p>
          <a:p>
            <a:r>
              <a:rPr lang="pt-BR" dirty="0"/>
              <a:t>Mas a maioria percebeu que </a:t>
            </a:r>
            <a:r>
              <a:rPr lang="pt-BR" b="1" dirty="0">
                <a:highlight>
                  <a:srgbClr val="FFFF00"/>
                </a:highlight>
              </a:rPr>
              <a:t>custos, receitas e lucro </a:t>
            </a:r>
            <a:r>
              <a:rPr lang="pt-BR" dirty="0"/>
              <a:t>ainda continuam as principais métricas de um negócio, on-line ou tradicional. </a:t>
            </a:r>
          </a:p>
          <a:p>
            <a:r>
              <a:rPr lang="pt-BR" dirty="0"/>
              <a:t>Foram selecionados apenas os mais observados na Internet e que têm se consolidado nos últimos anos. São eles:</a:t>
            </a:r>
          </a:p>
          <a:p>
            <a:r>
              <a:rPr lang="pt-BR" b="1" dirty="0"/>
              <a:t>1. Intermediação de negócios. 2. Comercialização de propaganda. 3. Mercado virtual. 4. Empresarial. 5. Redes sociais.</a:t>
            </a:r>
          </a:p>
          <a:p>
            <a:endParaRPr lang="pt-BR" dirty="0"/>
          </a:p>
        </p:txBody>
      </p:sp>
      <p:sp>
        <p:nvSpPr>
          <p:cNvPr id="13" name="CaixaDeTexto 12">
            <a:extLst>
              <a:ext uri="{FF2B5EF4-FFF2-40B4-BE49-F238E27FC236}">
                <a16:creationId xmlns:a16="http://schemas.microsoft.com/office/drawing/2014/main" id="{0A50AEAD-D725-761C-482A-E42B79094CA3}"/>
              </a:ext>
            </a:extLst>
          </p:cNvPr>
          <p:cNvSpPr txBox="1"/>
          <p:nvPr/>
        </p:nvSpPr>
        <p:spPr>
          <a:xfrm>
            <a:off x="5260926" y="6033184"/>
            <a:ext cx="6699348" cy="646331"/>
          </a:xfrm>
          <a:prstGeom prst="rect">
            <a:avLst/>
          </a:prstGeom>
          <a:noFill/>
        </p:spPr>
        <p:txBody>
          <a:bodyPr wrap="square">
            <a:spAutoFit/>
          </a:bodyPr>
          <a:lstStyle/>
          <a:p>
            <a:r>
              <a:rPr lang="pt-BR" dirty="0">
                <a:hlinkClick r:id="rId3"/>
              </a:rPr>
              <a:t>https://vejario.abril.com.br/coluna/carla-knoplech/10-tendencias-do-mercado-de-conteudo-digital-para-2023</a:t>
            </a:r>
            <a:r>
              <a:rPr lang="pt-BR" dirty="0"/>
              <a:t> </a:t>
            </a:r>
          </a:p>
        </p:txBody>
      </p:sp>
    </p:spTree>
    <p:extLst>
      <p:ext uri="{BB962C8B-B14F-4D97-AF65-F5344CB8AC3E}">
        <p14:creationId xmlns:p14="http://schemas.microsoft.com/office/powerpoint/2010/main" val="2568100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21</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3.2-Identificando Oportunidades</a:t>
            </a:r>
          </a:p>
        </p:txBody>
      </p:sp>
      <p:sp>
        <p:nvSpPr>
          <p:cNvPr id="5" name="CaixaDeTexto 4">
            <a:extLst>
              <a:ext uri="{FF2B5EF4-FFF2-40B4-BE49-F238E27FC236}">
                <a16:creationId xmlns:a16="http://schemas.microsoft.com/office/drawing/2014/main" id="{C90FF78A-8720-13EB-A9EE-606FFF0D7D29}"/>
              </a:ext>
            </a:extLst>
          </p:cNvPr>
          <p:cNvSpPr txBox="1"/>
          <p:nvPr/>
        </p:nvSpPr>
        <p:spPr>
          <a:xfrm>
            <a:off x="256430" y="1008593"/>
            <a:ext cx="11813650" cy="1538883"/>
          </a:xfrm>
          <a:prstGeom prst="rect">
            <a:avLst/>
          </a:prstGeom>
          <a:noFill/>
        </p:spPr>
        <p:txBody>
          <a:bodyPr wrap="square">
            <a:spAutoFit/>
          </a:bodyPr>
          <a:lstStyle/>
          <a:p>
            <a:r>
              <a:rPr lang="pt-BR" sz="2200" b="1" u="sng" dirty="0">
                <a:highlight>
                  <a:srgbClr val="FFFF00"/>
                </a:highlight>
              </a:rPr>
              <a:t>Intermediação de negócios</a:t>
            </a:r>
          </a:p>
          <a:p>
            <a:r>
              <a:rPr lang="pt-BR" dirty="0"/>
              <a:t>Este modelo objetiva aproximar compradores e vendedores. As </a:t>
            </a:r>
            <a:r>
              <a:rPr lang="pt-BR" dirty="0" err="1"/>
              <a:t>aproxima-ções</a:t>
            </a:r>
            <a:r>
              <a:rPr lang="pt-BR" dirty="0"/>
              <a:t> podem ser feitas principalmente entre empresas, conhecidas como business-</a:t>
            </a:r>
            <a:r>
              <a:rPr lang="pt-BR" dirty="0" err="1"/>
              <a:t>to</a:t>
            </a:r>
            <a:r>
              <a:rPr lang="pt-BR" dirty="0"/>
              <a:t>-business (B2B), entre empresas e consumidores finais, </a:t>
            </a:r>
            <a:r>
              <a:rPr lang="pt-BR" dirty="0" err="1"/>
              <a:t>business-to</a:t>
            </a:r>
            <a:r>
              <a:rPr lang="pt-BR" dirty="0"/>
              <a:t>--</a:t>
            </a:r>
            <a:r>
              <a:rPr lang="pt-BR" dirty="0" err="1"/>
              <a:t>consumer</a:t>
            </a:r>
            <a:r>
              <a:rPr lang="pt-BR" dirty="0"/>
              <a:t> (B2C), ou entre pessoas, </a:t>
            </a:r>
            <a:r>
              <a:rPr lang="pt-BR" dirty="0" err="1"/>
              <a:t>consumer-to-consumer</a:t>
            </a:r>
            <a:r>
              <a:rPr lang="pt-BR" dirty="0"/>
              <a:t> (C2C). A principal fonte de receita é a cobrança de parte do valor das transações efetuadas.  Por exemplo:</a:t>
            </a:r>
          </a:p>
        </p:txBody>
      </p:sp>
      <p:sp>
        <p:nvSpPr>
          <p:cNvPr id="8" name="CaixaDeTexto 7">
            <a:extLst>
              <a:ext uri="{FF2B5EF4-FFF2-40B4-BE49-F238E27FC236}">
                <a16:creationId xmlns:a16="http://schemas.microsoft.com/office/drawing/2014/main" id="{D42F2431-618E-A7BC-5FE4-DB03A31BA482}"/>
              </a:ext>
            </a:extLst>
          </p:cNvPr>
          <p:cNvSpPr txBox="1"/>
          <p:nvPr/>
        </p:nvSpPr>
        <p:spPr>
          <a:xfrm>
            <a:off x="256430" y="2485921"/>
            <a:ext cx="11813650" cy="1754326"/>
          </a:xfrm>
          <a:prstGeom prst="rect">
            <a:avLst/>
          </a:prstGeom>
          <a:noFill/>
        </p:spPr>
        <p:txBody>
          <a:bodyPr wrap="square">
            <a:spAutoFit/>
          </a:bodyPr>
          <a:lstStyle/>
          <a:p>
            <a:r>
              <a:rPr lang="pt-BR" b="1" dirty="0">
                <a:highlight>
                  <a:srgbClr val="FFFF00"/>
                </a:highlight>
              </a:rPr>
              <a:t>a) Portais verticais B2B</a:t>
            </a:r>
          </a:p>
          <a:p>
            <a:r>
              <a:rPr lang="pt-BR" dirty="0"/>
              <a:t>Conceito que se iniciou a partir do site </a:t>
            </a:r>
            <a:r>
              <a:rPr lang="pt-BR" dirty="0" err="1"/>
              <a:t>VerticalNet</a:t>
            </a:r>
            <a:r>
              <a:rPr lang="pt-BR" dirty="0"/>
              <a:t>. Nesse modelo, a empresa cria um ambiente que atrai compradores e vendedores de um segmento específico. Além de propiciar um ambiente de comercialização entre empresas, os portais verticais possuem conteúdos específicos, como guia de compras, diretório de produtos e fornecedores, notícias do segmento, artigos específicos, classificados, comunidade de profissionais etc. Esse modelo também pode oferecer aos participantes mecanismos avançados de compra e venda, como leilão convencional e reverso.</a:t>
            </a:r>
          </a:p>
        </p:txBody>
      </p:sp>
      <p:sp>
        <p:nvSpPr>
          <p:cNvPr id="10" name="CaixaDeTexto 9">
            <a:extLst>
              <a:ext uri="{FF2B5EF4-FFF2-40B4-BE49-F238E27FC236}">
                <a16:creationId xmlns:a16="http://schemas.microsoft.com/office/drawing/2014/main" id="{6104D02E-6A1C-25DA-C176-377791A09C0E}"/>
              </a:ext>
            </a:extLst>
          </p:cNvPr>
          <p:cNvSpPr txBox="1"/>
          <p:nvPr/>
        </p:nvSpPr>
        <p:spPr>
          <a:xfrm>
            <a:off x="256430" y="4312274"/>
            <a:ext cx="11746395" cy="2308324"/>
          </a:xfrm>
          <a:prstGeom prst="rect">
            <a:avLst/>
          </a:prstGeom>
          <a:noFill/>
        </p:spPr>
        <p:txBody>
          <a:bodyPr wrap="square">
            <a:spAutoFit/>
          </a:bodyPr>
          <a:lstStyle/>
          <a:p>
            <a:r>
              <a:rPr lang="pt-BR" b="1" dirty="0">
                <a:highlight>
                  <a:srgbClr val="FFFF00"/>
                </a:highlight>
              </a:rPr>
              <a:t>b) Compra coletiva</a:t>
            </a:r>
          </a:p>
          <a:p>
            <a:r>
              <a:rPr lang="pt-BR" dirty="0"/>
              <a:t>Modelo de negócio que tem como principal objetivo unir compradores, pessoas físicas ou jurídicas, e então organizar um pedido com alto volume, permitindo que empresas ou pessoas passem a ter poder de negociação de grandes compradores. Normalmente, o intermediador fica com parte do valor transacionado. O conceito desse modelo não é novo, mas, nos últimos anos, os sites de compra coletiva cresceram sobremaneira no Brasil, principalmente devido a ofertas de produtos e serviços a preços muito competitivos para o público em geral. Isso levou à criação de mais de 1.000 sites desse tipo no país, focados em nichos específicos. Após esse crescimento rápido, houve uma desaceleração do setor, mas ainda há vários competidores no mercado.</a:t>
            </a:r>
          </a:p>
        </p:txBody>
      </p:sp>
    </p:spTree>
    <p:extLst>
      <p:ext uri="{BB962C8B-B14F-4D97-AF65-F5344CB8AC3E}">
        <p14:creationId xmlns:p14="http://schemas.microsoft.com/office/powerpoint/2010/main" val="60470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22</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930303"/>
          </a:xfrm>
        </p:spPr>
        <p:txBody>
          <a:bodyPr/>
          <a:lstStyle/>
          <a:p>
            <a:r>
              <a:rPr lang="pt-BR" b="1" dirty="0"/>
              <a:t>3.2-Identificando Oportunidades</a:t>
            </a:r>
          </a:p>
        </p:txBody>
      </p:sp>
      <p:sp>
        <p:nvSpPr>
          <p:cNvPr id="3" name="CaixaDeTexto 2">
            <a:extLst>
              <a:ext uri="{FF2B5EF4-FFF2-40B4-BE49-F238E27FC236}">
                <a16:creationId xmlns:a16="http://schemas.microsoft.com/office/drawing/2014/main" id="{F17EB8C0-5A35-2561-5AE2-CF8D71C62007}"/>
              </a:ext>
            </a:extLst>
          </p:cNvPr>
          <p:cNvSpPr txBox="1"/>
          <p:nvPr/>
        </p:nvSpPr>
        <p:spPr>
          <a:xfrm>
            <a:off x="238539" y="1026355"/>
            <a:ext cx="11863346" cy="5632311"/>
          </a:xfrm>
          <a:prstGeom prst="rect">
            <a:avLst/>
          </a:prstGeom>
          <a:noFill/>
        </p:spPr>
        <p:txBody>
          <a:bodyPr wrap="square">
            <a:spAutoFit/>
          </a:bodyPr>
          <a:lstStyle/>
          <a:p>
            <a:r>
              <a:rPr lang="pt-BR" b="1" dirty="0">
                <a:highlight>
                  <a:srgbClr val="FFFF00"/>
                </a:highlight>
              </a:rPr>
              <a:t>c) Distribuidor</a:t>
            </a:r>
          </a:p>
          <a:p>
            <a:r>
              <a:rPr lang="pt-BR" dirty="0"/>
              <a:t>Baseia-se na criação e no gerenciamento de catálogos de produtos de grandes fornecedores, disponibilizados para revendedores de todos os portes. Geralmente, esse modelo funciona para transações entre empresas, o conhecido B2B. O benefício para os fornecedores é obtido pela </a:t>
            </a:r>
            <a:r>
              <a:rPr lang="pt-BR" dirty="0" err="1"/>
              <a:t>facili-dade</a:t>
            </a:r>
            <a:r>
              <a:rPr lang="pt-BR" dirty="0"/>
              <a:t> e pela rapidez da divulgação de seus produtos e da automatização do processo de compras, o que reduz custos. Para o revendedor, o benefício advém da facilidade de comparação de preços e produtos, como também da possibilidade de verificar disponibilidade e produtos substitutos.</a:t>
            </a:r>
          </a:p>
          <a:p>
            <a:endParaRPr lang="pt-BR" dirty="0"/>
          </a:p>
          <a:p>
            <a:r>
              <a:rPr lang="pt-BR" b="1" dirty="0">
                <a:highlight>
                  <a:srgbClr val="FFFF00"/>
                </a:highlight>
              </a:rPr>
              <a:t>d) Shopping virtual</a:t>
            </a:r>
          </a:p>
          <a:p>
            <a:r>
              <a:rPr lang="pt-BR" dirty="0"/>
              <a:t>Um site que hospeda ou reúne várias empresas que já realizam comércio na Internet. Este modelo tem como principais fontes de receita: a cobrança de uma taxa da loja e de uma quantia de manutenção, no caso de a loja ser criada pelo shopping; a cobrança de hospedagem de lojas construídas por outras empresas, com venda de propaganda; e, finalmente, a cobrança de taxa transacional. Existem alguns shoppings virtuais que cobram por tipo de serviço que o lojista deseja utilizar, como acompanhamento de pedidos, sistema de pagamento ou propaganda.</a:t>
            </a:r>
          </a:p>
          <a:p>
            <a:r>
              <a:rPr lang="pt-BR" b="1" dirty="0">
                <a:highlight>
                  <a:srgbClr val="FFFF00"/>
                </a:highlight>
              </a:rPr>
              <a:t>e) Sites de comparação</a:t>
            </a:r>
          </a:p>
          <a:p>
            <a:r>
              <a:rPr lang="pt-BR" dirty="0"/>
              <a:t>Este modelo é baseado em ferramentas inteligentes, especializadas em coletar e comparar preços de produtos e serviços. Esses mecanismos podem se basear em buscas simultâneas on-line ou em bancos de dados atualizados frequentemente (por exemplo, </a:t>
            </a:r>
            <a:r>
              <a:rPr lang="pt-BR" dirty="0" err="1"/>
              <a:t>BuscaPé</a:t>
            </a:r>
            <a:r>
              <a:rPr lang="pt-BR" dirty="0"/>
              <a:t>).</a:t>
            </a:r>
          </a:p>
          <a:p>
            <a:r>
              <a:rPr lang="pt-BR" b="1" dirty="0">
                <a:highlight>
                  <a:srgbClr val="FFFF00"/>
                </a:highlight>
              </a:rPr>
              <a:t>f) Leilão e Leilão Reverso.</a:t>
            </a:r>
          </a:p>
          <a:p>
            <a:r>
              <a:rPr lang="pt-BR" dirty="0"/>
              <a:t>Um site que automatiza e conduz processos de leilão para vendedores (pessoa física ou jurídica). O site cobra uma taxa de sucesso do vendedor, que geralmente varia com o preço do produto a ser leiloado. </a:t>
            </a:r>
          </a:p>
        </p:txBody>
      </p:sp>
    </p:spTree>
    <p:extLst>
      <p:ext uri="{BB962C8B-B14F-4D97-AF65-F5344CB8AC3E}">
        <p14:creationId xmlns:p14="http://schemas.microsoft.com/office/powerpoint/2010/main" val="243332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23</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930303"/>
          </a:xfrm>
        </p:spPr>
        <p:txBody>
          <a:bodyPr/>
          <a:lstStyle/>
          <a:p>
            <a:r>
              <a:rPr lang="pt-BR" b="1" dirty="0"/>
              <a:t>3.2-Identificando Oportunidades</a:t>
            </a:r>
          </a:p>
        </p:txBody>
      </p:sp>
      <p:sp>
        <p:nvSpPr>
          <p:cNvPr id="5" name="CaixaDeTexto 4">
            <a:extLst>
              <a:ext uri="{FF2B5EF4-FFF2-40B4-BE49-F238E27FC236}">
                <a16:creationId xmlns:a16="http://schemas.microsoft.com/office/drawing/2014/main" id="{EBC68E6F-001A-9EB2-195E-8DC60395F56D}"/>
              </a:ext>
            </a:extLst>
          </p:cNvPr>
          <p:cNvSpPr txBox="1"/>
          <p:nvPr/>
        </p:nvSpPr>
        <p:spPr>
          <a:xfrm>
            <a:off x="278296" y="848099"/>
            <a:ext cx="11720222" cy="3416320"/>
          </a:xfrm>
          <a:prstGeom prst="rect">
            <a:avLst/>
          </a:prstGeom>
          <a:noFill/>
        </p:spPr>
        <p:txBody>
          <a:bodyPr wrap="square">
            <a:spAutoFit/>
          </a:bodyPr>
          <a:lstStyle/>
          <a:p>
            <a:r>
              <a:rPr lang="pt-BR" dirty="0"/>
              <a:t>• </a:t>
            </a:r>
            <a:r>
              <a:rPr lang="pt-BR" b="1" dirty="0">
                <a:highlight>
                  <a:srgbClr val="FFFF00"/>
                </a:highlight>
              </a:rPr>
              <a:t>Mercado virtual</a:t>
            </a:r>
          </a:p>
          <a:p>
            <a:r>
              <a:rPr lang="pt-BR" dirty="0"/>
              <a:t>Um dos modelos mais clássicos baseia-se na construção de revendas ou de empresas de varejo na Web, que vendem produtos ou serviços. Vendas são efetuadas em processos automáticos e, algumas vezes, em leilão. Em alguns casos, essas empresas podem ter sido criadas exclusivamente no mundo virtual.</a:t>
            </a:r>
          </a:p>
          <a:p>
            <a:r>
              <a:rPr lang="pt-BR" dirty="0"/>
              <a:t>a) Empresas puramente virtuais</a:t>
            </a:r>
          </a:p>
          <a:p>
            <a:r>
              <a:rPr lang="pt-BR" dirty="0"/>
              <a:t>São empresas criadas a partir da Web, que não possuem lojas físicas. O exemplo mais clássico é o da empresa Amazon.com (apesar de </a:t>
            </a:r>
            <a:r>
              <a:rPr lang="pt-BR" dirty="0" err="1"/>
              <a:t>recente-mente</a:t>
            </a:r>
            <a:r>
              <a:rPr lang="pt-BR" dirty="0"/>
              <a:t> ter aberto uma loja física nos EUA), que iniciou suas atividades comercializando livros e depois passou a comercializar praticamente todo tipo de produto. Essas empresas criaram um ambiente virtual adequado à nova mídia, mas, com o volume de acesso e, consequentemente, de </a:t>
            </a:r>
            <a:r>
              <a:rPr lang="pt-BR" dirty="0" err="1"/>
              <a:t>pedihttps</a:t>
            </a:r>
            <a:r>
              <a:rPr lang="pt-BR" dirty="0"/>
              <a:t>://www.amazon.com/dos, passaram a ter de se preocupar com questões comuns aos negócios reais, como prazo de entrega, estoque, qualidade do produto.</a:t>
            </a:r>
          </a:p>
          <a:p>
            <a:endParaRPr lang="pt-BR" dirty="0"/>
          </a:p>
          <a:p>
            <a:r>
              <a:rPr lang="pt-BR" dirty="0">
                <a:hlinkClick r:id="rId2"/>
              </a:rPr>
              <a:t>www.amazon.com</a:t>
            </a:r>
            <a:r>
              <a:rPr lang="pt-BR" dirty="0"/>
              <a:t> </a:t>
            </a:r>
          </a:p>
        </p:txBody>
      </p:sp>
      <p:pic>
        <p:nvPicPr>
          <p:cNvPr id="8" name="Imagem 7">
            <a:extLst>
              <a:ext uri="{FF2B5EF4-FFF2-40B4-BE49-F238E27FC236}">
                <a16:creationId xmlns:a16="http://schemas.microsoft.com/office/drawing/2014/main" id="{C0E8BCA7-34F4-FD96-75C5-C52D143151E9}"/>
              </a:ext>
            </a:extLst>
          </p:cNvPr>
          <p:cNvPicPr>
            <a:picLocks noChangeAspect="1"/>
          </p:cNvPicPr>
          <p:nvPr/>
        </p:nvPicPr>
        <p:blipFill>
          <a:blip r:embed="rId3"/>
          <a:stretch>
            <a:fillRect/>
          </a:stretch>
        </p:blipFill>
        <p:spPr>
          <a:xfrm>
            <a:off x="4471447" y="3710421"/>
            <a:ext cx="7720553" cy="3147578"/>
          </a:xfrm>
          <a:prstGeom prst="rect">
            <a:avLst/>
          </a:prstGeom>
        </p:spPr>
      </p:pic>
      <p:sp>
        <p:nvSpPr>
          <p:cNvPr id="10" name="CaixaDeTexto 9">
            <a:extLst>
              <a:ext uri="{FF2B5EF4-FFF2-40B4-BE49-F238E27FC236}">
                <a16:creationId xmlns:a16="http://schemas.microsoft.com/office/drawing/2014/main" id="{4BD40063-CE30-2B85-D5A2-3BA363513B10}"/>
              </a:ext>
            </a:extLst>
          </p:cNvPr>
          <p:cNvSpPr txBox="1"/>
          <p:nvPr/>
        </p:nvSpPr>
        <p:spPr>
          <a:xfrm>
            <a:off x="1572" y="4650853"/>
            <a:ext cx="4228522" cy="1200329"/>
          </a:xfrm>
          <a:prstGeom prst="rect">
            <a:avLst/>
          </a:prstGeom>
          <a:noFill/>
        </p:spPr>
        <p:txBody>
          <a:bodyPr wrap="square">
            <a:spAutoFit/>
          </a:bodyPr>
          <a:lstStyle/>
          <a:p>
            <a:r>
              <a:rPr lang="pt-BR" dirty="0">
                <a:hlinkClick r:id="rId4"/>
              </a:rPr>
              <a:t>https://www.amazon.com/s?k=Edison+Luiz+Leismann&amp;crid=1NLJATN9TS4QV&amp;sprefix=edison+luiz+leismann%2Caps%2C207&amp;ref=nb_sb_noss</a:t>
            </a:r>
            <a:r>
              <a:rPr lang="pt-BR" dirty="0"/>
              <a:t> </a:t>
            </a:r>
          </a:p>
        </p:txBody>
      </p:sp>
    </p:spTree>
    <p:extLst>
      <p:ext uri="{BB962C8B-B14F-4D97-AF65-F5344CB8AC3E}">
        <p14:creationId xmlns:p14="http://schemas.microsoft.com/office/powerpoint/2010/main" val="155007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A51EB-A4A6-4D14-B870-6368CF1BD040}"/>
              </a:ext>
            </a:extLst>
          </p:cNvPr>
          <p:cNvSpPr>
            <a:spLocks noGrp="1"/>
          </p:cNvSpPr>
          <p:nvPr>
            <p:ph type="title"/>
          </p:nvPr>
        </p:nvSpPr>
        <p:spPr/>
        <p:txBody>
          <a:bodyPr/>
          <a:lstStyle/>
          <a:p>
            <a:r>
              <a:rPr lang="pt-BR" dirty="0"/>
              <a:t>Oportunidades </a:t>
            </a:r>
          </a:p>
        </p:txBody>
      </p:sp>
      <p:sp>
        <p:nvSpPr>
          <p:cNvPr id="3" name="Espaço Reservado para Conteúdo 2">
            <a:extLst>
              <a:ext uri="{FF2B5EF4-FFF2-40B4-BE49-F238E27FC236}">
                <a16:creationId xmlns:a16="http://schemas.microsoft.com/office/drawing/2014/main" id="{50EAD32D-B0FC-7601-59EF-90675E9A41CE}"/>
              </a:ext>
            </a:extLst>
          </p:cNvPr>
          <p:cNvSpPr>
            <a:spLocks noGrp="1"/>
          </p:cNvSpPr>
          <p:nvPr>
            <p:ph idx="1"/>
          </p:nvPr>
        </p:nvSpPr>
        <p:spPr>
          <a:xfrm>
            <a:off x="461128" y="1373139"/>
            <a:ext cx="10515600" cy="4351338"/>
          </a:xfrm>
        </p:spPr>
        <p:txBody>
          <a:bodyPr/>
          <a:lstStyle/>
          <a:p>
            <a:r>
              <a:rPr lang="pt-BR" b="1" dirty="0">
                <a:highlight>
                  <a:srgbClr val="FFFF00"/>
                </a:highlight>
              </a:rPr>
              <a:t>Empresarial</a:t>
            </a:r>
          </a:p>
          <a:p>
            <a:r>
              <a:rPr lang="pt-BR" dirty="0"/>
              <a:t>São empresas existentes no mundo real que passam a expor e comercializar seus produtos na Web. Uma das grandes vantagens desse tipo de modelo é que um pequeno investimento pode reduzir custos ou aumentar vendas, gerando capital para novos investimentos. </a:t>
            </a:r>
          </a:p>
          <a:p>
            <a:r>
              <a:rPr lang="pt-BR" dirty="0"/>
              <a:t>As empresas já possuem clientes ativos e bem-definidos, o que não exige alto investimento em marketing. Para empresas fabricantes de produtos, existe uma série de tecnologias que podem ajudar a empresa a melhorar sua performance financeira</a:t>
            </a:r>
          </a:p>
          <a:p>
            <a:endParaRPr lang="pt-BR" dirty="0"/>
          </a:p>
        </p:txBody>
      </p:sp>
      <p:sp>
        <p:nvSpPr>
          <p:cNvPr id="4" name="Espaço Reservado para Número de Slide 3">
            <a:extLst>
              <a:ext uri="{FF2B5EF4-FFF2-40B4-BE49-F238E27FC236}">
                <a16:creationId xmlns:a16="http://schemas.microsoft.com/office/drawing/2014/main" id="{39E2B7B7-3496-D25D-0828-50FCC4BB33A0}"/>
              </a:ext>
            </a:extLst>
          </p:cNvPr>
          <p:cNvSpPr>
            <a:spLocks noGrp="1"/>
          </p:cNvSpPr>
          <p:nvPr>
            <p:ph type="sldNum" sz="quarter" idx="12"/>
          </p:nvPr>
        </p:nvSpPr>
        <p:spPr/>
        <p:txBody>
          <a:bodyPr/>
          <a:lstStyle/>
          <a:p>
            <a:fld id="{4C73E6AB-477E-4A31-9A55-941357F2CFE5}" type="slidenum">
              <a:rPr lang="pt-BR" smtClean="0"/>
              <a:t>24</a:t>
            </a:fld>
            <a:endParaRPr lang="pt-BR"/>
          </a:p>
        </p:txBody>
      </p:sp>
      <p:sp>
        <p:nvSpPr>
          <p:cNvPr id="6" name="CaixaDeTexto 5">
            <a:extLst>
              <a:ext uri="{FF2B5EF4-FFF2-40B4-BE49-F238E27FC236}">
                <a16:creationId xmlns:a16="http://schemas.microsoft.com/office/drawing/2014/main" id="{BEF31446-79F8-3945-8D6B-3D55D0E95AF5}"/>
              </a:ext>
            </a:extLst>
          </p:cNvPr>
          <p:cNvSpPr txBox="1"/>
          <p:nvPr/>
        </p:nvSpPr>
        <p:spPr>
          <a:xfrm>
            <a:off x="461128" y="5569545"/>
            <a:ext cx="11376451" cy="923330"/>
          </a:xfrm>
          <a:prstGeom prst="rect">
            <a:avLst/>
          </a:prstGeom>
          <a:noFill/>
        </p:spPr>
        <p:txBody>
          <a:bodyPr wrap="square">
            <a:spAutoFit/>
          </a:bodyPr>
          <a:lstStyle/>
          <a:p>
            <a:r>
              <a:rPr lang="pt-BR" dirty="0">
                <a:hlinkClick r:id="rId2"/>
              </a:rPr>
              <a:t>https://www.hostinger.com.br/tutoriais/ideias-de-negocios-online?ppc_campaign=google_search_generic_hosting_all&amp;bidkw=defaultkeyword&amp;lo=1031803&amp;gclid=CjwKCAjwt52mBhB5EiwA05YKo23c-hH7aO69rk3amRaHF8PhxUD0tOQOz8ZaPQEQ6wZedzsnh0A5ERoCXJkQAvD_BwE</a:t>
            </a:r>
            <a:r>
              <a:rPr lang="pt-BR" dirty="0"/>
              <a:t> </a:t>
            </a:r>
          </a:p>
        </p:txBody>
      </p:sp>
    </p:spTree>
    <p:extLst>
      <p:ext uri="{BB962C8B-B14F-4D97-AF65-F5344CB8AC3E}">
        <p14:creationId xmlns:p14="http://schemas.microsoft.com/office/powerpoint/2010/main" val="141822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BCD1F-599C-3323-7EE7-4327B8E61EF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98A9183-D348-4338-347C-F41693EEC5B2}"/>
              </a:ext>
            </a:extLst>
          </p:cNvPr>
          <p:cNvSpPr>
            <a:spLocks noGrp="1"/>
          </p:cNvSpPr>
          <p:nvPr>
            <p:ph idx="1"/>
          </p:nvPr>
        </p:nvSpPr>
        <p:spPr/>
        <p:txBody>
          <a:bodyPr/>
          <a:lstStyle/>
          <a:p>
            <a:endParaRPr lang="pt-BR"/>
          </a:p>
        </p:txBody>
      </p:sp>
      <p:sp>
        <p:nvSpPr>
          <p:cNvPr id="4" name="Espaço Reservado para Número de Slide 3">
            <a:extLst>
              <a:ext uri="{FF2B5EF4-FFF2-40B4-BE49-F238E27FC236}">
                <a16:creationId xmlns:a16="http://schemas.microsoft.com/office/drawing/2014/main" id="{4BABFB6C-344A-223C-3527-21068586A0A8}"/>
              </a:ext>
            </a:extLst>
          </p:cNvPr>
          <p:cNvSpPr>
            <a:spLocks noGrp="1"/>
          </p:cNvSpPr>
          <p:nvPr>
            <p:ph type="sldNum" sz="quarter" idx="12"/>
          </p:nvPr>
        </p:nvSpPr>
        <p:spPr/>
        <p:txBody>
          <a:bodyPr/>
          <a:lstStyle/>
          <a:p>
            <a:fld id="{4C73E6AB-477E-4A31-9A55-941357F2CFE5}" type="slidenum">
              <a:rPr lang="pt-BR" smtClean="0"/>
              <a:t>25</a:t>
            </a:fld>
            <a:endParaRPr lang="pt-BR"/>
          </a:p>
        </p:txBody>
      </p:sp>
      <p:pic>
        <p:nvPicPr>
          <p:cNvPr id="6" name="Imagem 5">
            <a:extLst>
              <a:ext uri="{FF2B5EF4-FFF2-40B4-BE49-F238E27FC236}">
                <a16:creationId xmlns:a16="http://schemas.microsoft.com/office/drawing/2014/main" id="{885B1C74-4A2F-5A79-58CE-0087681FC28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421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B1B397B-0358-491C-974E-6CBD54F8CCDA}"/>
              </a:ext>
            </a:extLst>
          </p:cNvPr>
          <p:cNvSpPr>
            <a:spLocks noGrp="1"/>
          </p:cNvSpPr>
          <p:nvPr>
            <p:ph idx="1"/>
          </p:nvPr>
        </p:nvSpPr>
        <p:spPr>
          <a:xfrm>
            <a:off x="838200" y="136525"/>
            <a:ext cx="10515600" cy="6040438"/>
          </a:xfrm>
        </p:spPr>
        <p:txBody>
          <a:bodyPr/>
          <a:lstStyle/>
          <a:p>
            <a:r>
              <a:rPr lang="pt-BR" dirty="0">
                <a:hlinkClick r:id="rId2"/>
              </a:rPr>
              <a:t>https://www.gov.br/empresas-e-negocios/pt-br/mapa-de-empresas</a:t>
            </a:r>
            <a:r>
              <a:rPr lang="pt-BR" dirty="0"/>
              <a:t> </a:t>
            </a:r>
          </a:p>
        </p:txBody>
      </p:sp>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3</a:t>
            </a:fld>
            <a:endParaRPr lang="pt-BR"/>
          </a:p>
        </p:txBody>
      </p:sp>
      <p:pic>
        <p:nvPicPr>
          <p:cNvPr id="8" name="Imagem 7">
            <a:extLst>
              <a:ext uri="{FF2B5EF4-FFF2-40B4-BE49-F238E27FC236}">
                <a16:creationId xmlns:a16="http://schemas.microsoft.com/office/drawing/2014/main" id="{37628BD6-28AD-AC46-B177-4F2F372480DE}"/>
              </a:ext>
            </a:extLst>
          </p:cNvPr>
          <p:cNvPicPr>
            <a:picLocks noChangeAspect="1"/>
          </p:cNvPicPr>
          <p:nvPr/>
        </p:nvPicPr>
        <p:blipFill>
          <a:blip r:embed="rId3"/>
          <a:stretch>
            <a:fillRect/>
          </a:stretch>
        </p:blipFill>
        <p:spPr>
          <a:xfrm>
            <a:off x="1536569" y="601956"/>
            <a:ext cx="8738647" cy="6256044"/>
          </a:xfrm>
          <a:prstGeom prst="rect">
            <a:avLst/>
          </a:prstGeom>
        </p:spPr>
      </p:pic>
    </p:spTree>
    <p:extLst>
      <p:ext uri="{BB962C8B-B14F-4D97-AF65-F5344CB8AC3E}">
        <p14:creationId xmlns:p14="http://schemas.microsoft.com/office/powerpoint/2010/main" val="22541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63760-6747-DBA4-6934-0883EEDF9453}"/>
              </a:ext>
            </a:extLst>
          </p:cNvPr>
          <p:cNvSpPr>
            <a:spLocks noGrp="1"/>
          </p:cNvSpPr>
          <p:nvPr>
            <p:ph type="title"/>
          </p:nvPr>
        </p:nvSpPr>
        <p:spPr>
          <a:xfrm>
            <a:off x="596347" y="63611"/>
            <a:ext cx="11251095" cy="1627078"/>
          </a:xfrm>
        </p:spPr>
        <p:txBody>
          <a:bodyPr>
            <a:normAutofit/>
          </a:bodyPr>
          <a:lstStyle/>
          <a:p>
            <a:r>
              <a:rPr lang="pt-BR" b="1" dirty="0"/>
              <a:t>Programa Empreendedor Individual, instituído pela Lei Complementar no 128/2008. </a:t>
            </a:r>
          </a:p>
        </p:txBody>
      </p:sp>
      <p:sp>
        <p:nvSpPr>
          <p:cNvPr id="3" name="Espaço Reservado para Conteúdo 2">
            <a:extLst>
              <a:ext uri="{FF2B5EF4-FFF2-40B4-BE49-F238E27FC236}">
                <a16:creationId xmlns:a16="http://schemas.microsoft.com/office/drawing/2014/main" id="{8B1B397B-0358-491C-974E-6CBD54F8CCDA}"/>
              </a:ext>
            </a:extLst>
          </p:cNvPr>
          <p:cNvSpPr>
            <a:spLocks noGrp="1"/>
          </p:cNvSpPr>
          <p:nvPr>
            <p:ph idx="1"/>
          </p:nvPr>
        </p:nvSpPr>
        <p:spPr>
          <a:xfrm>
            <a:off x="838200" y="1825625"/>
            <a:ext cx="10515600" cy="4718298"/>
          </a:xfrm>
        </p:spPr>
        <p:txBody>
          <a:bodyPr>
            <a:normAutofit fontScale="92500" lnSpcReduction="20000"/>
          </a:bodyPr>
          <a:lstStyle/>
          <a:p>
            <a:r>
              <a:rPr lang="pt-BR" dirty="0"/>
              <a:t>• 98% das empresas existentes no país. </a:t>
            </a:r>
          </a:p>
          <a:p>
            <a:r>
              <a:rPr lang="pt-BR" dirty="0"/>
              <a:t>• 21% do Produto Interno Bruto (PIB).</a:t>
            </a:r>
          </a:p>
          <a:p>
            <a:r>
              <a:rPr lang="pt-BR" dirty="0"/>
              <a:t>• 52% do total de empregos com carteira assinada. </a:t>
            </a:r>
          </a:p>
          <a:p>
            <a:r>
              <a:rPr lang="pt-BR" dirty="0"/>
              <a:t>• 29,4% das compras governamentais.</a:t>
            </a:r>
          </a:p>
          <a:p>
            <a:r>
              <a:rPr lang="pt-BR" dirty="0"/>
              <a:t>• 10,3 milhões de empreendedores informais. </a:t>
            </a:r>
          </a:p>
          <a:p>
            <a:r>
              <a:rPr lang="pt-BR" dirty="0"/>
              <a:t>• 4,1 milhões de estabelecimentos rurais familiares.</a:t>
            </a:r>
          </a:p>
          <a:p>
            <a:r>
              <a:rPr lang="pt-BR" dirty="0"/>
              <a:t>• 85% do total dos estabelecimentos rurais.</a:t>
            </a:r>
          </a:p>
          <a:p>
            <a:pPr marL="0" indent="0">
              <a:buNone/>
            </a:pPr>
            <a:endParaRPr lang="pt-BR" dirty="0"/>
          </a:p>
          <a:p>
            <a:pPr marL="0" indent="0">
              <a:buNone/>
            </a:pPr>
            <a:r>
              <a:rPr lang="pt-BR" dirty="0">
                <a:hlinkClick r:id="rId2"/>
              </a:rPr>
              <a:t>https://www.sebrae.com.br/Sebrae/Portal%20Sebrae/Anexos/sobrevivencia-das-empresas-no-brasil-102016.pdf</a:t>
            </a:r>
            <a:r>
              <a:rPr lang="pt-BR" dirty="0"/>
              <a:t> </a:t>
            </a:r>
          </a:p>
          <a:p>
            <a:pPr marL="0" indent="0">
              <a:buNone/>
            </a:pPr>
            <a:r>
              <a:rPr lang="pt-BR" dirty="0">
                <a:hlinkClick r:id="rId3"/>
              </a:rPr>
              <a:t>https://www.ibge.gov.br/estatisticas/economicas/servicos/22649-demografia-das-empresas-e-estatisticas-de-empreendedorismo.html</a:t>
            </a:r>
            <a:r>
              <a:rPr lang="pt-BR" dirty="0"/>
              <a:t> </a:t>
            </a:r>
          </a:p>
          <a:p>
            <a:pPr marL="0" indent="0">
              <a:buNone/>
            </a:pPr>
            <a:endParaRPr lang="pt-BR" dirty="0"/>
          </a:p>
        </p:txBody>
      </p:sp>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4</a:t>
            </a:fld>
            <a:endParaRPr lang="pt-BR"/>
          </a:p>
        </p:txBody>
      </p:sp>
    </p:spTree>
    <p:extLst>
      <p:ext uri="{BB962C8B-B14F-4D97-AF65-F5344CB8AC3E}">
        <p14:creationId xmlns:p14="http://schemas.microsoft.com/office/powerpoint/2010/main" val="217067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B1B397B-0358-491C-974E-6CBD54F8CCDA}"/>
              </a:ext>
            </a:extLst>
          </p:cNvPr>
          <p:cNvSpPr>
            <a:spLocks noGrp="1"/>
          </p:cNvSpPr>
          <p:nvPr>
            <p:ph idx="1"/>
          </p:nvPr>
        </p:nvSpPr>
        <p:spPr/>
        <p:txBody>
          <a:bodyPr>
            <a:normAutofit fontScale="55000" lnSpcReduction="20000"/>
          </a:bodyPr>
          <a:lstStyle/>
          <a:p>
            <a:r>
              <a:rPr lang="pt-BR" dirty="0"/>
              <a:t>Revolução do empreendedorismo.</a:t>
            </a:r>
          </a:p>
          <a:p>
            <a:r>
              <a:rPr lang="pt-BR" dirty="0"/>
              <a:t>Inovação.</a:t>
            </a:r>
          </a:p>
          <a:p>
            <a:r>
              <a:rPr lang="pt-BR" b="1" dirty="0">
                <a:highlight>
                  <a:srgbClr val="FFFF00"/>
                </a:highlight>
              </a:rPr>
              <a:t>Algumas invenções e conquistas do século XX</a:t>
            </a:r>
          </a:p>
          <a:p>
            <a:r>
              <a:rPr lang="pt-BR" dirty="0"/>
              <a:t>1915: Teoria Geral da Relatividade, de Einstein. </a:t>
            </a:r>
          </a:p>
          <a:p>
            <a:r>
              <a:rPr lang="pt-BR" dirty="0"/>
              <a:t>1923: Aparelho televisor. </a:t>
            </a:r>
          </a:p>
          <a:p>
            <a:r>
              <a:rPr lang="pt-BR" dirty="0"/>
              <a:t>1928: Penicilina. </a:t>
            </a:r>
          </a:p>
          <a:p>
            <a:r>
              <a:rPr lang="pt-BR" dirty="0"/>
              <a:t>1937: Náilon. </a:t>
            </a:r>
          </a:p>
          <a:p>
            <a:r>
              <a:rPr lang="pt-BR" dirty="0"/>
              <a:t>1943: Computador. </a:t>
            </a:r>
          </a:p>
          <a:p>
            <a:r>
              <a:rPr lang="pt-BR" dirty="0"/>
              <a:t>1945: Bomba atômica. </a:t>
            </a:r>
          </a:p>
          <a:p>
            <a:r>
              <a:rPr lang="pt-BR" dirty="0"/>
              <a:t>1947: Descoberta da estrutura do DNA abre caminho para a engenharia genética. </a:t>
            </a:r>
          </a:p>
          <a:p>
            <a:r>
              <a:rPr lang="pt-BR" dirty="0"/>
              <a:t>1957: Sputnik, o primeiro satélite. </a:t>
            </a:r>
          </a:p>
          <a:p>
            <a:r>
              <a:rPr lang="pt-BR" dirty="0"/>
              <a:t>1958: Laser. </a:t>
            </a:r>
          </a:p>
          <a:p>
            <a:r>
              <a:rPr lang="pt-BR" dirty="0"/>
              <a:t>1961: O homem vai ao espaço. </a:t>
            </a:r>
          </a:p>
          <a:p>
            <a:r>
              <a:rPr lang="pt-BR" dirty="0"/>
              <a:t>1967: Transplante de coração. </a:t>
            </a:r>
          </a:p>
          <a:p>
            <a:r>
              <a:rPr lang="pt-BR" dirty="0"/>
              <a:t>1969: O homem chega à Lua; início da Internet, Boeing 747. </a:t>
            </a:r>
          </a:p>
        </p:txBody>
      </p:sp>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5</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p:txBody>
          <a:bodyPr/>
          <a:lstStyle/>
          <a:p>
            <a:r>
              <a:rPr lang="pt-BR" b="1" dirty="0"/>
              <a:t>2-O PROCESSO EMPREENDEDOR</a:t>
            </a:r>
          </a:p>
        </p:txBody>
      </p:sp>
    </p:spTree>
    <p:extLst>
      <p:ext uri="{BB962C8B-B14F-4D97-AF65-F5344CB8AC3E}">
        <p14:creationId xmlns:p14="http://schemas.microsoft.com/office/powerpoint/2010/main" val="269341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B1B397B-0358-491C-974E-6CBD54F8CCDA}"/>
              </a:ext>
            </a:extLst>
          </p:cNvPr>
          <p:cNvSpPr>
            <a:spLocks noGrp="1"/>
          </p:cNvSpPr>
          <p:nvPr>
            <p:ph idx="1"/>
          </p:nvPr>
        </p:nvSpPr>
        <p:spPr/>
        <p:txBody>
          <a:bodyPr>
            <a:normAutofit fontScale="47500" lnSpcReduction="20000"/>
          </a:bodyPr>
          <a:lstStyle/>
          <a:p>
            <a:r>
              <a:rPr lang="pt-BR" b="1" dirty="0">
                <a:highlight>
                  <a:srgbClr val="FFFF00"/>
                </a:highlight>
              </a:rPr>
              <a:t>Algumas invenções e conquistas do século XX</a:t>
            </a:r>
          </a:p>
          <a:p>
            <a:r>
              <a:rPr lang="pt-BR" dirty="0"/>
              <a:t>1970: Microprocessador. </a:t>
            </a:r>
          </a:p>
          <a:p>
            <a:r>
              <a:rPr lang="pt-BR" dirty="0"/>
              <a:t>1989: World </a:t>
            </a:r>
            <a:r>
              <a:rPr lang="pt-BR" dirty="0" err="1"/>
              <a:t>Wide</a:t>
            </a:r>
            <a:r>
              <a:rPr lang="pt-BR" dirty="0"/>
              <a:t> Web. </a:t>
            </a:r>
          </a:p>
          <a:p>
            <a:r>
              <a:rPr lang="pt-BR" dirty="0"/>
              <a:t>1993: Clonagem de embriões humanos. </a:t>
            </a:r>
          </a:p>
          <a:p>
            <a:r>
              <a:rPr lang="pt-BR" dirty="0"/>
              <a:t>1997: Primeiro animal clonado: a ovelha Dolly. </a:t>
            </a:r>
          </a:p>
          <a:p>
            <a:r>
              <a:rPr lang="pt-BR" dirty="0"/>
              <a:t>2000: Sequenciamento do genoma humano.</a:t>
            </a:r>
          </a:p>
          <a:p>
            <a:r>
              <a:rPr lang="pt-BR" dirty="0"/>
              <a:t>= = = = = = = = = -</a:t>
            </a:r>
            <a:r>
              <a:rPr lang="pt-BR" b="1" dirty="0">
                <a:highlight>
                  <a:srgbClr val="FFFF00"/>
                </a:highlight>
              </a:rPr>
              <a:t>E NO SÉCULO XXI -  </a:t>
            </a:r>
          </a:p>
          <a:p>
            <a:r>
              <a:rPr lang="pt-BR" dirty="0"/>
              <a:t>Biotecnologia. Utilização de agentes biológicos para criação de serviços e obtenção de bens. ...</a:t>
            </a:r>
          </a:p>
          <a:p>
            <a:r>
              <a:rPr lang="pt-BR" dirty="0"/>
              <a:t>Inteligência Artificial. ...</a:t>
            </a:r>
          </a:p>
          <a:p>
            <a:r>
              <a:rPr lang="pt-BR" dirty="0" err="1"/>
              <a:t>Blockchain</a:t>
            </a:r>
            <a:r>
              <a:rPr lang="pt-BR" dirty="0"/>
              <a:t> e Bitcoins. ...</a:t>
            </a:r>
          </a:p>
          <a:p>
            <a:r>
              <a:rPr lang="pt-BR" dirty="0"/>
              <a:t>Impressora 3D. ...</a:t>
            </a:r>
          </a:p>
          <a:p>
            <a:r>
              <a:rPr lang="pt-BR" dirty="0"/>
              <a:t>Carros autônomos. ...</a:t>
            </a:r>
          </a:p>
          <a:p>
            <a:r>
              <a:rPr lang="pt-BR" dirty="0"/>
              <a:t>Robótica. ...</a:t>
            </a:r>
          </a:p>
          <a:p>
            <a:r>
              <a:rPr lang="pt-BR" dirty="0"/>
              <a:t>Realidade virtual e realidade aumentada.</a:t>
            </a:r>
          </a:p>
          <a:p>
            <a:r>
              <a:rPr lang="pt-BR" dirty="0"/>
              <a:t>Internet das coisas.</a:t>
            </a:r>
          </a:p>
          <a:p>
            <a:r>
              <a:rPr lang="pt-BR" dirty="0">
                <a:hlinkClick r:id="rId2"/>
              </a:rPr>
              <a:t>https://g1.globo.com/inovacao/noticia/2021/11/15/as-100-melhores-invencoes-de-2021-segundo-a-revista-time.ghtml</a:t>
            </a:r>
            <a:r>
              <a:rPr lang="pt-BR" dirty="0"/>
              <a:t> </a:t>
            </a:r>
          </a:p>
          <a:p>
            <a:endParaRPr lang="pt-BR" dirty="0"/>
          </a:p>
        </p:txBody>
      </p:sp>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6</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p:txBody>
          <a:bodyPr/>
          <a:lstStyle/>
          <a:p>
            <a:r>
              <a:rPr lang="pt-BR" b="1" dirty="0"/>
              <a:t>2-O PROCESSO EMPREENDEDOR</a:t>
            </a:r>
          </a:p>
        </p:txBody>
      </p:sp>
    </p:spTree>
    <p:extLst>
      <p:ext uri="{BB962C8B-B14F-4D97-AF65-F5344CB8AC3E}">
        <p14:creationId xmlns:p14="http://schemas.microsoft.com/office/powerpoint/2010/main" val="144615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7</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p:txBody>
          <a:bodyPr/>
          <a:lstStyle/>
          <a:p>
            <a:r>
              <a:rPr lang="pt-BR" b="1" dirty="0"/>
              <a:t>2-O PROCESSO EMPREENDEDOR</a:t>
            </a:r>
          </a:p>
        </p:txBody>
      </p:sp>
      <p:sp>
        <p:nvSpPr>
          <p:cNvPr id="5" name="Espaço Reservado para Conteúdo 4">
            <a:extLst>
              <a:ext uri="{FF2B5EF4-FFF2-40B4-BE49-F238E27FC236}">
                <a16:creationId xmlns:a16="http://schemas.microsoft.com/office/drawing/2014/main" id="{D196A8C8-D748-3C46-B63B-601A3E22FBB2}"/>
              </a:ext>
            </a:extLst>
          </p:cNvPr>
          <p:cNvSpPr>
            <a:spLocks noGrp="1"/>
          </p:cNvSpPr>
          <p:nvPr>
            <p:ph idx="1"/>
          </p:nvPr>
        </p:nvSpPr>
        <p:spPr/>
        <p:txBody>
          <a:bodyPr/>
          <a:lstStyle/>
          <a:p>
            <a:r>
              <a:rPr lang="pt-BR" dirty="0"/>
              <a:t> no início do século passado, foi o movimento da racionalização do trabalho; na década de 1930, o movimento das relações humanas; nas décadas de 1940 e 1950, o movimento do funcionalismo estrutural; na década de 1960, o movimento dos sistemas abertos; nos anos 1970, o movimento das contingências ambientais. </a:t>
            </a:r>
          </a:p>
          <a:p>
            <a:r>
              <a:rPr lang="pt-BR" dirty="0"/>
              <a:t>Século XXI – Empreendedorismo?</a:t>
            </a:r>
          </a:p>
          <a:p>
            <a:endParaRPr lang="pt-BR" dirty="0"/>
          </a:p>
        </p:txBody>
      </p:sp>
    </p:spTree>
    <p:extLst>
      <p:ext uri="{BB962C8B-B14F-4D97-AF65-F5344CB8AC3E}">
        <p14:creationId xmlns:p14="http://schemas.microsoft.com/office/powerpoint/2010/main" val="338465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8</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1625704" cy="1325563"/>
          </a:xfrm>
        </p:spPr>
        <p:txBody>
          <a:bodyPr>
            <a:normAutofit/>
          </a:bodyPr>
          <a:lstStyle/>
          <a:p>
            <a:r>
              <a:rPr lang="pt-BR" sz="2000" b="1" dirty="0"/>
              <a:t>Figura 2.1 - Evolução histórica das teorias administrativas (adaptado de Escrivão Filho, 1995).</a:t>
            </a:r>
            <a:br>
              <a:rPr lang="pt-BR" b="1" dirty="0"/>
            </a:br>
            <a:endParaRPr lang="pt-BR" b="1" dirty="0"/>
          </a:p>
        </p:txBody>
      </p:sp>
      <p:pic>
        <p:nvPicPr>
          <p:cNvPr id="8" name="Imagem 7">
            <a:extLst>
              <a:ext uri="{FF2B5EF4-FFF2-40B4-BE49-F238E27FC236}">
                <a16:creationId xmlns:a16="http://schemas.microsoft.com/office/drawing/2014/main" id="{D1B78FB1-CFDD-878D-74E0-6427BB6C29E8}"/>
              </a:ext>
            </a:extLst>
          </p:cNvPr>
          <p:cNvPicPr>
            <a:picLocks noChangeAspect="1"/>
          </p:cNvPicPr>
          <p:nvPr/>
        </p:nvPicPr>
        <p:blipFill>
          <a:blip r:embed="rId2"/>
          <a:stretch>
            <a:fillRect/>
          </a:stretch>
        </p:blipFill>
        <p:spPr>
          <a:xfrm>
            <a:off x="190010" y="1177700"/>
            <a:ext cx="12001990" cy="5680300"/>
          </a:xfrm>
          <a:prstGeom prst="rect">
            <a:avLst/>
          </a:prstGeom>
        </p:spPr>
      </p:pic>
    </p:spTree>
    <p:extLst>
      <p:ext uri="{BB962C8B-B14F-4D97-AF65-F5344CB8AC3E}">
        <p14:creationId xmlns:p14="http://schemas.microsoft.com/office/powerpoint/2010/main" val="199868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30FCCB14-4410-E7AF-9918-2F0CD9D8601E}"/>
              </a:ext>
            </a:extLst>
          </p:cNvPr>
          <p:cNvSpPr>
            <a:spLocks noGrp="1"/>
          </p:cNvSpPr>
          <p:nvPr>
            <p:ph type="sldNum" sz="quarter" idx="12"/>
          </p:nvPr>
        </p:nvSpPr>
        <p:spPr/>
        <p:txBody>
          <a:bodyPr/>
          <a:lstStyle/>
          <a:p>
            <a:fld id="{4C73E6AB-477E-4A31-9A55-941357F2CFE5}" type="slidenum">
              <a:rPr lang="pt-BR" smtClean="0"/>
              <a:t>9</a:t>
            </a:fld>
            <a:endParaRPr lang="pt-BR"/>
          </a:p>
        </p:txBody>
      </p:sp>
      <p:sp>
        <p:nvSpPr>
          <p:cNvPr id="6" name="Título 5">
            <a:extLst>
              <a:ext uri="{FF2B5EF4-FFF2-40B4-BE49-F238E27FC236}">
                <a16:creationId xmlns:a16="http://schemas.microsoft.com/office/drawing/2014/main" id="{574F16B6-205F-5ECF-12B5-62FE44809FE6}"/>
              </a:ext>
            </a:extLst>
          </p:cNvPr>
          <p:cNvSpPr>
            <a:spLocks noGrp="1"/>
          </p:cNvSpPr>
          <p:nvPr>
            <p:ph type="title"/>
          </p:nvPr>
        </p:nvSpPr>
        <p:spPr>
          <a:xfrm>
            <a:off x="376286" y="0"/>
            <a:ext cx="10515600" cy="1325563"/>
          </a:xfrm>
        </p:spPr>
        <p:txBody>
          <a:bodyPr/>
          <a:lstStyle/>
          <a:p>
            <a:r>
              <a:rPr lang="pt-BR" b="1" dirty="0"/>
              <a:t>2-O PROCESSO EMPREENDEDOR</a:t>
            </a:r>
          </a:p>
        </p:txBody>
      </p:sp>
      <p:sp>
        <p:nvSpPr>
          <p:cNvPr id="3" name="CaixaDeTexto 2">
            <a:extLst>
              <a:ext uri="{FF2B5EF4-FFF2-40B4-BE49-F238E27FC236}">
                <a16:creationId xmlns:a16="http://schemas.microsoft.com/office/drawing/2014/main" id="{4388C0B4-D588-4E4E-1B1C-A25EA170EE67}"/>
              </a:ext>
            </a:extLst>
          </p:cNvPr>
          <p:cNvSpPr txBox="1"/>
          <p:nvPr/>
        </p:nvSpPr>
        <p:spPr>
          <a:xfrm>
            <a:off x="280284" y="990096"/>
            <a:ext cx="11678478" cy="1200329"/>
          </a:xfrm>
          <a:prstGeom prst="rect">
            <a:avLst/>
          </a:prstGeom>
          <a:noFill/>
        </p:spPr>
        <p:txBody>
          <a:bodyPr wrap="square">
            <a:spAutoFit/>
          </a:bodyPr>
          <a:lstStyle/>
          <a:p>
            <a:r>
              <a:rPr lang="pt-BR" dirty="0"/>
              <a:t>A chamada nova economia, a era da Internet, das startups e das redes sociais, tem mostrado que boas ideias inovadoras, know-how, um bom planejamento (ou modelos de negócio que se mostrem viáveis ao conquistar clientes/usuários).</a:t>
            </a:r>
          </a:p>
          <a:p>
            <a:r>
              <a:rPr lang="pt-BR" dirty="0"/>
              <a:t>Recomendação:</a:t>
            </a:r>
          </a:p>
          <a:p>
            <a:r>
              <a:rPr lang="pt-BR" dirty="0">
                <a:hlinkClick r:id="rId2"/>
              </a:rPr>
              <a:t>http://s-inova.ucdb.br/wp-content/uploads/biblioteca/a-startup-enxuta-eric-ries-livro-completo.pdf</a:t>
            </a:r>
            <a:r>
              <a:rPr lang="pt-BR" dirty="0"/>
              <a:t> </a:t>
            </a:r>
          </a:p>
        </p:txBody>
      </p:sp>
      <p:sp>
        <p:nvSpPr>
          <p:cNvPr id="7" name="CaixaDeTexto 6">
            <a:extLst>
              <a:ext uri="{FF2B5EF4-FFF2-40B4-BE49-F238E27FC236}">
                <a16:creationId xmlns:a16="http://schemas.microsoft.com/office/drawing/2014/main" id="{673A3AAC-D7D2-3BE0-5C76-2987A0B2C441}"/>
              </a:ext>
            </a:extLst>
          </p:cNvPr>
          <p:cNvSpPr txBox="1"/>
          <p:nvPr/>
        </p:nvSpPr>
        <p:spPr>
          <a:xfrm>
            <a:off x="280283" y="2315659"/>
            <a:ext cx="11622819" cy="1477328"/>
          </a:xfrm>
          <a:prstGeom prst="rect">
            <a:avLst/>
          </a:prstGeom>
          <a:noFill/>
        </p:spPr>
        <p:txBody>
          <a:bodyPr wrap="square">
            <a:spAutoFit/>
          </a:bodyPr>
          <a:lstStyle/>
          <a:p>
            <a:r>
              <a:rPr lang="pt-BR" dirty="0"/>
              <a:t>Em todo o mundo, o interesse pelo </a:t>
            </a:r>
            <a:r>
              <a:rPr lang="pt-BR" b="1" dirty="0">
                <a:highlight>
                  <a:srgbClr val="FFFF00"/>
                </a:highlight>
              </a:rPr>
              <a:t>empreendedorismo </a:t>
            </a:r>
            <a:r>
              <a:rPr lang="pt-BR" dirty="0"/>
              <a:t>se estende além das ações dos governos nacionais, atraindo também a atenção de muitas organizações e entidades multinacionais, como ocorre na Europa, nos Estados Unidos e na Ásia. </a:t>
            </a:r>
          </a:p>
          <a:p>
            <a:r>
              <a:rPr lang="pt-BR" b="1" dirty="0">
                <a:highlight>
                  <a:srgbClr val="FFFF00"/>
                </a:highlight>
              </a:rPr>
              <a:t>Há uma convicção de que o poder econômico dos países depende de seus futuros empresários e da competitividade de seus empreendimentos.</a:t>
            </a:r>
          </a:p>
        </p:txBody>
      </p:sp>
      <p:sp>
        <p:nvSpPr>
          <p:cNvPr id="10" name="CaixaDeTexto 9">
            <a:extLst>
              <a:ext uri="{FF2B5EF4-FFF2-40B4-BE49-F238E27FC236}">
                <a16:creationId xmlns:a16="http://schemas.microsoft.com/office/drawing/2014/main" id="{B23ADA4E-5C9A-3596-A35C-163451E29F5A}"/>
              </a:ext>
            </a:extLst>
          </p:cNvPr>
          <p:cNvSpPr txBox="1"/>
          <p:nvPr/>
        </p:nvSpPr>
        <p:spPr>
          <a:xfrm>
            <a:off x="463165" y="4037476"/>
            <a:ext cx="6094674" cy="369332"/>
          </a:xfrm>
          <a:prstGeom prst="rect">
            <a:avLst/>
          </a:prstGeom>
          <a:noFill/>
        </p:spPr>
        <p:txBody>
          <a:bodyPr wrap="square">
            <a:spAutoFit/>
          </a:bodyPr>
          <a:lstStyle/>
          <a:p>
            <a:r>
              <a:rPr lang="pt-BR" dirty="0">
                <a:hlinkClick r:id="rId3"/>
              </a:rPr>
              <a:t>https://www.gemconsortium.org/</a:t>
            </a:r>
            <a:r>
              <a:rPr lang="pt-BR" dirty="0"/>
              <a:t> </a:t>
            </a:r>
          </a:p>
        </p:txBody>
      </p:sp>
      <p:sp>
        <p:nvSpPr>
          <p:cNvPr id="12" name="CaixaDeTexto 11">
            <a:extLst>
              <a:ext uri="{FF2B5EF4-FFF2-40B4-BE49-F238E27FC236}">
                <a16:creationId xmlns:a16="http://schemas.microsoft.com/office/drawing/2014/main" id="{50658383-8F7E-7493-2906-D1FB22BB4F80}"/>
              </a:ext>
            </a:extLst>
          </p:cNvPr>
          <p:cNvSpPr txBox="1"/>
          <p:nvPr/>
        </p:nvSpPr>
        <p:spPr>
          <a:xfrm>
            <a:off x="463165" y="4816705"/>
            <a:ext cx="6094674" cy="369332"/>
          </a:xfrm>
          <a:prstGeom prst="rect">
            <a:avLst/>
          </a:prstGeom>
          <a:noFill/>
        </p:spPr>
        <p:txBody>
          <a:bodyPr wrap="square">
            <a:spAutoFit/>
          </a:bodyPr>
          <a:lstStyle/>
          <a:p>
            <a:r>
              <a:rPr lang="pt-BR" dirty="0">
                <a:hlinkClick r:id="rId4"/>
              </a:rPr>
              <a:t>https://softex.br/</a:t>
            </a:r>
            <a:r>
              <a:rPr lang="pt-BR" dirty="0"/>
              <a:t> </a:t>
            </a:r>
          </a:p>
        </p:txBody>
      </p:sp>
    </p:spTree>
    <p:extLst>
      <p:ext uri="{BB962C8B-B14F-4D97-AF65-F5344CB8AC3E}">
        <p14:creationId xmlns:p14="http://schemas.microsoft.com/office/powerpoint/2010/main" val="149087894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3110</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Calibri</vt:lpstr>
      <vt:lpstr>Calibri Light</vt:lpstr>
      <vt:lpstr>Roboto</vt:lpstr>
      <vt:lpstr>Tema do Office</vt:lpstr>
      <vt:lpstr>EMPREENDEDORISMO, INOVAÇÃO E INDÚSTRIA 4.0</vt:lpstr>
      <vt:lpstr>1-Introdução</vt:lpstr>
      <vt:lpstr>Apresentação do PowerPoint</vt:lpstr>
      <vt:lpstr>Programa Empreendedor Individual, instituído pela Lei Complementar no 128/2008. </vt:lpstr>
      <vt:lpstr>2-O PROCESSO EMPREENDEDOR</vt:lpstr>
      <vt:lpstr>2-O PROCESSO EMPREENDEDOR</vt:lpstr>
      <vt:lpstr>2-O PROCESSO EMPREENDEDOR</vt:lpstr>
      <vt:lpstr>Figura 2.1 - Evolução histórica das teorias administrativas (adaptado de Escrivão Filho, 1995). </vt:lpstr>
      <vt:lpstr>2-O PROCESSO EMPREENDEDOR</vt:lpstr>
      <vt:lpstr>2-O PROCESSO EMPREENDEDOR</vt:lpstr>
      <vt:lpstr>2-O PROCESSO EMPREENDEDOR</vt:lpstr>
      <vt:lpstr>P. 32 –Figura 2.3- Fatores que influenciam no processo empreendedor (adaptado de Moore, 1986)  </vt:lpstr>
      <vt:lpstr>2-O PROCESSO EMPREENDEDOR</vt:lpstr>
      <vt:lpstr>Apresentação do PowerPoint</vt:lpstr>
      <vt:lpstr>3.1-Identificando Oportunidades</vt:lpstr>
      <vt:lpstr>3-Identificando Oportunidades</vt:lpstr>
      <vt:lpstr>3-Identificando Oportunidades Um roteiro para a análise de oportunidades</vt:lpstr>
      <vt:lpstr>3-Identificando Oportunidades Um roteiro para a análise de oportunidades</vt:lpstr>
      <vt:lpstr>3-Identificando Oportunidades Um roteiro para a análise de oportunidades</vt:lpstr>
      <vt:lpstr>3.2-Identificando oportunidades –parte II</vt:lpstr>
      <vt:lpstr>3.2-Identificando Oportunidades</vt:lpstr>
      <vt:lpstr>3.2-Identificando Oportunidades</vt:lpstr>
      <vt:lpstr>3.2-Identificando Oportunidades</vt:lpstr>
      <vt:lpstr>Oportunidades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Edison Luiz Leismann</dc:creator>
  <cp:lastModifiedBy>Edison Luiz Leismann</cp:lastModifiedBy>
  <cp:revision>21</cp:revision>
  <dcterms:created xsi:type="dcterms:W3CDTF">2023-07-30T18:55:06Z</dcterms:created>
  <dcterms:modified xsi:type="dcterms:W3CDTF">2023-08-16T20:09:10Z</dcterms:modified>
</cp:coreProperties>
</file>