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Estilo Médio 2 - Ênfas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2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21DF-CB26-4249-931A-299752BF482E}" type="doc">
      <dgm:prSet loTypeId="urn:microsoft.com/office/officeart/2008/layout/AlternatingHexagons" loCatId="list" qsTypeId="urn:microsoft.com/office/officeart/2005/8/quickstyle/3d2" qsCatId="3D" csTypeId="urn:microsoft.com/office/officeart/2005/8/colors/accent1_2" csCatId="accent1" phldr="0"/>
      <dgm:spPr/>
      <dgm:t>
        <a:bodyPr/>
        <a:lstStyle/>
        <a:p>
          <a:endParaRPr lang="pt-BR"/>
        </a:p>
      </dgm:t>
    </dgm:pt>
    <dgm:pt modelId="{79B11949-E77E-4E9E-B730-1C773496A8BE}">
      <dgm:prSet phldrT="[Texto]" phldr="1"/>
      <dgm:spPr/>
      <dgm:t>
        <a:bodyPr/>
        <a:lstStyle/>
        <a:p>
          <a:endParaRPr lang="pt-BR"/>
        </a:p>
      </dgm:t>
    </dgm:pt>
    <dgm:pt modelId="{1BD6F899-443E-4E37-BFA1-D869AEAB031B}" type="parTrans" cxnId="{575B25D3-0120-4820-9760-B1D06359BECD}">
      <dgm:prSet/>
      <dgm:spPr/>
      <dgm:t>
        <a:bodyPr/>
        <a:lstStyle/>
        <a:p>
          <a:endParaRPr lang="pt-BR"/>
        </a:p>
      </dgm:t>
    </dgm:pt>
    <dgm:pt modelId="{87814938-388D-4D6F-83C7-493B4A477A48}" type="sibTrans" cxnId="{575B25D3-0120-4820-9760-B1D06359BECD}">
      <dgm:prSet/>
      <dgm:spPr/>
      <dgm:t>
        <a:bodyPr/>
        <a:lstStyle/>
        <a:p>
          <a:endParaRPr lang="pt-BR"/>
        </a:p>
      </dgm:t>
    </dgm:pt>
    <dgm:pt modelId="{6BB119CA-FD74-41F8-AB60-A2AA775C54BE}">
      <dgm:prSet phldrT="[Texto]" phldr="1"/>
      <dgm:spPr/>
      <dgm:t>
        <a:bodyPr/>
        <a:lstStyle/>
        <a:p>
          <a:endParaRPr lang="pt-BR"/>
        </a:p>
      </dgm:t>
    </dgm:pt>
    <dgm:pt modelId="{66360212-5BD7-4FD5-8F61-410DAE5EE63A}" type="parTrans" cxnId="{93001569-235C-45EA-9C57-931D6D2F3140}">
      <dgm:prSet/>
      <dgm:spPr/>
      <dgm:t>
        <a:bodyPr/>
        <a:lstStyle/>
        <a:p>
          <a:endParaRPr lang="pt-BR"/>
        </a:p>
      </dgm:t>
    </dgm:pt>
    <dgm:pt modelId="{13CF3CE4-D1B9-4085-8F90-6390033FCA54}" type="sibTrans" cxnId="{93001569-235C-45EA-9C57-931D6D2F3140}">
      <dgm:prSet/>
      <dgm:spPr/>
      <dgm:t>
        <a:bodyPr/>
        <a:lstStyle/>
        <a:p>
          <a:endParaRPr lang="pt-BR"/>
        </a:p>
      </dgm:t>
    </dgm:pt>
    <dgm:pt modelId="{E1A2B799-0C54-466C-A857-08BEBBA3E57D}">
      <dgm:prSet phldrT="[Texto]" phldr="1"/>
      <dgm:spPr/>
      <dgm:t>
        <a:bodyPr/>
        <a:lstStyle/>
        <a:p>
          <a:endParaRPr lang="pt-BR"/>
        </a:p>
      </dgm:t>
    </dgm:pt>
    <dgm:pt modelId="{ABB5001A-BAE4-4074-B25F-B37D05FCDBC5}" type="parTrans" cxnId="{64206A64-CEF3-4BDF-8708-EDCC7F71994A}">
      <dgm:prSet/>
      <dgm:spPr/>
      <dgm:t>
        <a:bodyPr/>
        <a:lstStyle/>
        <a:p>
          <a:endParaRPr lang="pt-BR"/>
        </a:p>
      </dgm:t>
    </dgm:pt>
    <dgm:pt modelId="{68E93594-41B2-4A69-B4A6-13F49E1C6ADB}" type="sibTrans" cxnId="{64206A64-CEF3-4BDF-8708-EDCC7F71994A}">
      <dgm:prSet/>
      <dgm:spPr/>
      <dgm:t>
        <a:bodyPr/>
        <a:lstStyle/>
        <a:p>
          <a:endParaRPr lang="pt-BR"/>
        </a:p>
      </dgm:t>
    </dgm:pt>
    <dgm:pt modelId="{03435CA5-273C-4D27-992C-5EB078112E71}">
      <dgm:prSet phldrT="[Texto]" phldr="1"/>
      <dgm:spPr/>
      <dgm:t>
        <a:bodyPr/>
        <a:lstStyle/>
        <a:p>
          <a:endParaRPr lang="pt-BR"/>
        </a:p>
      </dgm:t>
    </dgm:pt>
    <dgm:pt modelId="{1F611549-E866-4082-A239-A92F9CF2699C}" type="parTrans" cxnId="{15DE0A8E-64D9-4D72-92CB-442B427F55EB}">
      <dgm:prSet/>
      <dgm:spPr/>
      <dgm:t>
        <a:bodyPr/>
        <a:lstStyle/>
        <a:p>
          <a:endParaRPr lang="pt-BR"/>
        </a:p>
      </dgm:t>
    </dgm:pt>
    <dgm:pt modelId="{57D698B5-F7FD-40E3-AEEC-15CBD8EE2A92}" type="sibTrans" cxnId="{15DE0A8E-64D9-4D72-92CB-442B427F55EB}">
      <dgm:prSet/>
      <dgm:spPr/>
      <dgm:t>
        <a:bodyPr/>
        <a:lstStyle/>
        <a:p>
          <a:endParaRPr lang="pt-BR"/>
        </a:p>
      </dgm:t>
    </dgm:pt>
    <dgm:pt modelId="{B3B70C37-8BAE-431E-947E-02D23F5E2FEC}">
      <dgm:prSet phldrT="[Texto]" phldr="1"/>
      <dgm:spPr/>
      <dgm:t>
        <a:bodyPr/>
        <a:lstStyle/>
        <a:p>
          <a:endParaRPr lang="pt-BR"/>
        </a:p>
      </dgm:t>
    </dgm:pt>
    <dgm:pt modelId="{8B2E87A4-3926-43E8-9692-F3C4EBC5A0FF}" type="parTrans" cxnId="{7F13C656-EC22-4064-9DD4-796108887197}">
      <dgm:prSet/>
      <dgm:spPr/>
      <dgm:t>
        <a:bodyPr/>
        <a:lstStyle/>
        <a:p>
          <a:endParaRPr lang="pt-BR"/>
        </a:p>
      </dgm:t>
    </dgm:pt>
    <dgm:pt modelId="{C0E122D1-227F-4E00-9958-B231E1CF916C}" type="sibTrans" cxnId="{7F13C656-EC22-4064-9DD4-796108887197}">
      <dgm:prSet/>
      <dgm:spPr/>
      <dgm:t>
        <a:bodyPr/>
        <a:lstStyle/>
        <a:p>
          <a:endParaRPr lang="pt-BR"/>
        </a:p>
      </dgm:t>
    </dgm:pt>
    <dgm:pt modelId="{8C40FAED-2475-4561-B22A-1CE8F9293C38}">
      <dgm:prSet phldrT="[Texto]" phldr="1"/>
      <dgm:spPr/>
      <dgm:t>
        <a:bodyPr/>
        <a:lstStyle/>
        <a:p>
          <a:endParaRPr lang="pt-BR" dirty="0"/>
        </a:p>
      </dgm:t>
    </dgm:pt>
    <dgm:pt modelId="{577199CB-B247-48C4-9623-40AEC4CBC22E}" type="parTrans" cxnId="{5BD65276-8ED9-4F94-AE35-B59938B31A5C}">
      <dgm:prSet/>
      <dgm:spPr/>
      <dgm:t>
        <a:bodyPr/>
        <a:lstStyle/>
        <a:p>
          <a:endParaRPr lang="pt-BR"/>
        </a:p>
      </dgm:t>
    </dgm:pt>
    <dgm:pt modelId="{3A911EBD-3270-42AA-ABE9-2DB29212636B}" type="sibTrans" cxnId="{5BD65276-8ED9-4F94-AE35-B59938B31A5C}">
      <dgm:prSet/>
      <dgm:spPr/>
      <dgm:t>
        <a:bodyPr/>
        <a:lstStyle/>
        <a:p>
          <a:endParaRPr lang="pt-BR"/>
        </a:p>
      </dgm:t>
    </dgm:pt>
    <dgm:pt modelId="{34FB6391-4DB4-4361-825D-447362BEEAD5}" type="pres">
      <dgm:prSet presAssocID="{6C1B21DF-CB26-4249-931A-299752BF482E}" presName="Name0" presStyleCnt="0">
        <dgm:presLayoutVars>
          <dgm:chMax/>
          <dgm:chPref/>
          <dgm:dir/>
          <dgm:animLvl val="lvl"/>
        </dgm:presLayoutVars>
      </dgm:prSet>
      <dgm:spPr/>
      <dgm:t>
        <a:bodyPr/>
        <a:lstStyle/>
        <a:p>
          <a:endParaRPr lang="pt-BR"/>
        </a:p>
      </dgm:t>
    </dgm:pt>
    <dgm:pt modelId="{4D16DEC1-D1DE-4A87-8BCB-8193B6C02EB2}" type="pres">
      <dgm:prSet presAssocID="{79B11949-E77E-4E9E-B730-1C773496A8BE}" presName="composite" presStyleCnt="0"/>
      <dgm:spPr/>
    </dgm:pt>
    <dgm:pt modelId="{3BC112F6-1DC6-4B15-BCD7-260A42F10E61}" type="pres">
      <dgm:prSet presAssocID="{79B11949-E77E-4E9E-B730-1C773496A8BE}" presName="Parent1" presStyleLbl="node1" presStyleIdx="0" presStyleCnt="6">
        <dgm:presLayoutVars>
          <dgm:chMax val="1"/>
          <dgm:chPref val="1"/>
          <dgm:bulletEnabled val="1"/>
        </dgm:presLayoutVars>
      </dgm:prSet>
      <dgm:spPr/>
      <dgm:t>
        <a:bodyPr/>
        <a:lstStyle/>
        <a:p>
          <a:endParaRPr lang="pt-BR"/>
        </a:p>
      </dgm:t>
    </dgm:pt>
    <dgm:pt modelId="{2F5B1913-C253-434A-8064-7CF255639124}" type="pres">
      <dgm:prSet presAssocID="{79B11949-E77E-4E9E-B730-1C773496A8BE}" presName="Childtext1" presStyleLbl="revTx" presStyleIdx="0" presStyleCnt="3">
        <dgm:presLayoutVars>
          <dgm:chMax val="0"/>
          <dgm:chPref val="0"/>
          <dgm:bulletEnabled val="1"/>
        </dgm:presLayoutVars>
      </dgm:prSet>
      <dgm:spPr/>
      <dgm:t>
        <a:bodyPr/>
        <a:lstStyle/>
        <a:p>
          <a:endParaRPr lang="pt-BR"/>
        </a:p>
      </dgm:t>
    </dgm:pt>
    <dgm:pt modelId="{5ACAC49B-FBDA-496C-8F95-450FBC28F4E5}" type="pres">
      <dgm:prSet presAssocID="{79B11949-E77E-4E9E-B730-1C773496A8BE}" presName="BalanceSpacing" presStyleCnt="0"/>
      <dgm:spPr/>
    </dgm:pt>
    <dgm:pt modelId="{78A4C46F-4D9F-4037-8C13-2D8E4A1D501C}" type="pres">
      <dgm:prSet presAssocID="{79B11949-E77E-4E9E-B730-1C773496A8BE}" presName="BalanceSpacing1" presStyleCnt="0"/>
      <dgm:spPr/>
    </dgm:pt>
    <dgm:pt modelId="{36A15BA2-6F20-4A8B-9C92-4D00029B4FE9}" type="pres">
      <dgm:prSet presAssocID="{87814938-388D-4D6F-83C7-493B4A477A48}" presName="Accent1Text" presStyleLbl="node1" presStyleIdx="1" presStyleCnt="6"/>
      <dgm:spPr/>
      <dgm:t>
        <a:bodyPr/>
        <a:lstStyle/>
        <a:p>
          <a:endParaRPr lang="pt-BR"/>
        </a:p>
      </dgm:t>
    </dgm:pt>
    <dgm:pt modelId="{8B626418-E3D9-446B-BEC2-AE15175DF110}" type="pres">
      <dgm:prSet presAssocID="{87814938-388D-4D6F-83C7-493B4A477A48}" presName="spaceBetweenRectangles" presStyleCnt="0"/>
      <dgm:spPr/>
    </dgm:pt>
    <dgm:pt modelId="{0D0D7E09-85A8-4146-B2B9-FF626EE9BEBE}" type="pres">
      <dgm:prSet presAssocID="{E1A2B799-0C54-466C-A857-08BEBBA3E57D}" presName="composite" presStyleCnt="0"/>
      <dgm:spPr/>
    </dgm:pt>
    <dgm:pt modelId="{3EE0AEE0-574B-40EA-9979-708BF7882B43}" type="pres">
      <dgm:prSet presAssocID="{E1A2B799-0C54-466C-A857-08BEBBA3E57D}" presName="Parent1" presStyleLbl="node1" presStyleIdx="2" presStyleCnt="6">
        <dgm:presLayoutVars>
          <dgm:chMax val="1"/>
          <dgm:chPref val="1"/>
          <dgm:bulletEnabled val="1"/>
        </dgm:presLayoutVars>
      </dgm:prSet>
      <dgm:spPr/>
      <dgm:t>
        <a:bodyPr/>
        <a:lstStyle/>
        <a:p>
          <a:endParaRPr lang="pt-BR"/>
        </a:p>
      </dgm:t>
    </dgm:pt>
    <dgm:pt modelId="{F422BF21-8A6E-422D-AAF1-3DEF9E8D7606}" type="pres">
      <dgm:prSet presAssocID="{E1A2B799-0C54-466C-A857-08BEBBA3E57D}" presName="Childtext1" presStyleLbl="revTx" presStyleIdx="1" presStyleCnt="3">
        <dgm:presLayoutVars>
          <dgm:chMax val="0"/>
          <dgm:chPref val="0"/>
          <dgm:bulletEnabled val="1"/>
        </dgm:presLayoutVars>
      </dgm:prSet>
      <dgm:spPr/>
      <dgm:t>
        <a:bodyPr/>
        <a:lstStyle/>
        <a:p>
          <a:endParaRPr lang="pt-BR"/>
        </a:p>
      </dgm:t>
    </dgm:pt>
    <dgm:pt modelId="{C0A9B37F-0816-41A0-9290-DCA3624CC858}" type="pres">
      <dgm:prSet presAssocID="{E1A2B799-0C54-466C-A857-08BEBBA3E57D}" presName="BalanceSpacing" presStyleCnt="0"/>
      <dgm:spPr/>
    </dgm:pt>
    <dgm:pt modelId="{01BC64DE-975E-4544-8945-8FFE112B764F}" type="pres">
      <dgm:prSet presAssocID="{E1A2B799-0C54-466C-A857-08BEBBA3E57D}" presName="BalanceSpacing1" presStyleCnt="0"/>
      <dgm:spPr/>
    </dgm:pt>
    <dgm:pt modelId="{21ACA7B7-2E62-427F-9210-0F306E5F83AD}" type="pres">
      <dgm:prSet presAssocID="{68E93594-41B2-4A69-B4A6-13F49E1C6ADB}" presName="Accent1Text" presStyleLbl="node1" presStyleIdx="3" presStyleCnt="6"/>
      <dgm:spPr/>
      <dgm:t>
        <a:bodyPr/>
        <a:lstStyle/>
        <a:p>
          <a:endParaRPr lang="pt-BR"/>
        </a:p>
      </dgm:t>
    </dgm:pt>
    <dgm:pt modelId="{434C9580-C62A-4E6A-BDF3-84969E5D7A69}" type="pres">
      <dgm:prSet presAssocID="{68E93594-41B2-4A69-B4A6-13F49E1C6ADB}" presName="spaceBetweenRectangles" presStyleCnt="0"/>
      <dgm:spPr/>
    </dgm:pt>
    <dgm:pt modelId="{936AAD68-399B-448E-8A22-6ED0171B3E4E}" type="pres">
      <dgm:prSet presAssocID="{B3B70C37-8BAE-431E-947E-02D23F5E2FEC}" presName="composite" presStyleCnt="0"/>
      <dgm:spPr/>
    </dgm:pt>
    <dgm:pt modelId="{DD0FFA60-1304-4C18-A4EB-FD9874500764}" type="pres">
      <dgm:prSet presAssocID="{B3B70C37-8BAE-431E-947E-02D23F5E2FEC}" presName="Parent1" presStyleLbl="node1" presStyleIdx="4" presStyleCnt="6">
        <dgm:presLayoutVars>
          <dgm:chMax val="1"/>
          <dgm:chPref val="1"/>
          <dgm:bulletEnabled val="1"/>
        </dgm:presLayoutVars>
      </dgm:prSet>
      <dgm:spPr/>
      <dgm:t>
        <a:bodyPr/>
        <a:lstStyle/>
        <a:p>
          <a:endParaRPr lang="pt-BR"/>
        </a:p>
      </dgm:t>
    </dgm:pt>
    <dgm:pt modelId="{62FD8AFC-5ACD-4979-B48D-944276C19AAB}" type="pres">
      <dgm:prSet presAssocID="{B3B70C37-8BAE-431E-947E-02D23F5E2FEC}" presName="Childtext1" presStyleLbl="revTx" presStyleIdx="2" presStyleCnt="3">
        <dgm:presLayoutVars>
          <dgm:chMax val="0"/>
          <dgm:chPref val="0"/>
          <dgm:bulletEnabled val="1"/>
        </dgm:presLayoutVars>
      </dgm:prSet>
      <dgm:spPr/>
      <dgm:t>
        <a:bodyPr/>
        <a:lstStyle/>
        <a:p>
          <a:endParaRPr lang="pt-BR"/>
        </a:p>
      </dgm:t>
    </dgm:pt>
    <dgm:pt modelId="{64E3191D-690B-4AB7-9300-D2BC6D99CB6A}" type="pres">
      <dgm:prSet presAssocID="{B3B70C37-8BAE-431E-947E-02D23F5E2FEC}" presName="BalanceSpacing" presStyleCnt="0"/>
      <dgm:spPr/>
    </dgm:pt>
    <dgm:pt modelId="{0E614762-A762-435C-AE70-EF7C075308CC}" type="pres">
      <dgm:prSet presAssocID="{B3B70C37-8BAE-431E-947E-02D23F5E2FEC}" presName="BalanceSpacing1" presStyleCnt="0"/>
      <dgm:spPr/>
    </dgm:pt>
    <dgm:pt modelId="{42942C3A-B9C1-4F99-82E6-3D06DBAA14CE}" type="pres">
      <dgm:prSet presAssocID="{C0E122D1-227F-4E00-9958-B231E1CF916C}" presName="Accent1Text" presStyleLbl="node1" presStyleIdx="5" presStyleCnt="6"/>
      <dgm:spPr/>
      <dgm:t>
        <a:bodyPr/>
        <a:lstStyle/>
        <a:p>
          <a:endParaRPr lang="pt-BR"/>
        </a:p>
      </dgm:t>
    </dgm:pt>
  </dgm:ptLst>
  <dgm:cxnLst>
    <dgm:cxn modelId="{B8F129CC-D9BE-4543-98C4-1E601C8363A5}" type="presOf" srcId="{87814938-388D-4D6F-83C7-493B4A477A48}" destId="{36A15BA2-6F20-4A8B-9C92-4D00029B4FE9}" srcOrd="0" destOrd="0" presId="urn:microsoft.com/office/officeart/2008/layout/AlternatingHexagons"/>
    <dgm:cxn modelId="{38F65EAA-9C95-45D4-B4BA-22AF7402B619}" type="presOf" srcId="{03435CA5-273C-4D27-992C-5EB078112E71}" destId="{F422BF21-8A6E-422D-AAF1-3DEF9E8D7606}" srcOrd="0" destOrd="0" presId="urn:microsoft.com/office/officeart/2008/layout/AlternatingHexagons"/>
    <dgm:cxn modelId="{FEF36AC8-6819-434C-B278-02967645FCFE}" type="presOf" srcId="{79B11949-E77E-4E9E-B730-1C773496A8BE}" destId="{3BC112F6-1DC6-4B15-BCD7-260A42F10E61}" srcOrd="0" destOrd="0" presId="urn:microsoft.com/office/officeart/2008/layout/AlternatingHexagons"/>
    <dgm:cxn modelId="{93001569-235C-45EA-9C57-931D6D2F3140}" srcId="{79B11949-E77E-4E9E-B730-1C773496A8BE}" destId="{6BB119CA-FD74-41F8-AB60-A2AA775C54BE}" srcOrd="0" destOrd="0" parTransId="{66360212-5BD7-4FD5-8F61-410DAE5EE63A}" sibTransId="{13CF3CE4-D1B9-4085-8F90-6390033FCA54}"/>
    <dgm:cxn modelId="{ED6B5967-3ED8-40AE-9780-83C97D4E4190}" type="presOf" srcId="{6BB119CA-FD74-41F8-AB60-A2AA775C54BE}" destId="{2F5B1913-C253-434A-8064-7CF255639124}" srcOrd="0" destOrd="0" presId="urn:microsoft.com/office/officeart/2008/layout/AlternatingHexagons"/>
    <dgm:cxn modelId="{9C004596-7188-4894-BDD1-C3C4458FB0A5}" type="presOf" srcId="{6C1B21DF-CB26-4249-931A-299752BF482E}" destId="{34FB6391-4DB4-4361-825D-447362BEEAD5}" srcOrd="0" destOrd="0" presId="urn:microsoft.com/office/officeart/2008/layout/AlternatingHexagons"/>
    <dgm:cxn modelId="{3F454984-4761-4E7C-A357-86AE6368AE40}" type="presOf" srcId="{8C40FAED-2475-4561-B22A-1CE8F9293C38}" destId="{62FD8AFC-5ACD-4979-B48D-944276C19AAB}" srcOrd="0" destOrd="0" presId="urn:microsoft.com/office/officeart/2008/layout/AlternatingHexagons"/>
    <dgm:cxn modelId="{575B25D3-0120-4820-9760-B1D06359BECD}" srcId="{6C1B21DF-CB26-4249-931A-299752BF482E}" destId="{79B11949-E77E-4E9E-B730-1C773496A8BE}" srcOrd="0" destOrd="0" parTransId="{1BD6F899-443E-4E37-BFA1-D869AEAB031B}" sibTransId="{87814938-388D-4D6F-83C7-493B4A477A48}"/>
    <dgm:cxn modelId="{2777B607-A2C6-4510-B6F9-42EB45F3C449}" type="presOf" srcId="{68E93594-41B2-4A69-B4A6-13F49E1C6ADB}" destId="{21ACA7B7-2E62-427F-9210-0F306E5F83AD}" srcOrd="0" destOrd="0" presId="urn:microsoft.com/office/officeart/2008/layout/AlternatingHexagons"/>
    <dgm:cxn modelId="{C88B1D5C-9FB7-4DAB-A8E2-2C1C9F3154BB}" type="presOf" srcId="{E1A2B799-0C54-466C-A857-08BEBBA3E57D}" destId="{3EE0AEE0-574B-40EA-9979-708BF7882B43}" srcOrd="0" destOrd="0" presId="urn:microsoft.com/office/officeart/2008/layout/AlternatingHexagons"/>
    <dgm:cxn modelId="{15DE0A8E-64D9-4D72-92CB-442B427F55EB}" srcId="{E1A2B799-0C54-466C-A857-08BEBBA3E57D}" destId="{03435CA5-273C-4D27-992C-5EB078112E71}" srcOrd="0" destOrd="0" parTransId="{1F611549-E866-4082-A239-A92F9CF2699C}" sibTransId="{57D698B5-F7FD-40E3-AEEC-15CBD8EE2A92}"/>
    <dgm:cxn modelId="{AACC1791-1653-48A6-B0C0-651CF5FD58D5}" type="presOf" srcId="{B3B70C37-8BAE-431E-947E-02D23F5E2FEC}" destId="{DD0FFA60-1304-4C18-A4EB-FD9874500764}" srcOrd="0" destOrd="0" presId="urn:microsoft.com/office/officeart/2008/layout/AlternatingHexagons"/>
    <dgm:cxn modelId="{64206A64-CEF3-4BDF-8708-EDCC7F71994A}" srcId="{6C1B21DF-CB26-4249-931A-299752BF482E}" destId="{E1A2B799-0C54-466C-A857-08BEBBA3E57D}" srcOrd="1" destOrd="0" parTransId="{ABB5001A-BAE4-4074-B25F-B37D05FCDBC5}" sibTransId="{68E93594-41B2-4A69-B4A6-13F49E1C6ADB}"/>
    <dgm:cxn modelId="{65826910-34C2-438B-B1CC-803FB6516811}" type="presOf" srcId="{C0E122D1-227F-4E00-9958-B231E1CF916C}" destId="{42942C3A-B9C1-4F99-82E6-3D06DBAA14CE}" srcOrd="0" destOrd="0" presId="urn:microsoft.com/office/officeart/2008/layout/AlternatingHexagons"/>
    <dgm:cxn modelId="{5BD65276-8ED9-4F94-AE35-B59938B31A5C}" srcId="{B3B70C37-8BAE-431E-947E-02D23F5E2FEC}" destId="{8C40FAED-2475-4561-B22A-1CE8F9293C38}" srcOrd="0" destOrd="0" parTransId="{577199CB-B247-48C4-9623-40AEC4CBC22E}" sibTransId="{3A911EBD-3270-42AA-ABE9-2DB29212636B}"/>
    <dgm:cxn modelId="{7F13C656-EC22-4064-9DD4-796108887197}" srcId="{6C1B21DF-CB26-4249-931A-299752BF482E}" destId="{B3B70C37-8BAE-431E-947E-02D23F5E2FEC}" srcOrd="2" destOrd="0" parTransId="{8B2E87A4-3926-43E8-9692-F3C4EBC5A0FF}" sibTransId="{C0E122D1-227F-4E00-9958-B231E1CF916C}"/>
    <dgm:cxn modelId="{885CC455-E241-4886-8976-B7829ED315E7}" type="presParOf" srcId="{34FB6391-4DB4-4361-825D-447362BEEAD5}" destId="{4D16DEC1-D1DE-4A87-8BCB-8193B6C02EB2}" srcOrd="0" destOrd="0" presId="urn:microsoft.com/office/officeart/2008/layout/AlternatingHexagons"/>
    <dgm:cxn modelId="{3485F67C-F2AC-4BA0-8A1D-C2A966CBA045}" type="presParOf" srcId="{4D16DEC1-D1DE-4A87-8BCB-8193B6C02EB2}" destId="{3BC112F6-1DC6-4B15-BCD7-260A42F10E61}" srcOrd="0" destOrd="0" presId="urn:microsoft.com/office/officeart/2008/layout/AlternatingHexagons"/>
    <dgm:cxn modelId="{08280E85-842A-409C-B94C-1147EA472F7D}" type="presParOf" srcId="{4D16DEC1-D1DE-4A87-8BCB-8193B6C02EB2}" destId="{2F5B1913-C253-434A-8064-7CF255639124}" srcOrd="1" destOrd="0" presId="urn:microsoft.com/office/officeart/2008/layout/AlternatingHexagons"/>
    <dgm:cxn modelId="{501DC28F-19E1-4483-858B-FE452143178B}" type="presParOf" srcId="{4D16DEC1-D1DE-4A87-8BCB-8193B6C02EB2}" destId="{5ACAC49B-FBDA-496C-8F95-450FBC28F4E5}" srcOrd="2" destOrd="0" presId="urn:microsoft.com/office/officeart/2008/layout/AlternatingHexagons"/>
    <dgm:cxn modelId="{1B975E83-434C-4298-8575-4099798AA0ED}" type="presParOf" srcId="{4D16DEC1-D1DE-4A87-8BCB-8193B6C02EB2}" destId="{78A4C46F-4D9F-4037-8C13-2D8E4A1D501C}" srcOrd="3" destOrd="0" presId="urn:microsoft.com/office/officeart/2008/layout/AlternatingHexagons"/>
    <dgm:cxn modelId="{6E9620B7-0AF0-40DA-AB43-DD210DF9EF16}" type="presParOf" srcId="{4D16DEC1-D1DE-4A87-8BCB-8193B6C02EB2}" destId="{36A15BA2-6F20-4A8B-9C92-4D00029B4FE9}" srcOrd="4" destOrd="0" presId="urn:microsoft.com/office/officeart/2008/layout/AlternatingHexagons"/>
    <dgm:cxn modelId="{07027056-8E05-477F-904D-644A262B23EF}" type="presParOf" srcId="{34FB6391-4DB4-4361-825D-447362BEEAD5}" destId="{8B626418-E3D9-446B-BEC2-AE15175DF110}" srcOrd="1" destOrd="0" presId="urn:microsoft.com/office/officeart/2008/layout/AlternatingHexagons"/>
    <dgm:cxn modelId="{DF9B6DCF-ABC4-4988-A15D-B5AC28BDC4A5}" type="presParOf" srcId="{34FB6391-4DB4-4361-825D-447362BEEAD5}" destId="{0D0D7E09-85A8-4146-B2B9-FF626EE9BEBE}" srcOrd="2" destOrd="0" presId="urn:microsoft.com/office/officeart/2008/layout/AlternatingHexagons"/>
    <dgm:cxn modelId="{2545E377-0F72-45D2-BFF6-58245262ABD2}" type="presParOf" srcId="{0D0D7E09-85A8-4146-B2B9-FF626EE9BEBE}" destId="{3EE0AEE0-574B-40EA-9979-708BF7882B43}" srcOrd="0" destOrd="0" presId="urn:microsoft.com/office/officeart/2008/layout/AlternatingHexagons"/>
    <dgm:cxn modelId="{0DFCE653-3236-4308-A1B2-4C883A79F609}" type="presParOf" srcId="{0D0D7E09-85A8-4146-B2B9-FF626EE9BEBE}" destId="{F422BF21-8A6E-422D-AAF1-3DEF9E8D7606}" srcOrd="1" destOrd="0" presId="urn:microsoft.com/office/officeart/2008/layout/AlternatingHexagons"/>
    <dgm:cxn modelId="{7ABD4725-5630-45E3-8CFF-239FF243A75F}" type="presParOf" srcId="{0D0D7E09-85A8-4146-B2B9-FF626EE9BEBE}" destId="{C0A9B37F-0816-41A0-9290-DCA3624CC858}" srcOrd="2" destOrd="0" presId="urn:microsoft.com/office/officeart/2008/layout/AlternatingHexagons"/>
    <dgm:cxn modelId="{18A2EF8E-1AC3-48D3-81BA-685014EA0328}" type="presParOf" srcId="{0D0D7E09-85A8-4146-B2B9-FF626EE9BEBE}" destId="{01BC64DE-975E-4544-8945-8FFE112B764F}" srcOrd="3" destOrd="0" presId="urn:microsoft.com/office/officeart/2008/layout/AlternatingHexagons"/>
    <dgm:cxn modelId="{C32AA7C0-ACB3-472A-B435-48B1E4F66275}" type="presParOf" srcId="{0D0D7E09-85A8-4146-B2B9-FF626EE9BEBE}" destId="{21ACA7B7-2E62-427F-9210-0F306E5F83AD}" srcOrd="4" destOrd="0" presId="urn:microsoft.com/office/officeart/2008/layout/AlternatingHexagons"/>
    <dgm:cxn modelId="{5F911AB9-FEAC-47A0-A649-A3F8AE5CE724}" type="presParOf" srcId="{34FB6391-4DB4-4361-825D-447362BEEAD5}" destId="{434C9580-C62A-4E6A-BDF3-84969E5D7A69}" srcOrd="3" destOrd="0" presId="urn:microsoft.com/office/officeart/2008/layout/AlternatingHexagons"/>
    <dgm:cxn modelId="{11ED3E6F-9163-4159-AECC-3EE806A9816C}" type="presParOf" srcId="{34FB6391-4DB4-4361-825D-447362BEEAD5}" destId="{936AAD68-399B-448E-8A22-6ED0171B3E4E}" srcOrd="4" destOrd="0" presId="urn:microsoft.com/office/officeart/2008/layout/AlternatingHexagons"/>
    <dgm:cxn modelId="{4DCD702A-B9A0-4C8F-A2CB-2F5025DE3C06}" type="presParOf" srcId="{936AAD68-399B-448E-8A22-6ED0171B3E4E}" destId="{DD0FFA60-1304-4C18-A4EB-FD9874500764}" srcOrd="0" destOrd="0" presId="urn:microsoft.com/office/officeart/2008/layout/AlternatingHexagons"/>
    <dgm:cxn modelId="{28007229-F7D4-4A44-AB13-A53379DCBEE9}" type="presParOf" srcId="{936AAD68-399B-448E-8A22-6ED0171B3E4E}" destId="{62FD8AFC-5ACD-4979-B48D-944276C19AAB}" srcOrd="1" destOrd="0" presId="urn:microsoft.com/office/officeart/2008/layout/AlternatingHexagons"/>
    <dgm:cxn modelId="{BE1238CE-4238-4AE3-9BBE-91EFFB714196}" type="presParOf" srcId="{936AAD68-399B-448E-8A22-6ED0171B3E4E}" destId="{64E3191D-690B-4AB7-9300-D2BC6D99CB6A}" srcOrd="2" destOrd="0" presId="urn:microsoft.com/office/officeart/2008/layout/AlternatingHexagons"/>
    <dgm:cxn modelId="{30CC17D7-8EC5-451D-88F9-2F33C8F1926A}" type="presParOf" srcId="{936AAD68-399B-448E-8A22-6ED0171B3E4E}" destId="{0E614762-A762-435C-AE70-EF7C075308CC}" srcOrd="3" destOrd="0" presId="urn:microsoft.com/office/officeart/2008/layout/AlternatingHexagons"/>
    <dgm:cxn modelId="{363B17FD-0966-44DC-A31C-8F1EAF2BE19C}" type="presParOf" srcId="{936AAD68-399B-448E-8A22-6ED0171B3E4E}" destId="{42942C3A-B9C1-4F99-82E6-3D06DBAA14C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330616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59587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34438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76460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t-BR"/>
              <a:t>Clique para editar o título mestre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459965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185720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629842" y="2505075"/>
            <a:ext cx="3868340"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29150" y="2505075"/>
            <a:ext cx="3887391"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8" name="Footer Placeholder 7"/>
          <p:cNvSpPr>
            <a:spLocks noGrp="1"/>
          </p:cNvSpPr>
          <p:nvPr>
            <p:ph type="ftr" sz="quarter" idx="11"/>
          </p:nvPr>
        </p:nvSpPr>
        <p:spPr/>
        <p:txBody>
          <a:bodyPr/>
          <a:lstStyle/>
          <a:p>
            <a:endParaRPr lang="pt-BR" dirty="0"/>
          </a:p>
        </p:txBody>
      </p:sp>
      <p:sp>
        <p:nvSpPr>
          <p:cNvPr id="9" name="Slide Number Placeholder 8"/>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331553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4" name="Footer Placeholder 3"/>
          <p:cNvSpPr>
            <a:spLocks noGrp="1"/>
          </p:cNvSpPr>
          <p:nvPr>
            <p:ph type="ftr" sz="quarter" idx="11"/>
          </p:nvPr>
        </p:nvSpPr>
        <p:spPr/>
        <p:txBody>
          <a:bodyPr/>
          <a:lstStyle/>
          <a:p>
            <a:endParaRPr lang="pt-BR" dirty="0"/>
          </a:p>
        </p:txBody>
      </p:sp>
      <p:sp>
        <p:nvSpPr>
          <p:cNvPr id="5" name="Slide Number Placeholder 4"/>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3822384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3" name="Footer Placeholder 2"/>
          <p:cNvSpPr>
            <a:spLocks noGrp="1"/>
          </p:cNvSpPr>
          <p:nvPr>
            <p:ph type="ftr" sz="quarter" idx="11"/>
          </p:nvPr>
        </p:nvSpPr>
        <p:spPr/>
        <p:txBody>
          <a:bodyPr/>
          <a:lstStyle/>
          <a:p>
            <a:endParaRPr lang="pt-BR" dirty="0"/>
          </a:p>
        </p:txBody>
      </p:sp>
      <p:sp>
        <p:nvSpPr>
          <p:cNvPr id="4" name="Slide Number Placeholder 3"/>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290726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368683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Date Placeholder 4"/>
          <p:cNvSpPr>
            <a:spLocks noGrp="1"/>
          </p:cNvSpPr>
          <p:nvPr>
            <p:ph type="dt" sz="half" idx="10"/>
          </p:nvPr>
        </p:nvSpPr>
        <p:spPr/>
        <p:txBody>
          <a:bodyPr/>
          <a:lstStyle/>
          <a:p>
            <a:fld id="{94AD9F01-DE70-421D-913C-5540CBA8C3E6}" type="datetimeFigureOut">
              <a:rPr lang="pt-BR" smtClean="0"/>
              <a:t>23/10/2023</a:t>
            </a:fld>
            <a:endParaRPr lang="pt-BR" dirty="0"/>
          </a:p>
        </p:txBody>
      </p:sp>
      <p:sp>
        <p:nvSpPr>
          <p:cNvPr id="6" name="Footer Placeholder 5"/>
          <p:cNvSpPr>
            <a:spLocks noGrp="1"/>
          </p:cNvSpPr>
          <p:nvPr>
            <p:ph type="ftr" sz="quarter" idx="11"/>
          </p:nvPr>
        </p:nvSpPr>
        <p:spPr/>
        <p:txBody>
          <a:bodyPr/>
          <a:lstStyle/>
          <a:p>
            <a:endParaRPr lang="pt-BR" dirty="0"/>
          </a:p>
        </p:txBody>
      </p:sp>
      <p:sp>
        <p:nvSpPr>
          <p:cNvPr id="7" name="Slide Number Placeholder 6"/>
          <p:cNvSpPr>
            <a:spLocks noGrp="1"/>
          </p:cNvSpPr>
          <p:nvPr>
            <p:ph type="sldNum" sz="quarter" idx="12"/>
          </p:nvPr>
        </p:nvSpPr>
        <p:spPr/>
        <p:txBody>
          <a:bodyPr/>
          <a:lstStyle/>
          <a:p>
            <a:fld id="{B98F3264-6037-4C1F-93DF-E4F182543E70}" type="slidenum">
              <a:rPr lang="pt-BR" smtClean="0"/>
              <a:t>‹nº›</a:t>
            </a:fld>
            <a:endParaRPr lang="pt-BR" dirty="0"/>
          </a:p>
        </p:txBody>
      </p:sp>
    </p:spTree>
    <p:extLst>
      <p:ext uri="{BB962C8B-B14F-4D97-AF65-F5344CB8AC3E}">
        <p14:creationId xmlns:p14="http://schemas.microsoft.com/office/powerpoint/2010/main" val="270646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AD9F01-DE70-421D-913C-5540CBA8C3E6}" type="datetimeFigureOut">
              <a:rPr lang="pt-BR" smtClean="0"/>
              <a:t>23/10/2023</a:t>
            </a:fld>
            <a:endParaRPr lang="pt-BR"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F3264-6037-4C1F-93DF-E4F182543E70}" type="slidenum">
              <a:rPr lang="pt-BR" smtClean="0"/>
              <a:t>‹nº›</a:t>
            </a:fld>
            <a:endParaRPr lang="pt-BR" dirty="0"/>
          </a:p>
        </p:txBody>
      </p:sp>
    </p:spTree>
    <p:extLst>
      <p:ext uri="{BB962C8B-B14F-4D97-AF65-F5344CB8AC3E}">
        <p14:creationId xmlns:p14="http://schemas.microsoft.com/office/powerpoint/2010/main" val="405899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19D32F93-50AC-4C46-A5DB-291C60DDB7B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977" y="919321"/>
            <a:ext cx="2652916" cy="1551956"/>
          </a:xfrm>
          <a:prstGeom prst="rect">
            <a:avLst/>
          </a:prstGeom>
        </p:spPr>
      </p:pic>
      <p:sp>
        <p:nvSpPr>
          <p:cNvPr id="11" name="Right Triangle 10">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966977" y="3194465"/>
            <a:ext cx="6691254" cy="1320997"/>
          </a:xfrm>
        </p:spPr>
        <p:txBody>
          <a:bodyPr anchor="b">
            <a:normAutofit/>
          </a:bodyPr>
          <a:lstStyle/>
          <a:p>
            <a:pPr algn="l"/>
            <a:r>
              <a:rPr lang="pt-BR" sz="2800" smtClean="0"/>
              <a:t>FUNDAMENTOS DE INFORMÁTICA</a:t>
            </a:r>
            <a:endParaRPr lang="pt-BR" sz="2800" dirty="0"/>
          </a:p>
        </p:txBody>
      </p:sp>
      <p:sp>
        <p:nvSpPr>
          <p:cNvPr id="3" name="Subtítulo 2"/>
          <p:cNvSpPr>
            <a:spLocks noGrp="1"/>
          </p:cNvSpPr>
          <p:nvPr>
            <p:ph type="subTitle" idx="1"/>
          </p:nvPr>
        </p:nvSpPr>
        <p:spPr>
          <a:xfrm>
            <a:off x="966977" y="5142305"/>
            <a:ext cx="5490973" cy="753165"/>
          </a:xfrm>
        </p:spPr>
        <p:txBody>
          <a:bodyPr anchor="t">
            <a:normAutofit/>
          </a:bodyPr>
          <a:lstStyle/>
          <a:p>
            <a:pPr algn="l"/>
            <a:r>
              <a:rPr lang="pt-BR" dirty="0"/>
              <a:t>Prof. Me. Matheus </a:t>
            </a:r>
            <a:r>
              <a:rPr lang="pt-BR" dirty="0" err="1"/>
              <a:t>Raffael</a:t>
            </a:r>
            <a:r>
              <a:rPr lang="pt-BR" dirty="0"/>
              <a:t> Simon</a:t>
            </a:r>
          </a:p>
        </p:txBody>
      </p:sp>
      <p:sp>
        <p:nvSpPr>
          <p:cNvPr id="8" name="Título 1"/>
          <p:cNvSpPr txBox="1">
            <a:spLocks/>
          </p:cNvSpPr>
          <p:nvPr/>
        </p:nvSpPr>
        <p:spPr>
          <a:xfrm>
            <a:off x="966977" y="2353635"/>
            <a:ext cx="6691254" cy="1320997"/>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pt-BR" sz="3900" dirty="0" smtClean="0"/>
              <a:t>TECNOLOGIA EM ANÁLISE E DESENVOLVIMENTO DE SISTEMAS</a:t>
            </a:r>
            <a:endParaRPr lang="pt-BR" sz="3900" dirty="0"/>
          </a:p>
        </p:txBody>
      </p:sp>
    </p:spTree>
    <p:extLst>
      <p:ext uri="{BB962C8B-B14F-4D97-AF65-F5344CB8AC3E}">
        <p14:creationId xmlns:p14="http://schemas.microsoft.com/office/powerpoint/2010/main" val="320973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Salvar</a:t>
            </a:r>
            <a:endParaRPr lang="pt-BR" sz="5400" dirty="0"/>
          </a:p>
        </p:txBody>
      </p:sp>
      <p:sp>
        <p:nvSpPr>
          <p:cNvPr id="3" name="Espaço Reservado para Conteúdo 2"/>
          <p:cNvSpPr>
            <a:spLocks noGrp="1"/>
          </p:cNvSpPr>
          <p:nvPr>
            <p:ph idx="1"/>
          </p:nvPr>
        </p:nvSpPr>
        <p:spPr>
          <a:xfrm>
            <a:off x="963930" y="1553592"/>
            <a:ext cx="7239037" cy="4781219"/>
          </a:xfrm>
        </p:spPr>
        <p:txBody>
          <a:bodyPr anchor="t">
            <a:normAutofit fontScale="92500" lnSpcReduction="10000"/>
          </a:bodyPr>
          <a:lstStyle/>
          <a:p>
            <a:r>
              <a:rPr lang="pt-BR" sz="2500" dirty="0"/>
              <a:t>Salvar um documento significa guardá-lo em um arquivo no computador para uma posterior abertura ou edição. É importante salvar o documento durante sua edição para evitar transtornos como uma eventual falta de energia elétrica. Para salvar um arquivo o caminho é Aba Arquivo &gt; Salvar. </a:t>
            </a:r>
          </a:p>
          <a:p>
            <a:r>
              <a:rPr lang="pt-BR" sz="2500" dirty="0"/>
              <a:t>Ao salvar um arquivo pela primeira vez, o Word abre uma janela “Salvar Como”, onde devemos escolher o nome do documento e opcionalmente escolher o tipo do arquivo. Tecla de atalho </a:t>
            </a:r>
            <a:r>
              <a:rPr lang="pt-BR" sz="2500" dirty="0" err="1"/>
              <a:t>Ctrl+B</a:t>
            </a:r>
            <a:r>
              <a:rPr lang="pt-BR" sz="2500" dirty="0"/>
              <a:t>. </a:t>
            </a:r>
            <a:endParaRPr lang="pt-BR" sz="2500" dirty="0" smtClean="0"/>
          </a:p>
          <a:p>
            <a:r>
              <a:rPr lang="pt-BR" sz="2500" dirty="0"/>
              <a:t>Caso esteja fazendo alterações em um documento e deseje preservar o original, é possível utilizar a opção “Salvar Como” atribuindo um nome ao novo arquivo. </a:t>
            </a:r>
          </a:p>
          <a:p>
            <a:r>
              <a:rPr lang="pt-BR" sz="2500" dirty="0"/>
              <a:t>Dica: É possível salvar o arquivo em formato PDF selecionando PDF na caixa de seleção “tipo</a:t>
            </a:r>
            <a:r>
              <a:rPr lang="pt-BR" sz="2500" dirty="0" smtClean="0"/>
              <a:t>”.</a:t>
            </a:r>
            <a:endParaRPr lang="pt-BR" sz="2500" dirty="0"/>
          </a:p>
        </p:txBody>
      </p:sp>
    </p:spTree>
    <p:extLst>
      <p:ext uri="{BB962C8B-B14F-4D97-AF65-F5344CB8AC3E}">
        <p14:creationId xmlns:p14="http://schemas.microsoft.com/office/powerpoint/2010/main" val="2977950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Abrir</a:t>
            </a:r>
            <a:endParaRPr lang="pt-BR" sz="5400" dirty="0"/>
          </a:p>
        </p:txBody>
      </p:sp>
      <p:sp>
        <p:nvSpPr>
          <p:cNvPr id="3" name="Espaço Reservado para Conteúdo 2"/>
          <p:cNvSpPr>
            <a:spLocks noGrp="1"/>
          </p:cNvSpPr>
          <p:nvPr>
            <p:ph idx="1"/>
          </p:nvPr>
        </p:nvSpPr>
        <p:spPr>
          <a:xfrm>
            <a:off x="963930" y="1553592"/>
            <a:ext cx="7239037" cy="4781219"/>
          </a:xfrm>
        </p:spPr>
        <p:txBody>
          <a:bodyPr anchor="t">
            <a:normAutofit/>
          </a:bodyPr>
          <a:lstStyle/>
          <a:p>
            <a:r>
              <a:rPr lang="pt-BR" sz="2500" dirty="0"/>
              <a:t>Para abrir um documento salvo para edição, clicar em Arquivo &gt; Abrir. Tecla de atalho </a:t>
            </a:r>
            <a:r>
              <a:rPr lang="pt-BR" sz="2500" dirty="0" err="1"/>
              <a:t>Ctrl+A</a:t>
            </a:r>
            <a:r>
              <a:rPr lang="pt-BR" sz="2500" dirty="0"/>
              <a:t>.</a:t>
            </a:r>
          </a:p>
        </p:txBody>
      </p:sp>
      <p:pic>
        <p:nvPicPr>
          <p:cNvPr id="7" name="Imagem 6"/>
          <p:cNvPicPr>
            <a:picLocks noChangeAspect="1"/>
          </p:cNvPicPr>
          <p:nvPr/>
        </p:nvPicPr>
        <p:blipFill>
          <a:blip r:embed="rId2"/>
          <a:stretch>
            <a:fillRect/>
          </a:stretch>
        </p:blipFill>
        <p:spPr>
          <a:xfrm>
            <a:off x="3190514" y="2625984"/>
            <a:ext cx="2758146" cy="4134241"/>
          </a:xfrm>
          <a:prstGeom prst="rect">
            <a:avLst/>
          </a:prstGeom>
        </p:spPr>
      </p:pic>
    </p:spTree>
    <p:extLst>
      <p:ext uri="{BB962C8B-B14F-4D97-AF65-F5344CB8AC3E}">
        <p14:creationId xmlns:p14="http://schemas.microsoft.com/office/powerpoint/2010/main" val="1155816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Imprimir</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a:bodyPr>
          <a:lstStyle/>
          <a:p>
            <a:r>
              <a:rPr lang="pt-BR" sz="2500" dirty="0"/>
              <a:t>Clique no menu Arquivo e ao posicionar o mouse em Imprimir ele abre algumas opções. Você deve escolher a impressora e opcionalmente selecionar o número de cópias, quais páginas serão impressas, tipo do papel, etc. Tecla de atalho </a:t>
            </a:r>
            <a:r>
              <a:rPr lang="pt-BR" sz="2500" dirty="0" err="1"/>
              <a:t>Ctrl+P</a:t>
            </a:r>
            <a:r>
              <a:rPr lang="pt-BR" sz="2500" dirty="0"/>
              <a:t>.</a:t>
            </a:r>
          </a:p>
        </p:txBody>
      </p:sp>
      <p:pic>
        <p:nvPicPr>
          <p:cNvPr id="9" name="Imagem 8"/>
          <p:cNvPicPr>
            <a:picLocks noChangeAspect="1"/>
          </p:cNvPicPr>
          <p:nvPr/>
        </p:nvPicPr>
        <p:blipFill>
          <a:blip r:embed="rId2"/>
          <a:stretch>
            <a:fillRect/>
          </a:stretch>
        </p:blipFill>
        <p:spPr>
          <a:xfrm>
            <a:off x="3350769" y="3529689"/>
            <a:ext cx="2220472" cy="3328311"/>
          </a:xfrm>
          <a:prstGeom prst="rect">
            <a:avLst/>
          </a:prstGeom>
        </p:spPr>
      </p:pic>
    </p:spTree>
    <p:extLst>
      <p:ext uri="{BB962C8B-B14F-4D97-AF65-F5344CB8AC3E}">
        <p14:creationId xmlns:p14="http://schemas.microsoft.com/office/powerpoint/2010/main" val="2523838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Navegando no texto</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a:bodyPr>
          <a:lstStyle/>
          <a:p>
            <a:r>
              <a:rPr lang="pt-BR" sz="2500" dirty="0"/>
              <a:t>Para navegar pelo texto, utilizando o mouse, basta clicar sobre o local desejado. O quadro abaixo apresenta as teclas para fazer isso com a utilização do teclado.</a:t>
            </a:r>
          </a:p>
        </p:txBody>
      </p:sp>
    </p:spTree>
    <p:extLst>
      <p:ext uri="{BB962C8B-B14F-4D97-AF65-F5344CB8AC3E}">
        <p14:creationId xmlns:p14="http://schemas.microsoft.com/office/powerpoint/2010/main" val="2094811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Navegando no texto</a:t>
            </a:r>
            <a:endParaRPr lang="pt-BR" sz="5400" dirty="0"/>
          </a:p>
        </p:txBody>
      </p:sp>
      <p:graphicFrame>
        <p:nvGraphicFramePr>
          <p:cNvPr id="5" name="Espaço Reservado para Conteúdo 4"/>
          <p:cNvGraphicFramePr>
            <a:graphicFrameLocks noGrp="1"/>
          </p:cNvGraphicFramePr>
          <p:nvPr>
            <p:ph idx="1"/>
            <p:extLst>
              <p:ext uri="{D42A27DB-BD31-4B8C-83A1-F6EECF244321}">
                <p14:modId xmlns:p14="http://schemas.microsoft.com/office/powerpoint/2010/main" val="3362619767"/>
              </p:ext>
            </p:extLst>
          </p:nvPr>
        </p:nvGraphicFramePr>
        <p:xfrm>
          <a:off x="1920846" y="1471313"/>
          <a:ext cx="5120977" cy="5383118"/>
        </p:xfrm>
        <a:graphic>
          <a:graphicData uri="http://schemas.openxmlformats.org/drawingml/2006/table">
            <a:tbl>
              <a:tblPr>
                <a:tableStyleId>{5C22544A-7EE6-4342-B048-85BDC9FD1C3A}</a:tableStyleId>
              </a:tblPr>
              <a:tblGrid>
                <a:gridCol w="2250073"/>
                <a:gridCol w="2870904"/>
              </a:tblGrid>
              <a:tr h="316654">
                <a:tc>
                  <a:txBody>
                    <a:bodyPr/>
                    <a:lstStyle/>
                    <a:p>
                      <a:pPr algn="just">
                        <a:lnSpc>
                          <a:spcPct val="150000"/>
                        </a:lnSpc>
                        <a:spcAft>
                          <a:spcPts val="0"/>
                        </a:spcAft>
                        <a:tabLst>
                          <a:tab pos="180340" algn="l"/>
                        </a:tabLst>
                      </a:pPr>
                      <a:r>
                        <a:rPr lang="pt-BR" sz="1200">
                          <a:effectLst/>
                        </a:rPr>
                        <a:t>USE A TECLA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PARA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seta para a esquerda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Um caractere para a esquerda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seta para a direita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Um caractere para a direita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seta para cima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Uma linha anterior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seta para baixo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Próxima linha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seta para a esquerda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Uma palavra para a esquerda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seta para a direita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Uma palavra para a direita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End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Final da linha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Home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Início da linha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seta para cima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Parágrafo anterior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seta para baixo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Próximo parágrafo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Page Dn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10 linhas acima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Page Up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10 linhas abaixo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Page Dn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Parte inferior da janela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Page Up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Parte superior da janela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End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a:effectLst/>
                        </a:rPr>
                        <a:t>Final do documento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r h="316654">
                <a:tc>
                  <a:txBody>
                    <a:bodyPr/>
                    <a:lstStyle/>
                    <a:p>
                      <a:pPr algn="just">
                        <a:lnSpc>
                          <a:spcPct val="150000"/>
                        </a:lnSpc>
                        <a:spcAft>
                          <a:spcPts val="0"/>
                        </a:spcAft>
                        <a:tabLst>
                          <a:tab pos="180340" algn="l"/>
                        </a:tabLst>
                      </a:pPr>
                      <a:r>
                        <a:rPr lang="pt-BR" sz="1200">
                          <a:effectLst/>
                        </a:rPr>
                        <a:t>Ctrl + Home </a:t>
                      </a:r>
                      <a:endParaRPr lang="pt-BR" sz="120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c>
                  <a:txBody>
                    <a:bodyPr/>
                    <a:lstStyle/>
                    <a:p>
                      <a:pPr algn="just">
                        <a:lnSpc>
                          <a:spcPct val="150000"/>
                        </a:lnSpc>
                        <a:spcAft>
                          <a:spcPts val="0"/>
                        </a:spcAft>
                        <a:tabLst>
                          <a:tab pos="180340" algn="l"/>
                        </a:tabLst>
                      </a:pPr>
                      <a:r>
                        <a:rPr lang="pt-BR" sz="1200" dirty="0">
                          <a:effectLst/>
                        </a:rPr>
                        <a:t>Início do documento </a:t>
                      </a:r>
                      <a:endParaRPr lang="pt-BR" sz="1200" dirty="0">
                        <a:effectLst/>
                        <a:latin typeface="Arial" panose="020B0604020202020204" pitchFamily="34" charset="0"/>
                        <a:ea typeface="Calibri" panose="020F0502020204030204" pitchFamily="34" charset="0"/>
                        <a:cs typeface="Calibri" panose="020F0502020204030204" pitchFamily="34" charset="0"/>
                      </a:endParaRPr>
                    </a:p>
                  </a:txBody>
                  <a:tcPr marL="67235" marR="67235" marT="0" marB="0"/>
                </a:tc>
              </a:tr>
            </a:tbl>
          </a:graphicData>
        </a:graphic>
      </p:graphicFrame>
    </p:spTree>
    <p:extLst>
      <p:ext uri="{BB962C8B-B14F-4D97-AF65-F5344CB8AC3E}">
        <p14:creationId xmlns:p14="http://schemas.microsoft.com/office/powerpoint/2010/main" val="2981818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Selecionar textos</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fontScale="85000" lnSpcReduction="10000"/>
          </a:bodyPr>
          <a:lstStyle/>
          <a:p>
            <a:r>
              <a:rPr lang="pt-BR" sz="2500" dirty="0"/>
              <a:t>Através da seleção de texto é possível mudar a cor, tamanho e tipo de fonte, etc. </a:t>
            </a:r>
          </a:p>
          <a:p>
            <a:r>
              <a:rPr lang="pt-BR" sz="2500" dirty="0"/>
              <a:t>Apontando o mouse na margem esquerda do texto, o cursor aponta para a direita. </a:t>
            </a:r>
          </a:p>
          <a:p>
            <a:r>
              <a:rPr lang="pt-BR" sz="2500" dirty="0"/>
              <a:t>	Ao dar um clique: é selecionada toda a linha. </a:t>
            </a:r>
          </a:p>
          <a:p>
            <a:r>
              <a:rPr lang="pt-BR" sz="2500" dirty="0"/>
              <a:t>	Ao dar um duplo clique: é selecionado todo o parágrafo. </a:t>
            </a:r>
          </a:p>
          <a:p>
            <a:r>
              <a:rPr lang="pt-BR" sz="2500" dirty="0"/>
              <a:t>	Ao dar um triplo clique: é seleciono todo o texto. </a:t>
            </a:r>
          </a:p>
          <a:p>
            <a:r>
              <a:rPr lang="pt-BR" sz="2500" dirty="0"/>
              <a:t>Com o cursor no meio de uma palavra: </a:t>
            </a:r>
          </a:p>
          <a:p>
            <a:r>
              <a:rPr lang="pt-BR" sz="2500" dirty="0"/>
              <a:t>	Ao dar um clique o cursor se posiciona onde foi clicado. </a:t>
            </a:r>
          </a:p>
          <a:p>
            <a:r>
              <a:rPr lang="pt-BR" sz="2500" dirty="0"/>
              <a:t>	Ao dar um duplo clique, ele seleciona toda a palavra. </a:t>
            </a:r>
          </a:p>
          <a:p>
            <a:r>
              <a:rPr lang="pt-BR" sz="2500" dirty="0"/>
              <a:t>	Ao dar um triplo clique ele seleciona todo o parágrafo. </a:t>
            </a:r>
          </a:p>
        </p:txBody>
      </p:sp>
    </p:spTree>
    <p:extLst>
      <p:ext uri="{BB962C8B-B14F-4D97-AF65-F5344CB8AC3E}">
        <p14:creationId xmlns:p14="http://schemas.microsoft.com/office/powerpoint/2010/main" val="4165615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Selecionar textos</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a:bodyPr>
          <a:lstStyle/>
          <a:p>
            <a:r>
              <a:rPr lang="pt-BR" sz="2500" dirty="0"/>
              <a:t>Podemos também clicar, manter o mouse pressionado e arrastar até onde se deseja selecionar. O problema é que se o mouse for solto antes do desejado, é preciso reiniciar o processo, ou pressionar a tecla SHIFT no teclado e clicar ao final da seleção desejada. </a:t>
            </a:r>
          </a:p>
          <a:p>
            <a:r>
              <a:rPr lang="pt-BR" sz="2500" dirty="0"/>
              <a:t>Podemos também clicar onde começa a seleção, pressionar a tecla SHIFT e clicar onde termina a seleção. É possível selecionar palavras alternadas. Selecione a primeira palavra, pressione CTRL e vá selecionando as partes do texto que deseja modificar.</a:t>
            </a:r>
          </a:p>
        </p:txBody>
      </p:sp>
    </p:spTree>
    <p:extLst>
      <p:ext uri="{BB962C8B-B14F-4D97-AF65-F5344CB8AC3E}">
        <p14:creationId xmlns:p14="http://schemas.microsoft.com/office/powerpoint/2010/main" val="1548029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Formatando o documento</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a:bodyPr>
          <a:lstStyle/>
          <a:p>
            <a:r>
              <a:rPr lang="pt-BR" sz="2500" dirty="0"/>
              <a:t>Na Guia Página Inicial, é possível formatar o texto, que inclui a organização visual, realce e estrutura. Para formatar um texto é preciso selecionar o texto através do mouse (ou do teclado) e clicar nas propriedades da guia com a formatação desejada.</a:t>
            </a:r>
          </a:p>
          <a:p>
            <a:r>
              <a:rPr lang="pt-BR" sz="2500" u="sng" dirty="0"/>
              <a:t>Sessão Área de Transferência:</a:t>
            </a:r>
            <a:r>
              <a:rPr lang="pt-BR" sz="2500" dirty="0"/>
              <a:t>	</a:t>
            </a:r>
          </a:p>
          <a:p>
            <a:r>
              <a:rPr lang="pt-BR" sz="2500" dirty="0"/>
              <a:t>Botão Colar (</a:t>
            </a:r>
            <a:r>
              <a:rPr lang="pt-BR" sz="2500" dirty="0" err="1"/>
              <a:t>Ctrl+V</a:t>
            </a:r>
            <a:r>
              <a:rPr lang="pt-BR" sz="2500" dirty="0"/>
              <a:t>):  Permite que os que foi copiado para a memória seja copiado para a célula onde está o cursor. Se clicar na setinha para baixo, será exibida a opção Colar Especial. Esta opção permite outras opções de colagem.</a:t>
            </a:r>
          </a:p>
        </p:txBody>
      </p:sp>
      <p:pic>
        <p:nvPicPr>
          <p:cNvPr id="7" name="image26.png"/>
          <p:cNvPicPr/>
          <p:nvPr/>
        </p:nvPicPr>
        <p:blipFill>
          <a:blip r:embed="rId2"/>
          <a:srcRect/>
          <a:stretch>
            <a:fillRect/>
          </a:stretch>
        </p:blipFill>
        <p:spPr>
          <a:xfrm>
            <a:off x="632836" y="4604992"/>
            <a:ext cx="498380" cy="692871"/>
          </a:xfrm>
          <a:prstGeom prst="rect">
            <a:avLst/>
          </a:prstGeom>
          <a:ln/>
        </p:spPr>
      </p:pic>
    </p:spTree>
    <p:extLst>
      <p:ext uri="{BB962C8B-B14F-4D97-AF65-F5344CB8AC3E}">
        <p14:creationId xmlns:p14="http://schemas.microsoft.com/office/powerpoint/2010/main" val="3537231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Formatando o documento</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lnSpcReduction="10000"/>
          </a:bodyPr>
          <a:lstStyle/>
          <a:p>
            <a:r>
              <a:rPr lang="pt-BR" sz="2500" dirty="0"/>
              <a:t>Especial. Esta opção permite outras opções de colagem.</a:t>
            </a:r>
          </a:p>
          <a:p>
            <a:r>
              <a:rPr lang="pt-BR" sz="2500" dirty="0" smtClean="0"/>
              <a:t>Botão </a:t>
            </a:r>
            <a:r>
              <a:rPr lang="pt-BR" sz="2500" dirty="0"/>
              <a:t>recortar (</a:t>
            </a:r>
            <a:r>
              <a:rPr lang="pt-BR" sz="2500" dirty="0" err="1"/>
              <a:t>Ctrl+X</a:t>
            </a:r>
            <a:r>
              <a:rPr lang="pt-BR" sz="2500" dirty="0"/>
              <a:t>): Ao clicar neste botão, o conteúdo selecionado será “recortado”, estará disponível para usá-lo em outra área.</a:t>
            </a:r>
          </a:p>
          <a:p>
            <a:r>
              <a:rPr lang="pt-BR" sz="2500" dirty="0"/>
              <a:t>Botão Copiar (</a:t>
            </a:r>
            <a:r>
              <a:rPr lang="pt-BR" sz="2500" dirty="0" err="1"/>
              <a:t>Ctrl+C</a:t>
            </a:r>
            <a:r>
              <a:rPr lang="pt-BR" sz="2500" dirty="0"/>
              <a:t>): Ao clicar neste botão, o conteúdo selecionado será copiado para a memória. Ao clicar na seta para baixo, será exibida a opção Copiar como imagem. </a:t>
            </a:r>
          </a:p>
          <a:p>
            <a:r>
              <a:rPr lang="pt-BR" sz="2500" dirty="0"/>
              <a:t>Pincel de Formatação: Copia a formação do conteúdo selecionado, para que, seja aplicado em outra área.</a:t>
            </a:r>
          </a:p>
        </p:txBody>
      </p:sp>
      <p:pic>
        <p:nvPicPr>
          <p:cNvPr id="9" name="image19.png"/>
          <p:cNvPicPr/>
          <p:nvPr/>
        </p:nvPicPr>
        <p:blipFill>
          <a:blip r:embed="rId2"/>
          <a:srcRect/>
          <a:stretch>
            <a:fillRect/>
          </a:stretch>
        </p:blipFill>
        <p:spPr>
          <a:xfrm>
            <a:off x="573042" y="2806510"/>
            <a:ext cx="591499" cy="529357"/>
          </a:xfrm>
          <a:prstGeom prst="rect">
            <a:avLst/>
          </a:prstGeom>
          <a:ln/>
        </p:spPr>
      </p:pic>
      <p:pic>
        <p:nvPicPr>
          <p:cNvPr id="11" name="image5.png"/>
          <p:cNvPicPr/>
          <p:nvPr/>
        </p:nvPicPr>
        <p:blipFill>
          <a:blip r:embed="rId3"/>
          <a:srcRect/>
          <a:stretch>
            <a:fillRect/>
          </a:stretch>
        </p:blipFill>
        <p:spPr>
          <a:xfrm>
            <a:off x="506777" y="3959142"/>
            <a:ext cx="699495" cy="686634"/>
          </a:xfrm>
          <a:prstGeom prst="rect">
            <a:avLst/>
          </a:prstGeom>
          <a:ln/>
        </p:spPr>
      </p:pic>
      <p:pic>
        <p:nvPicPr>
          <p:cNvPr id="13" name="image11.png"/>
          <p:cNvPicPr/>
          <p:nvPr/>
        </p:nvPicPr>
        <p:blipFill>
          <a:blip r:embed="rId4"/>
          <a:srcRect/>
          <a:stretch>
            <a:fillRect/>
          </a:stretch>
        </p:blipFill>
        <p:spPr>
          <a:xfrm>
            <a:off x="506777" y="5269051"/>
            <a:ext cx="633334" cy="604119"/>
          </a:xfrm>
          <a:prstGeom prst="rect">
            <a:avLst/>
          </a:prstGeom>
          <a:ln/>
        </p:spPr>
      </p:pic>
    </p:spTree>
    <p:extLst>
      <p:ext uri="{BB962C8B-B14F-4D97-AF65-F5344CB8AC3E}">
        <p14:creationId xmlns:p14="http://schemas.microsoft.com/office/powerpoint/2010/main" val="1132203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Formatando o documento</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fontScale="92500"/>
          </a:bodyPr>
          <a:lstStyle/>
          <a:p>
            <a:r>
              <a:rPr lang="pt-BR" sz="2500" u="sng" dirty="0"/>
              <a:t>Sessão Fonte: </a:t>
            </a:r>
          </a:p>
          <a:p>
            <a:r>
              <a:rPr lang="pt-BR" sz="2500" dirty="0" smtClean="0"/>
              <a:t>F		Formatação </a:t>
            </a:r>
            <a:r>
              <a:rPr lang="pt-BR" sz="2500" dirty="0"/>
              <a:t>da Fonte: Selecione as células que deseja alterar e escolha o estilo e tamanho da fonte. Para ver as opções, clique na seta para baixo. Os botões A seta para cima e A seta para baixo, aumentam e diminuem gradativamente o tamanho da fonte</a:t>
            </a:r>
            <a:r>
              <a:rPr lang="pt-BR" sz="2500" dirty="0" smtClean="0"/>
              <a:t>.</a:t>
            </a:r>
          </a:p>
          <a:p>
            <a:r>
              <a:rPr lang="pt-BR" sz="2500" dirty="0" smtClean="0"/>
              <a:t>O		Os </a:t>
            </a:r>
            <a:r>
              <a:rPr lang="pt-BR" sz="2500" dirty="0"/>
              <a:t>botões Negrito, Itálico e Sublinhado: Fazem a ação nas células selecionadas para o estilo N = Negrito, I = Itálico ou S = Sublinhado.</a:t>
            </a:r>
          </a:p>
          <a:p>
            <a:r>
              <a:rPr lang="pt-BR" sz="2500" dirty="0"/>
              <a:t> </a:t>
            </a:r>
            <a:r>
              <a:rPr lang="pt-BR" sz="2500" dirty="0" smtClean="0"/>
              <a:t>B		Botão </a:t>
            </a:r>
            <a:r>
              <a:rPr lang="pt-BR" sz="2500" dirty="0"/>
              <a:t>cor da Fonte: Aplica a cor escolhida na fonte da área selecionada. Para escolher uma cor, clique na seta para baixo e selecione a cor desejada.</a:t>
            </a:r>
          </a:p>
          <a:p>
            <a:endParaRPr lang="pt-BR" sz="2500" dirty="0" smtClean="0"/>
          </a:p>
          <a:p>
            <a:endParaRPr lang="pt-BR" sz="2500" dirty="0"/>
          </a:p>
        </p:txBody>
      </p:sp>
      <p:pic>
        <p:nvPicPr>
          <p:cNvPr id="9" name="image6.png"/>
          <p:cNvPicPr/>
          <p:nvPr/>
        </p:nvPicPr>
        <p:blipFill>
          <a:blip r:embed="rId2"/>
          <a:srcRect/>
          <a:stretch>
            <a:fillRect/>
          </a:stretch>
        </p:blipFill>
        <p:spPr>
          <a:xfrm>
            <a:off x="816973" y="2153350"/>
            <a:ext cx="1715152" cy="482910"/>
          </a:xfrm>
          <a:prstGeom prst="rect">
            <a:avLst/>
          </a:prstGeom>
          <a:ln/>
        </p:spPr>
      </p:pic>
      <p:pic>
        <p:nvPicPr>
          <p:cNvPr id="15" name="image42.png"/>
          <p:cNvPicPr/>
          <p:nvPr/>
        </p:nvPicPr>
        <p:blipFill>
          <a:blip r:embed="rId3"/>
          <a:srcRect/>
          <a:stretch>
            <a:fillRect/>
          </a:stretch>
        </p:blipFill>
        <p:spPr>
          <a:xfrm>
            <a:off x="1168145" y="3926261"/>
            <a:ext cx="981167" cy="410067"/>
          </a:xfrm>
          <a:prstGeom prst="rect">
            <a:avLst/>
          </a:prstGeom>
          <a:ln/>
        </p:spPr>
      </p:pic>
      <p:pic>
        <p:nvPicPr>
          <p:cNvPr id="16" name="image39.png"/>
          <p:cNvPicPr/>
          <p:nvPr/>
        </p:nvPicPr>
        <p:blipFill>
          <a:blip r:embed="rId4"/>
          <a:srcRect/>
          <a:stretch>
            <a:fillRect/>
          </a:stretch>
        </p:blipFill>
        <p:spPr>
          <a:xfrm>
            <a:off x="1375285" y="4936067"/>
            <a:ext cx="566885" cy="455629"/>
          </a:xfrm>
          <a:prstGeom prst="rect">
            <a:avLst/>
          </a:prstGeom>
          <a:ln/>
        </p:spPr>
      </p:pic>
    </p:spTree>
    <p:extLst>
      <p:ext uri="{BB962C8B-B14F-4D97-AF65-F5344CB8AC3E}">
        <p14:creationId xmlns:p14="http://schemas.microsoft.com/office/powerpoint/2010/main" val="1273603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6308878"/>
          </a:xfrm>
        </p:spPr>
        <p:txBody>
          <a:bodyPr anchor="ctr">
            <a:normAutofit/>
          </a:bodyPr>
          <a:lstStyle/>
          <a:p>
            <a:r>
              <a:rPr lang="pt-BR" sz="5400" dirty="0" smtClean="0"/>
              <a:t>WORD BÁSICO</a:t>
            </a:r>
            <a:endParaRPr lang="pt-BR" sz="5400" dirty="0"/>
          </a:p>
        </p:txBody>
      </p:sp>
      <p:sp>
        <p:nvSpPr>
          <p:cNvPr id="3" name="Espaço Reservado para Conteúdo 2"/>
          <p:cNvSpPr>
            <a:spLocks noGrp="1"/>
          </p:cNvSpPr>
          <p:nvPr>
            <p:ph idx="1"/>
          </p:nvPr>
        </p:nvSpPr>
        <p:spPr>
          <a:xfrm>
            <a:off x="963930" y="1553593"/>
            <a:ext cx="7239037" cy="4216272"/>
          </a:xfrm>
        </p:spPr>
        <p:txBody>
          <a:bodyPr anchor="t">
            <a:normAutofit/>
          </a:bodyPr>
          <a:lstStyle/>
          <a:p>
            <a:endParaRPr lang="pt-BR" sz="2500" dirty="0" smtClean="0"/>
          </a:p>
          <a:p>
            <a:endParaRPr lang="pt-BR" sz="1600" dirty="0" smtClean="0"/>
          </a:p>
          <a:p>
            <a:endParaRPr lang="pt-BR" sz="1600" dirty="0" smtClean="0"/>
          </a:p>
        </p:txBody>
      </p:sp>
    </p:spTree>
    <p:extLst>
      <p:ext uri="{BB962C8B-B14F-4D97-AF65-F5344CB8AC3E}">
        <p14:creationId xmlns:p14="http://schemas.microsoft.com/office/powerpoint/2010/main" val="1243785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Formatando o documento</a:t>
            </a:r>
            <a:endParaRPr lang="pt-BR" sz="5400" dirty="0"/>
          </a:p>
        </p:txBody>
      </p:sp>
      <p:sp>
        <p:nvSpPr>
          <p:cNvPr id="3" name="Espaço Reservado para Conteúdo 2"/>
          <p:cNvSpPr>
            <a:spLocks noGrp="1"/>
          </p:cNvSpPr>
          <p:nvPr>
            <p:ph idx="1"/>
          </p:nvPr>
        </p:nvSpPr>
        <p:spPr>
          <a:xfrm>
            <a:off x="963930" y="1762812"/>
            <a:ext cx="7239037" cy="4571999"/>
          </a:xfrm>
        </p:spPr>
        <p:txBody>
          <a:bodyPr anchor="t">
            <a:normAutofit fontScale="92500"/>
          </a:bodyPr>
          <a:lstStyle/>
          <a:p>
            <a:r>
              <a:rPr lang="pt-BR" sz="2500" u="sng" dirty="0"/>
              <a:t>Sessão Parágrafo</a:t>
            </a:r>
            <a:r>
              <a:rPr lang="pt-BR" sz="2500" u="sng" dirty="0" smtClean="0"/>
              <a:t>:</a:t>
            </a:r>
          </a:p>
          <a:p>
            <a:r>
              <a:rPr lang="pt-BR" sz="2500" dirty="0"/>
              <a:t>Possibilita incluir marcadores, numeração (escolhendo o formato de lista), os níveis para numeração, alinhar um texto à esquerda, à direita, centralizar ou justificar (alinhar da esquerda até a direita do papel), adicionar ou diminuir recuos, classificar a ordem do texto selecionado, mostrar parágrafos e espaços, alinhar um texto à esquerda, à direita, centralizar ou justificar (alinhar da esquerda até a direita do papel), alternar o espaço entre linhas, incluir sombreamento e bordas</a:t>
            </a:r>
            <a:r>
              <a:rPr lang="pt-BR" sz="2500" dirty="0" smtClean="0"/>
              <a:t>.</a:t>
            </a:r>
          </a:p>
          <a:p>
            <a:r>
              <a:rPr lang="pt-BR" sz="2500" dirty="0"/>
              <a:t>Os botões de alinhamento permitem alinhar o conteúdo da célula à Esquerda, Centralizado e à Direita. </a:t>
            </a:r>
            <a:endParaRPr lang="pt-BR" sz="2500" dirty="0" smtClean="0"/>
          </a:p>
          <a:p>
            <a:endParaRPr lang="pt-BR" sz="2500" dirty="0"/>
          </a:p>
        </p:txBody>
      </p:sp>
      <p:pic>
        <p:nvPicPr>
          <p:cNvPr id="9" name="image41.png"/>
          <p:cNvPicPr/>
          <p:nvPr/>
        </p:nvPicPr>
        <p:blipFill>
          <a:blip r:embed="rId2"/>
          <a:srcRect/>
          <a:stretch>
            <a:fillRect/>
          </a:stretch>
        </p:blipFill>
        <p:spPr>
          <a:xfrm>
            <a:off x="240030" y="5416098"/>
            <a:ext cx="1008878" cy="494508"/>
          </a:xfrm>
          <a:prstGeom prst="rect">
            <a:avLst/>
          </a:prstGeom>
          <a:ln/>
        </p:spPr>
      </p:pic>
    </p:spTree>
    <p:extLst>
      <p:ext uri="{BB962C8B-B14F-4D97-AF65-F5344CB8AC3E}">
        <p14:creationId xmlns:p14="http://schemas.microsoft.com/office/powerpoint/2010/main" val="2931646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83799"/>
            <a:ext cx="7594144" cy="1618489"/>
          </a:xfrm>
        </p:spPr>
        <p:txBody>
          <a:bodyPr anchor="ctr">
            <a:normAutofit/>
          </a:bodyPr>
          <a:lstStyle/>
          <a:p>
            <a:r>
              <a:rPr lang="pt-BR" sz="5400" dirty="0" smtClean="0"/>
              <a:t>Desfazer e refazer alterações</a:t>
            </a:r>
            <a:endParaRPr lang="pt-BR" sz="5400" dirty="0"/>
          </a:p>
        </p:txBody>
      </p:sp>
      <p:sp>
        <p:nvSpPr>
          <p:cNvPr id="3" name="Espaço Reservado para Conteúdo 2"/>
          <p:cNvSpPr>
            <a:spLocks noGrp="1"/>
          </p:cNvSpPr>
          <p:nvPr>
            <p:ph idx="1"/>
          </p:nvPr>
        </p:nvSpPr>
        <p:spPr>
          <a:xfrm>
            <a:off x="963930" y="2002288"/>
            <a:ext cx="7239037" cy="4332523"/>
          </a:xfrm>
        </p:spPr>
        <p:txBody>
          <a:bodyPr anchor="t">
            <a:normAutofit/>
          </a:bodyPr>
          <a:lstStyle/>
          <a:p>
            <a:r>
              <a:rPr lang="pt-BR" sz="2500" dirty="0"/>
              <a:t>Caso precise reverter uma ação realizada no documento, pode-se utilizar a opção desfazer. Se a ação desfeita precisa ser refeita, só escolher a opção refazer. </a:t>
            </a:r>
          </a:p>
          <a:p>
            <a:r>
              <a:rPr lang="pt-BR" sz="2500" dirty="0"/>
              <a:t>O botão desfazer e repetir se encontra na barra de acesso rápido: </a:t>
            </a:r>
          </a:p>
          <a:p>
            <a:r>
              <a:rPr lang="pt-BR" sz="2500" dirty="0"/>
              <a:t>Para desfazer ações acione: Clique em Desfazer ou digite o comando &lt;CTRL + Z&gt;. </a:t>
            </a:r>
          </a:p>
          <a:p>
            <a:r>
              <a:rPr lang="pt-BR" sz="2500" dirty="0"/>
              <a:t>Para repetir ações acione: Clique em Repetir ou digite o comando &lt;CTRL + R&gt;.</a:t>
            </a:r>
          </a:p>
          <a:p>
            <a:endParaRPr lang="pt-BR" sz="2500" dirty="0"/>
          </a:p>
        </p:txBody>
      </p:sp>
    </p:spTree>
    <p:extLst>
      <p:ext uri="{BB962C8B-B14F-4D97-AF65-F5344CB8AC3E}">
        <p14:creationId xmlns:p14="http://schemas.microsoft.com/office/powerpoint/2010/main" val="26002410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Configurações de Documento</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lnSpcReduction="10000"/>
          </a:bodyPr>
          <a:lstStyle/>
          <a:p>
            <a:r>
              <a:rPr lang="pt-BR" sz="2500" dirty="0"/>
              <a:t>Um dos principais cuidados que se deve ter com seus documentos é em relação à configuração da página. A ABNT (Associação Brasileira de Normas Técnicas) possui um manual de regras para documentações, então é comum escutar “o documento tem que estar dentro das normas”. No Word a Aba que permite configurar sua página é a Aba Layout.</a:t>
            </a:r>
          </a:p>
          <a:p>
            <a:r>
              <a:rPr lang="pt-BR" sz="2500" dirty="0"/>
              <a:t>O grupo “Configurar Página”, permite definir as margens de seu documento, ele possui alguns tamanhos pré-definidos, como também personalizá-las. </a:t>
            </a:r>
          </a:p>
          <a:p>
            <a:endParaRPr lang="pt-BR" sz="2500" dirty="0"/>
          </a:p>
        </p:txBody>
      </p:sp>
    </p:spTree>
    <p:extLst>
      <p:ext uri="{BB962C8B-B14F-4D97-AF65-F5344CB8AC3E}">
        <p14:creationId xmlns:p14="http://schemas.microsoft.com/office/powerpoint/2010/main" val="42249632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Configurações de Documento</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Ao personalizar as margens, é possível alterar as margens superior, esquerda, inferior e direita, definir a orientação da página, se retrato ou paisagem, configurar a fora de várias páginas, como normal, livro, espelho. Ainda nessa mesma janela temos a guia Papel. Na guia Papel, podemos definir o tipo de papel que está disponível na impressora.</a:t>
            </a:r>
          </a:p>
        </p:txBody>
      </p:sp>
    </p:spTree>
    <p:extLst>
      <p:ext uri="{BB962C8B-B14F-4D97-AF65-F5344CB8AC3E}">
        <p14:creationId xmlns:p14="http://schemas.microsoft.com/office/powerpoint/2010/main" val="3486578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Colunas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lnSpcReduction="10000"/>
          </a:bodyPr>
          <a:lstStyle/>
          <a:p>
            <a:r>
              <a:rPr lang="pt-BR" sz="2500" dirty="0"/>
              <a:t>É possível dividir um texto no Word em várias colunas como em uma revista. Ao clicar em mais Colunas, é possível personalizar as suas colunas, o Word disponibiliza algumas opções pré-definidas, mas você pode colocar em um número maior de colunas, adicionar linha entre as colunas, definir a largura e o espaçamento entre as colunas. Observe que se você pretende utilizar larguras de colunas diferentes é preciso desmarcar a opção “Colunas de mesma largura”. Atente também que se preciso adicionar colunas a somente uma parte do texto, eu preciso primeiro selecionar esse texto.</a:t>
            </a:r>
          </a:p>
        </p:txBody>
      </p:sp>
    </p:spTree>
    <p:extLst>
      <p:ext uri="{BB962C8B-B14F-4D97-AF65-F5344CB8AC3E}">
        <p14:creationId xmlns:p14="http://schemas.microsoft.com/office/powerpoint/2010/main" val="1945643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a:t>Inserindo uma nova página </a:t>
            </a:r>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Para inserir novas linhas no Word, deve-se usar a tecla &lt;</a:t>
            </a:r>
            <a:r>
              <a:rPr lang="pt-BR" sz="2500" dirty="0" err="1"/>
              <a:t>Enter</a:t>
            </a:r>
            <a:r>
              <a:rPr lang="pt-BR" sz="2500" dirty="0"/>
              <a:t>&gt;. No entanto, muitas vezes precisamos que determinada parte do nosso texto fique em uma nova página. Para isso utilizamos as quebras de página. Existe também a quebra de coluna. A tecla de atalho para quebrar uma página é &lt;</a:t>
            </a:r>
            <a:r>
              <a:rPr lang="pt-BR" sz="2500" dirty="0" err="1"/>
              <a:t>alt+enter</a:t>
            </a:r>
            <a:r>
              <a:rPr lang="pt-BR" sz="2500" dirty="0"/>
              <a:t>&gt;.</a:t>
            </a:r>
          </a:p>
        </p:txBody>
      </p:sp>
    </p:spTree>
    <p:extLst>
      <p:ext uri="{BB962C8B-B14F-4D97-AF65-F5344CB8AC3E}">
        <p14:creationId xmlns:p14="http://schemas.microsoft.com/office/powerpoint/2010/main" val="37734917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a:t>Plano de Fundo da Página </a:t>
            </a:r>
          </a:p>
        </p:txBody>
      </p:sp>
      <p:sp>
        <p:nvSpPr>
          <p:cNvPr id="3" name="Espaço Reservado para Conteúdo 2"/>
          <p:cNvSpPr>
            <a:spLocks noGrp="1"/>
          </p:cNvSpPr>
          <p:nvPr>
            <p:ph idx="1"/>
          </p:nvPr>
        </p:nvSpPr>
        <p:spPr>
          <a:xfrm>
            <a:off x="963930" y="2138110"/>
            <a:ext cx="7239037" cy="4196701"/>
          </a:xfrm>
        </p:spPr>
        <p:txBody>
          <a:bodyPr anchor="t">
            <a:normAutofit fontScale="85000" lnSpcReduction="20000"/>
          </a:bodyPr>
          <a:lstStyle/>
          <a:p>
            <a:r>
              <a:rPr lang="pt-BR" sz="2500" dirty="0"/>
              <a:t>Podemos adicionar às páginas do documento marcas d’água, cores e bordas. O grupo Plano de Fundo da Página possui três botões para modificar o documento.</a:t>
            </a:r>
          </a:p>
          <a:p>
            <a:r>
              <a:rPr lang="pt-BR" sz="2500" dirty="0"/>
              <a:t>Clique no botão “Marca d’água”. O Word apresenta alguns modelos, abaixo temos o item “Personalizar Marca D’água". Clique nessa opção. Nesta janela podemos definir uma imagem como marca d’água, basta clicar em Selecionar Imagem, escolher a imagem e depois definir a dimensão e se a imagem ficará mais fraca (desbotar) e clicar em OK. Como também é possível definir um texto como marca d’água. </a:t>
            </a:r>
          </a:p>
          <a:p>
            <a:r>
              <a:rPr lang="pt-BR" sz="2500" dirty="0"/>
              <a:t>O segundo botão, “Cor da página” permite colocar uma cor de fundo em seu texto, um recurso interessante é que o Word verifica a cor aplicada e automaticamente ele muda a cor do texto. </a:t>
            </a:r>
          </a:p>
          <a:p>
            <a:r>
              <a:rPr lang="pt-BR" sz="2500" dirty="0"/>
              <a:t>O botão Bordas da Página abre a ferramenta de Bordas e sombreamento. Onde pode-se aplicar bordas as páginas.</a:t>
            </a:r>
          </a:p>
        </p:txBody>
      </p:sp>
    </p:spTree>
    <p:extLst>
      <p:ext uri="{BB962C8B-B14F-4D97-AF65-F5344CB8AC3E}">
        <p14:creationId xmlns:p14="http://schemas.microsoft.com/office/powerpoint/2010/main" val="3004663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Localizar e Substituir</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lnSpcReduction="10000"/>
          </a:bodyPr>
          <a:lstStyle/>
          <a:p>
            <a:r>
              <a:rPr lang="pt-BR" sz="2500" dirty="0"/>
              <a:t>Às vezes precisamos encontrar algum texto no documento e substituí-lo por outro. Ao final da aba Página Inicial temos o grupo edição, dentro dela temos a opção “Localizar” e a opção “Substituir”. Clique na opção Substituir que seja exibido a tela a seguir:</a:t>
            </a:r>
          </a:p>
          <a:p>
            <a:r>
              <a:rPr lang="pt-BR" sz="2500" dirty="0"/>
              <a:t>A janela que se abre possui três guias, localizar, Substituir e Ir para. A guia substituir que estamos vendo, permite substituir em seu documento uma palavra por outra. A substituição pode ser feita uma a uma, clicando em substituir, ou pode ser todas de uma única vez clicando-se no botão Substituir Tudo. </a:t>
            </a:r>
          </a:p>
        </p:txBody>
      </p:sp>
    </p:spTree>
    <p:extLst>
      <p:ext uri="{BB962C8B-B14F-4D97-AF65-F5344CB8AC3E}">
        <p14:creationId xmlns:p14="http://schemas.microsoft.com/office/powerpoint/2010/main" val="4080393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Cabeçalho e Rodapé</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O Word sempre reserva na página do documento, uma parte das margens para o cabeçalho e rodapé. Para acessar as opções de cabeçalho e rodapé, clique na Aba Inserir, Grupo “Cabeçalho e Rodapé”.</a:t>
            </a:r>
          </a:p>
          <a:p>
            <a:r>
              <a:rPr lang="pt-BR" sz="2500" dirty="0"/>
              <a:t>Ele é composto de três opções Cabeçalho, Rodapé e Número de Página.</a:t>
            </a:r>
          </a:p>
          <a:p>
            <a:r>
              <a:rPr lang="pt-BR" sz="2500" dirty="0"/>
              <a:t>Ao clicar em Cabeçalho o Word disponibiliza algumas opções de caixas para que você possa digitar seu texto. Ao clicar em Editar Cabeçalho o Word edita a área de cabeçalho e a barra superior passa a ter comandos para alteração do cabeçalho.</a:t>
            </a:r>
          </a:p>
        </p:txBody>
      </p:sp>
    </p:spTree>
    <p:extLst>
      <p:ext uri="{BB962C8B-B14F-4D97-AF65-F5344CB8AC3E}">
        <p14:creationId xmlns:p14="http://schemas.microsoft.com/office/powerpoint/2010/main" val="3972936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Cabeçalho e Rodapé</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fontScale="92500" lnSpcReduction="10000"/>
          </a:bodyPr>
          <a:lstStyle/>
          <a:p>
            <a:r>
              <a:rPr lang="pt-BR" sz="2500" dirty="0"/>
              <a:t>A área do cabeçalho é exibida em um retângulo pontilhado, o restante do documento fica em segundo plano. Tudo o que for inserido no cabeçalho será mostrado em todas as páginas, com exceção se você definiu seções diferentes nas páginas. Para aplicar números de páginas automaticamente em seu cabeçalho basta clicar em Números de Página, apenas tome o cuidado de escolher Início da Página se optar por Fim da Página ele aplicará o número da página no rodapé. </a:t>
            </a:r>
          </a:p>
          <a:p>
            <a:r>
              <a:rPr lang="pt-BR" sz="2500" dirty="0"/>
              <a:t>Podemos também aplicar cabeçalhos e rodapés diferentes a um documento, para isso basta que ambos estejam em seções diferentes do documento. O cuidado é ao aplicar o cabeçalho ou o rodapé, desmarcar a opção Vincular ao anterior.</a:t>
            </a:r>
          </a:p>
        </p:txBody>
      </p:sp>
    </p:spTree>
    <p:extLst>
      <p:ext uri="{BB962C8B-B14F-4D97-AF65-F5344CB8AC3E}">
        <p14:creationId xmlns:p14="http://schemas.microsoft.com/office/powerpoint/2010/main" val="639320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WORD BÁSICO</a:t>
            </a:r>
            <a:endParaRPr lang="pt-BR" sz="5400" dirty="0"/>
          </a:p>
        </p:txBody>
      </p:sp>
      <p:sp>
        <p:nvSpPr>
          <p:cNvPr id="3" name="Espaço Reservado para Conteúdo 2"/>
          <p:cNvSpPr>
            <a:spLocks noGrp="1"/>
          </p:cNvSpPr>
          <p:nvPr>
            <p:ph idx="1"/>
          </p:nvPr>
        </p:nvSpPr>
        <p:spPr>
          <a:xfrm>
            <a:off x="963930" y="1553593"/>
            <a:ext cx="7239037" cy="4216272"/>
          </a:xfrm>
        </p:spPr>
        <p:txBody>
          <a:bodyPr anchor="t">
            <a:normAutofit/>
          </a:bodyPr>
          <a:lstStyle/>
          <a:p>
            <a:r>
              <a:rPr lang="pt-BR" sz="2500" dirty="0"/>
              <a:t>Este material foi elaborado com base nas informações disponíveis no site oficial da Microsoft: https://support.office.com/pt-br e do Google: https://support.google.com para servir de pesquisa e </a:t>
            </a:r>
            <a:r>
              <a:rPr lang="pt-BR" sz="2500" dirty="0" smtClean="0"/>
              <a:t>auxílio.</a:t>
            </a:r>
          </a:p>
          <a:p>
            <a:endParaRPr lang="pt-BR" sz="1600" dirty="0" smtClean="0"/>
          </a:p>
          <a:p>
            <a:endParaRPr lang="pt-BR" sz="1600" dirty="0" smtClean="0"/>
          </a:p>
        </p:txBody>
      </p:sp>
    </p:spTree>
    <p:extLst>
      <p:ext uri="{BB962C8B-B14F-4D97-AF65-F5344CB8AC3E}">
        <p14:creationId xmlns:p14="http://schemas.microsoft.com/office/powerpoint/2010/main" val="3452595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Inserindo Elementos Gráficos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O Word permite que se insira em seus documentos arquivos gráficos como Imagem, Clip-art, Formas, etc., as opções de inserção estão disponíveis na Aba Inserir.</a:t>
            </a:r>
          </a:p>
        </p:txBody>
      </p:sp>
    </p:spTree>
    <p:extLst>
      <p:ext uri="{BB962C8B-B14F-4D97-AF65-F5344CB8AC3E}">
        <p14:creationId xmlns:p14="http://schemas.microsoft.com/office/powerpoint/2010/main" val="27028672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Imagens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fontScale="85000" lnSpcReduction="20000"/>
          </a:bodyPr>
          <a:lstStyle/>
          <a:p>
            <a:r>
              <a:rPr lang="pt-BR" sz="2500" dirty="0"/>
              <a:t>O primeiro elemento gráfico que temos é o elemento Imagem. Para inserir uma imagem clique no botão com o mesmo nome no grupo Ilustrações na Aba Inserir. </a:t>
            </a:r>
          </a:p>
          <a:p>
            <a:r>
              <a:rPr lang="pt-BR" sz="2500" dirty="0"/>
              <a:t>Na janela que se abre, localize o arquivo de imagem em seu computador.</a:t>
            </a:r>
          </a:p>
          <a:p>
            <a:r>
              <a:rPr lang="pt-BR" sz="2500" dirty="0"/>
              <a:t>Ao inserir a imagem é possível observar que a mesma enquanto selecionada possui uma caixa em sua volta, para mover a imagem de local, basta clicar sobre ela e arrastar para o local desejado, se precisar redimensionar a imagem, basta clicar em um dos pequenos quadrados em suas extremidades, que são chamados por Alças de redimensionamento. </a:t>
            </a:r>
          </a:p>
          <a:p>
            <a:r>
              <a:rPr lang="pt-BR" sz="2500" dirty="0"/>
              <a:t>Para sair da seleção da imagem, basta apenas clicar em qualquer outra parte do texto. </a:t>
            </a:r>
          </a:p>
          <a:p>
            <a:r>
              <a:rPr lang="pt-BR" sz="2500" dirty="0"/>
              <a:t>Ao clicar duas vezes sobre a imagem, a barra superior mostra as configurações de manipulação da imagem.</a:t>
            </a:r>
          </a:p>
          <a:p>
            <a:endParaRPr lang="pt-BR" sz="2500" dirty="0"/>
          </a:p>
        </p:txBody>
      </p:sp>
    </p:spTree>
    <p:extLst>
      <p:ext uri="{BB962C8B-B14F-4D97-AF65-F5344CB8AC3E}">
        <p14:creationId xmlns:p14="http://schemas.microsoft.com/office/powerpoint/2010/main" val="2566275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Formas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Podemos também adicionar formas ao nosso conteúdo do texto. Para desenhar uma forma, o processo é simples, basta clicar na forma desejada e arrastar o mouse na tela para definir as suas dimensões. Ao desenhar a sua forma a barra passa a ter as propriedades para modificar a forma.</a:t>
            </a:r>
          </a:p>
        </p:txBody>
      </p:sp>
      <p:sp>
        <p:nvSpPr>
          <p:cNvPr id="4" name="Retângulo 3"/>
          <p:cNvSpPr/>
          <p:nvPr/>
        </p:nvSpPr>
        <p:spPr>
          <a:xfrm>
            <a:off x="1178351" y="4779390"/>
            <a:ext cx="641022" cy="60331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pt-BR" dirty="0" smtClean="0"/>
              <a:t>abc</a:t>
            </a:r>
            <a:endParaRPr lang="pt-BR" dirty="0"/>
          </a:p>
        </p:txBody>
      </p:sp>
      <p:cxnSp>
        <p:nvCxnSpPr>
          <p:cNvPr id="6" name="Conector de seta reta 5"/>
          <p:cNvCxnSpPr/>
          <p:nvPr/>
        </p:nvCxnSpPr>
        <p:spPr>
          <a:xfrm>
            <a:off x="3091992" y="4722829"/>
            <a:ext cx="1687398" cy="18853"/>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7" name="Elipse 6"/>
          <p:cNvSpPr/>
          <p:nvPr/>
        </p:nvSpPr>
        <p:spPr>
          <a:xfrm>
            <a:off x="6080289" y="4779390"/>
            <a:ext cx="1178350" cy="97096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smtClean="0"/>
              <a:t>abc</a:t>
            </a:r>
            <a:endParaRPr lang="pt-BR" dirty="0"/>
          </a:p>
        </p:txBody>
      </p:sp>
      <p:sp>
        <p:nvSpPr>
          <p:cNvPr id="9" name="Triângulo isósceles 8"/>
          <p:cNvSpPr/>
          <p:nvPr/>
        </p:nvSpPr>
        <p:spPr>
          <a:xfrm>
            <a:off x="3912124" y="5231876"/>
            <a:ext cx="867266" cy="1404594"/>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dirty="0" smtClean="0"/>
              <a:t>abc</a:t>
            </a:r>
            <a:endParaRPr lang="pt-BR" dirty="0"/>
          </a:p>
        </p:txBody>
      </p:sp>
    </p:spTree>
    <p:extLst>
      <p:ext uri="{BB962C8B-B14F-4D97-AF65-F5344CB8AC3E}">
        <p14:creationId xmlns:p14="http://schemas.microsoft.com/office/powerpoint/2010/main" val="2202071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Imagens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fontScale="92500" lnSpcReduction="10000"/>
          </a:bodyPr>
          <a:lstStyle/>
          <a:p>
            <a:r>
              <a:rPr lang="pt-BR" sz="2500" dirty="0"/>
              <a:t>Escolha entre: </a:t>
            </a:r>
            <a:r>
              <a:rPr lang="pt-BR" sz="2500" b="1" dirty="0"/>
              <a:t>este dispositivo </a:t>
            </a:r>
            <a:r>
              <a:rPr lang="pt-BR" sz="2500" dirty="0"/>
              <a:t>para obter uma imagem em seu computador. </a:t>
            </a:r>
            <a:r>
              <a:rPr lang="pt-BR" sz="2500" b="1" dirty="0"/>
              <a:t>Imagens de Estoque </a:t>
            </a:r>
            <a:r>
              <a:rPr lang="pt-BR" sz="2500" dirty="0"/>
              <a:t>para imagens ou telas de fundo de alta qualidade. E </a:t>
            </a:r>
            <a:r>
              <a:rPr lang="pt-BR" sz="2500" b="1" dirty="0"/>
              <a:t>Imagens Online </a:t>
            </a:r>
            <a:r>
              <a:rPr lang="pt-BR" sz="2500" dirty="0"/>
              <a:t>para obter uma imagem na Web. </a:t>
            </a:r>
          </a:p>
          <a:p>
            <a:r>
              <a:rPr lang="pt-BR" sz="2500" dirty="0"/>
              <a:t>Para redimensionar uma imagem, selecione-a e arraste uma das alças de canto para redimensioná-la.</a:t>
            </a:r>
          </a:p>
          <a:p>
            <a:r>
              <a:rPr lang="pt-BR" sz="2500" dirty="0"/>
              <a:t>Para inserir uma quebra de texto em torno de uma imagem, selecione a imagem e, em seguida, selecione uma opção de quebra de texto. </a:t>
            </a:r>
          </a:p>
          <a:p>
            <a:r>
              <a:rPr lang="pt-BR" sz="2500" dirty="0"/>
              <a:t>Escolha uma opção diferente de: Alinhado com o Texto para mover a imagem pela página; em seguida, selecione a imagem e arraste-a.</a:t>
            </a:r>
          </a:p>
          <a:p>
            <a:endParaRPr lang="pt-BR" sz="2500" dirty="0"/>
          </a:p>
        </p:txBody>
      </p:sp>
    </p:spTree>
    <p:extLst>
      <p:ext uri="{BB962C8B-B14F-4D97-AF65-F5344CB8AC3E}">
        <p14:creationId xmlns:p14="http://schemas.microsoft.com/office/powerpoint/2010/main" val="8056663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err="1"/>
              <a:t>SmartArt</a:t>
            </a:r>
            <a:r>
              <a:rPr lang="pt-BR" sz="5400" dirty="0"/>
              <a:t> </a:t>
            </a:r>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O </a:t>
            </a:r>
            <a:r>
              <a:rPr lang="pt-BR" sz="2500" dirty="0" err="1"/>
              <a:t>SmartArt</a:t>
            </a:r>
            <a:r>
              <a:rPr lang="pt-BR" sz="2500" dirty="0"/>
              <a:t> permite ao você adicionar organogramas ao seu documento. Em hierarquia, escolha o primeiro da segunda linha e clique em OK.</a:t>
            </a:r>
          </a:p>
          <a:p>
            <a:r>
              <a:rPr lang="pt-BR" sz="2500" dirty="0"/>
              <a:t>Altere os textos conforme a sua necessidade. Ao clicar no topo em Ferramentas </a:t>
            </a:r>
            <a:r>
              <a:rPr lang="pt-BR" sz="2500" dirty="0" err="1"/>
              <a:t>SmartArt</a:t>
            </a:r>
            <a:r>
              <a:rPr lang="pt-BR" sz="2500" dirty="0"/>
              <a:t>, serão mostradas as opções de alteração do objeto, como a cor, por exemplo.</a:t>
            </a:r>
          </a:p>
          <a:p>
            <a:endParaRPr lang="pt-BR" sz="2500" dirty="0"/>
          </a:p>
        </p:txBody>
      </p:sp>
      <p:pic>
        <p:nvPicPr>
          <p:cNvPr id="7" name="image38.png"/>
          <p:cNvPicPr/>
          <p:nvPr/>
        </p:nvPicPr>
        <p:blipFill>
          <a:blip r:embed="rId2" cstate="print">
            <a:extLst>
              <a:ext uri="{28A0092B-C50C-407E-A947-70E740481C1C}">
                <a14:useLocalDpi xmlns:a14="http://schemas.microsoft.com/office/drawing/2010/main" val="0"/>
              </a:ext>
            </a:extLst>
          </a:blip>
          <a:srcRect/>
          <a:stretch>
            <a:fillRect/>
          </a:stretch>
        </p:blipFill>
        <p:spPr>
          <a:xfrm>
            <a:off x="4054729" y="4413453"/>
            <a:ext cx="3505567" cy="1817704"/>
          </a:xfrm>
          <a:prstGeom prst="rect">
            <a:avLst/>
          </a:prstGeom>
          <a:ln/>
        </p:spPr>
      </p:pic>
    </p:spTree>
    <p:extLst>
      <p:ext uri="{BB962C8B-B14F-4D97-AF65-F5344CB8AC3E}">
        <p14:creationId xmlns:p14="http://schemas.microsoft.com/office/powerpoint/2010/main" val="569170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err="1" smtClean="0"/>
              <a:t>WordArt</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Para finalizarmos o trabalho com elementos gráficos temo o </a:t>
            </a:r>
            <a:r>
              <a:rPr lang="pt-BR" sz="2500" dirty="0" err="1"/>
              <a:t>WordArt</a:t>
            </a:r>
            <a:r>
              <a:rPr lang="pt-BR" sz="2500" dirty="0"/>
              <a:t>. No grupo “Texto” da Aba Inserir temos o botão de </a:t>
            </a:r>
            <a:r>
              <a:rPr lang="pt-BR" sz="2500" dirty="0" err="1"/>
              <a:t>WordArt</a:t>
            </a:r>
            <a:r>
              <a:rPr lang="pt-BR" sz="2500" dirty="0"/>
              <a:t>. </a:t>
            </a:r>
          </a:p>
          <a:p>
            <a:r>
              <a:rPr lang="pt-BR" sz="2500" dirty="0"/>
              <a:t>O primeiro grupo é o Texto, nesse grupo podemos editar o texto digitado e definir seu espaçamento e alinhamentos. No grupo Estilos de </a:t>
            </a:r>
            <a:r>
              <a:rPr lang="pt-BR" sz="2500" dirty="0" err="1"/>
              <a:t>WordArt</a:t>
            </a:r>
            <a:r>
              <a:rPr lang="pt-BR" sz="2500" dirty="0"/>
              <a:t> pode-se mudar a forma do </a:t>
            </a:r>
            <a:r>
              <a:rPr lang="pt-BR" sz="2500" dirty="0" err="1"/>
              <a:t>WordArt</a:t>
            </a:r>
            <a:r>
              <a:rPr lang="pt-BR" sz="2500" dirty="0"/>
              <a:t>, depois temos os grupos de Sombra, Efeitos 3D, Organizar e Tamanho.</a:t>
            </a:r>
          </a:p>
          <a:p>
            <a:endParaRPr lang="pt-BR" sz="2500" dirty="0"/>
          </a:p>
        </p:txBody>
      </p:sp>
      <p:graphicFrame>
        <p:nvGraphicFramePr>
          <p:cNvPr id="6" name="Diagrama 5"/>
          <p:cNvGraphicFramePr/>
          <p:nvPr>
            <p:extLst>
              <p:ext uri="{D42A27DB-BD31-4B8C-83A1-F6EECF244321}">
                <p14:modId xmlns:p14="http://schemas.microsoft.com/office/powerpoint/2010/main" val="2457050294"/>
              </p:ext>
            </p:extLst>
          </p:nvPr>
        </p:nvGraphicFramePr>
        <p:xfrm>
          <a:off x="5874172" y="5039848"/>
          <a:ext cx="2906598" cy="1657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97591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Tabelas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Para inserir uma tabela, na Aba Inserir clique no botão Tabela.</a:t>
            </a:r>
          </a:p>
          <a:p>
            <a:r>
              <a:rPr lang="pt-BR" sz="2500" dirty="0"/>
              <a:t>Ao clicar no botão de Tabela, você pode definir a quantidade de linhas e colunas, pode clicar no item Inserir Tabela ou Desenhar a Tabela, Inserir uma planilha do Excel ou usar uma Tabela Rápida que nada mais são do que tabelas prontas onde será somente necessário alterar o conteúdo.</a:t>
            </a:r>
          </a:p>
          <a:p>
            <a:endParaRPr lang="pt-BR" sz="2500" dirty="0"/>
          </a:p>
        </p:txBody>
      </p:sp>
      <p:graphicFrame>
        <p:nvGraphicFramePr>
          <p:cNvPr id="4" name="Tabela 3"/>
          <p:cNvGraphicFramePr>
            <a:graphicFrameLocks noGrp="1"/>
          </p:cNvGraphicFramePr>
          <p:nvPr>
            <p:extLst>
              <p:ext uri="{D42A27DB-BD31-4B8C-83A1-F6EECF244321}">
                <p14:modId xmlns:p14="http://schemas.microsoft.com/office/powerpoint/2010/main" val="1622272522"/>
              </p:ext>
            </p:extLst>
          </p:nvPr>
        </p:nvGraphicFramePr>
        <p:xfrm>
          <a:off x="2636363" y="5415195"/>
          <a:ext cx="3208257" cy="1129383"/>
        </p:xfrm>
        <a:graphic>
          <a:graphicData uri="http://schemas.openxmlformats.org/drawingml/2006/table">
            <a:tbl>
              <a:tblPr firstRow="1" bandRow="1">
                <a:tableStyleId>{93296810-A885-4BE3-A3E7-6D5BEEA58F35}</a:tableStyleId>
              </a:tblPr>
              <a:tblGrid>
                <a:gridCol w="1069419"/>
                <a:gridCol w="1069419"/>
                <a:gridCol w="1069419"/>
              </a:tblGrid>
              <a:tr h="376461">
                <a:tc>
                  <a:txBody>
                    <a:bodyPr/>
                    <a:lstStyle/>
                    <a:p>
                      <a:endParaRPr lang="pt-BR" dirty="0"/>
                    </a:p>
                  </a:txBody>
                  <a:tcPr/>
                </a:tc>
                <a:tc>
                  <a:txBody>
                    <a:bodyPr/>
                    <a:lstStyle/>
                    <a:p>
                      <a:endParaRPr lang="pt-BR"/>
                    </a:p>
                  </a:txBody>
                  <a:tcPr/>
                </a:tc>
                <a:tc>
                  <a:txBody>
                    <a:bodyPr/>
                    <a:lstStyle/>
                    <a:p>
                      <a:endParaRPr lang="pt-BR"/>
                    </a:p>
                  </a:txBody>
                  <a:tcPr/>
                </a:tc>
              </a:tr>
              <a:tr h="376461">
                <a:tc>
                  <a:txBody>
                    <a:bodyPr/>
                    <a:lstStyle/>
                    <a:p>
                      <a:endParaRPr lang="pt-BR"/>
                    </a:p>
                  </a:txBody>
                  <a:tcPr/>
                </a:tc>
                <a:tc>
                  <a:txBody>
                    <a:bodyPr/>
                    <a:lstStyle/>
                    <a:p>
                      <a:endParaRPr lang="pt-BR"/>
                    </a:p>
                  </a:txBody>
                  <a:tcPr/>
                </a:tc>
                <a:tc>
                  <a:txBody>
                    <a:bodyPr/>
                    <a:lstStyle/>
                    <a:p>
                      <a:endParaRPr lang="pt-BR"/>
                    </a:p>
                  </a:txBody>
                  <a:tcPr/>
                </a:tc>
              </a:tr>
              <a:tr h="376461">
                <a:tc>
                  <a:txBody>
                    <a:bodyPr/>
                    <a:lstStyle/>
                    <a:p>
                      <a:endParaRPr lang="pt-BR"/>
                    </a:p>
                  </a:txBody>
                  <a:tcPr/>
                </a:tc>
                <a:tc>
                  <a:txBody>
                    <a:bodyPr/>
                    <a:lstStyle/>
                    <a:p>
                      <a:endParaRPr lang="pt-BR"/>
                    </a:p>
                  </a:txBody>
                  <a:tcPr/>
                </a:tc>
                <a:tc>
                  <a:txBody>
                    <a:bodyPr/>
                    <a:lstStyle/>
                    <a:p>
                      <a:endParaRPr lang="pt-BR" dirty="0"/>
                    </a:p>
                  </a:txBody>
                  <a:tcPr/>
                </a:tc>
              </a:tr>
            </a:tbl>
          </a:graphicData>
        </a:graphic>
      </p:graphicFrame>
    </p:spTree>
    <p:extLst>
      <p:ext uri="{BB962C8B-B14F-4D97-AF65-F5344CB8AC3E}">
        <p14:creationId xmlns:p14="http://schemas.microsoft.com/office/powerpoint/2010/main" val="38549128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fontScale="90000"/>
          </a:bodyPr>
          <a:lstStyle/>
          <a:p>
            <a:r>
              <a:rPr lang="pt-BR" sz="5400" dirty="0"/>
              <a:t>Revisão de texto, verificando ortografia e gramática </a:t>
            </a:r>
          </a:p>
        </p:txBody>
      </p:sp>
      <p:sp>
        <p:nvSpPr>
          <p:cNvPr id="3" name="Espaço Reservado para Conteúdo 2"/>
          <p:cNvSpPr>
            <a:spLocks noGrp="1"/>
          </p:cNvSpPr>
          <p:nvPr>
            <p:ph idx="1"/>
          </p:nvPr>
        </p:nvSpPr>
        <p:spPr>
          <a:xfrm>
            <a:off x="963930" y="2138110"/>
            <a:ext cx="7239037" cy="4196701"/>
          </a:xfrm>
        </p:spPr>
        <p:txBody>
          <a:bodyPr anchor="t">
            <a:normAutofit lnSpcReduction="10000"/>
          </a:bodyPr>
          <a:lstStyle/>
          <a:p>
            <a:r>
              <a:rPr lang="pt-BR" sz="2500" dirty="0"/>
              <a:t>A Aba revisão é responsável por fazer correções de ortografia, proteção, comentários, entre outros no seu documento.</a:t>
            </a:r>
          </a:p>
          <a:p>
            <a:r>
              <a:rPr lang="pt-BR" sz="2500" dirty="0"/>
              <a:t>O primeiro grupo Revisão de Texto tem como principal botão o de ortografia e Gramática, clique sobre ele. </a:t>
            </a:r>
          </a:p>
          <a:p>
            <a:r>
              <a:rPr lang="pt-BR" sz="2500" dirty="0"/>
              <a:t>O objetivo desta ferramenta e verificar todo o seu documento em busca de erros. Os de ortografia ele marca em vermelho e os de gramática em verde. É importante lembrar que o fato dele marcar com cores para verificação na impressão sairá com as cores normais. </a:t>
            </a:r>
          </a:p>
          <a:p>
            <a:endParaRPr lang="pt-BR" sz="2500" dirty="0"/>
          </a:p>
        </p:txBody>
      </p:sp>
    </p:spTree>
    <p:extLst>
      <p:ext uri="{BB962C8B-B14F-4D97-AF65-F5344CB8AC3E}">
        <p14:creationId xmlns:p14="http://schemas.microsoft.com/office/powerpoint/2010/main" val="4160900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fontScale="90000"/>
          </a:bodyPr>
          <a:lstStyle/>
          <a:p>
            <a:r>
              <a:rPr lang="pt-BR" sz="5400" dirty="0"/>
              <a:t>Revisão de texto, verificando ortografia e gramática </a:t>
            </a:r>
          </a:p>
        </p:txBody>
      </p:sp>
      <p:sp>
        <p:nvSpPr>
          <p:cNvPr id="3" name="Espaço Reservado para Conteúdo 2"/>
          <p:cNvSpPr>
            <a:spLocks noGrp="1"/>
          </p:cNvSpPr>
          <p:nvPr>
            <p:ph idx="1"/>
          </p:nvPr>
        </p:nvSpPr>
        <p:spPr>
          <a:xfrm>
            <a:off x="963930" y="2138110"/>
            <a:ext cx="7239037" cy="4196701"/>
          </a:xfrm>
        </p:spPr>
        <p:txBody>
          <a:bodyPr anchor="t">
            <a:normAutofit fontScale="77500" lnSpcReduction="20000"/>
          </a:bodyPr>
          <a:lstStyle/>
          <a:p>
            <a:r>
              <a:rPr lang="pt-BR" sz="2500" dirty="0"/>
              <a:t>Ao encontrar uma palavra considerada pelo Word como errada você pode: </a:t>
            </a:r>
          </a:p>
          <a:p>
            <a:r>
              <a:rPr lang="pt-BR" sz="2500" dirty="0" smtClean="0"/>
              <a:t>Ignorar </a:t>
            </a:r>
            <a:r>
              <a:rPr lang="pt-BR" sz="2500" dirty="0"/>
              <a:t>uma vez: Ignora a palavra somente nessa parte do texto. </a:t>
            </a:r>
          </a:p>
          <a:p>
            <a:r>
              <a:rPr lang="pt-BR" sz="2500" dirty="0" smtClean="0"/>
              <a:t>Ignorar </a:t>
            </a:r>
            <a:r>
              <a:rPr lang="pt-BR" sz="2500" dirty="0"/>
              <a:t>Todas: Ignora a palavra quando ela aparecer em qualquer parte do texto. </a:t>
            </a:r>
          </a:p>
          <a:p>
            <a:r>
              <a:rPr lang="pt-BR" sz="2500" dirty="0" smtClean="0"/>
              <a:t>Adicionar </a:t>
            </a:r>
            <a:r>
              <a:rPr lang="pt-BR" sz="2500" dirty="0"/>
              <a:t>ao dicionário: Adiciona a palavra ao dicionário do Word, ou seja, mesmo que ela apareça em outro texto ela não será grafada como errada. Esta opção deve ser utilizada quando palavras que existam, mas que ainda não façam parte do Word. </a:t>
            </a:r>
          </a:p>
          <a:p>
            <a:r>
              <a:rPr lang="pt-BR" sz="2500" dirty="0" smtClean="0"/>
              <a:t>Alterar</a:t>
            </a:r>
            <a:r>
              <a:rPr lang="pt-BR" sz="2500" dirty="0"/>
              <a:t>: Altera a palavra. Você pode alterá-la por uma palavra que tenha aparecido na caixa de sugestões, ou se você a corrigiu no quadro superior. </a:t>
            </a:r>
          </a:p>
          <a:p>
            <a:r>
              <a:rPr lang="pt-BR" sz="2500" dirty="0" smtClean="0"/>
              <a:t>Alterar </a:t>
            </a:r>
            <a:r>
              <a:rPr lang="pt-BR" sz="2500" dirty="0"/>
              <a:t>Todas: Faz a alteração em todas as palavras que estejam da mesma forma no texto. </a:t>
            </a:r>
          </a:p>
          <a:p>
            <a:endParaRPr lang="pt-BR" sz="2500" dirty="0"/>
          </a:p>
        </p:txBody>
      </p:sp>
    </p:spTree>
    <p:extLst>
      <p:ext uri="{BB962C8B-B14F-4D97-AF65-F5344CB8AC3E}">
        <p14:creationId xmlns:p14="http://schemas.microsoft.com/office/powerpoint/2010/main" val="10705500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Estilos</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Os estilos podem ser considerados formatações prontas a serem aplicadas em textos e parágrafos. O Word disponibiliza uma grande quantidade de estilos através do grupo estilos. O grupo estilos fica localizado na Aba “Página Inicial”.</a:t>
            </a:r>
          </a:p>
          <a:p>
            <a:r>
              <a:rPr lang="pt-BR" sz="2500" dirty="0"/>
              <a:t>Para aplicar um estilo ao um texto é simples. Se você clicar em seu texto sem selecioná-lo, e clicar sobre um estilo existente, ele aplica o estilo ao parágrafo inteiro, porém se algum texto estiver selecionado o estilo será aplicado somente ao que foi </a:t>
            </a:r>
            <a:r>
              <a:rPr lang="pt-BR" sz="2500" dirty="0" smtClean="0"/>
              <a:t>selecionado.</a:t>
            </a:r>
            <a:endParaRPr lang="pt-BR" sz="2500" dirty="0"/>
          </a:p>
        </p:txBody>
      </p:sp>
    </p:spTree>
    <p:extLst>
      <p:ext uri="{BB962C8B-B14F-4D97-AF65-F5344CB8AC3E}">
        <p14:creationId xmlns:p14="http://schemas.microsoft.com/office/powerpoint/2010/main" val="142062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MICROSOFT </a:t>
            </a:r>
            <a:r>
              <a:rPr lang="pt-BR" sz="5400" dirty="0"/>
              <a:t>WORD</a:t>
            </a:r>
          </a:p>
        </p:txBody>
      </p:sp>
      <p:sp>
        <p:nvSpPr>
          <p:cNvPr id="3" name="Espaço Reservado para Conteúdo 2"/>
          <p:cNvSpPr>
            <a:spLocks noGrp="1"/>
          </p:cNvSpPr>
          <p:nvPr>
            <p:ph idx="1"/>
          </p:nvPr>
        </p:nvSpPr>
        <p:spPr>
          <a:xfrm>
            <a:off x="963930" y="1553593"/>
            <a:ext cx="7239037" cy="4216272"/>
          </a:xfrm>
        </p:spPr>
        <p:txBody>
          <a:bodyPr anchor="t">
            <a:normAutofit/>
          </a:bodyPr>
          <a:lstStyle/>
          <a:p>
            <a:r>
              <a:rPr lang="pt-BR" sz="2500" dirty="0"/>
              <a:t>Com o Microsoft Word, é possível criar, formatar e editar documentos, revisar com controle de alterações, adicionar textos e imagens</a:t>
            </a:r>
            <a:r>
              <a:rPr lang="pt-BR" sz="2500" dirty="0" smtClean="0"/>
              <a:t>.</a:t>
            </a:r>
          </a:p>
          <a:p>
            <a:r>
              <a:rPr lang="pt-BR" sz="2500" dirty="0" smtClean="0"/>
              <a:t>É o editor de texto mais utilizado do mundo.</a:t>
            </a:r>
          </a:p>
          <a:p>
            <a:r>
              <a:rPr lang="pt-BR" sz="2500" dirty="0" smtClean="0"/>
              <a:t>Existe outros muitos editores semelhantes que podem ajudar a editar seus textos, como o </a:t>
            </a:r>
            <a:r>
              <a:rPr lang="pt-BR" sz="2500" dirty="0" err="1" smtClean="0"/>
              <a:t>LibreOffice</a:t>
            </a:r>
            <a:r>
              <a:rPr lang="pt-BR" sz="2500" dirty="0" smtClean="0"/>
              <a:t> Write e </a:t>
            </a:r>
            <a:r>
              <a:rPr lang="pt-BR" sz="2500" dirty="0" err="1" smtClean="0"/>
              <a:t>Latex</a:t>
            </a:r>
            <a:r>
              <a:rPr lang="pt-BR" sz="2500" dirty="0" smtClean="0"/>
              <a:t>.</a:t>
            </a:r>
          </a:p>
          <a:p>
            <a:r>
              <a:rPr lang="pt-BR" sz="2500" dirty="0" smtClean="0"/>
              <a:t>Não importa qual editor você utilize, o que importa é que você consiga realizar sua tarefa.</a:t>
            </a:r>
          </a:p>
          <a:p>
            <a:r>
              <a:rPr lang="pt-BR" sz="2500" dirty="0" smtClean="0"/>
              <a:t>Qual é o melhor editor de texto de todos?</a:t>
            </a:r>
            <a:endParaRPr lang="pt-BR" sz="1600" dirty="0" smtClean="0"/>
          </a:p>
          <a:p>
            <a:endParaRPr lang="pt-BR" sz="1600" dirty="0" smtClean="0"/>
          </a:p>
        </p:txBody>
      </p:sp>
    </p:spTree>
    <p:extLst>
      <p:ext uri="{BB962C8B-B14F-4D97-AF65-F5344CB8AC3E}">
        <p14:creationId xmlns:p14="http://schemas.microsoft.com/office/powerpoint/2010/main" val="7381620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Fazendo um Sumário</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fontScale="85000" lnSpcReduction="20000"/>
          </a:bodyPr>
          <a:lstStyle/>
          <a:p>
            <a:r>
              <a:rPr lang="pt-BR" sz="2500" dirty="0"/>
              <a:t>O Sumário ou Índice Analítico é o mais utilizado, ele normalmente aparece no início de documentos. A principal regra é que todo parágrafo que faça parte de seu índice precisa estar atrelado a um estilo. </a:t>
            </a:r>
          </a:p>
          <a:p>
            <a:r>
              <a:rPr lang="pt-BR" sz="2500" dirty="0"/>
              <a:t>O sumário fica na Aba “Referências”, clique no local onde você precisa que fique seu índice e clique no botão Sumário. Serão mostrados alguns modelos de sumário, clique em Inserir Sumário.</a:t>
            </a:r>
          </a:p>
          <a:p>
            <a:r>
              <a:rPr lang="pt-BR" sz="2500" dirty="0"/>
              <a:t>Será mostrada uma janela de configuração de seu índice. Clique no botão Opções.</a:t>
            </a:r>
          </a:p>
          <a:p>
            <a:r>
              <a:rPr lang="pt-BR" sz="2500" dirty="0"/>
              <a:t>Será aberta outra janela, nesta janela aparecem todos os estilos presentes no documento, então é nela que você define quais estilos farão parte de seu índice. No exemplo apliquei o nível 1 do índice ao estilo Título 1, o nível 2 ao Título 2 e o nível 3 ao Título 3. Após definir quais serão suas entradas de índice clique em OK.</a:t>
            </a:r>
          </a:p>
        </p:txBody>
      </p:sp>
    </p:spTree>
    <p:extLst>
      <p:ext uri="{BB962C8B-B14F-4D97-AF65-F5344CB8AC3E}">
        <p14:creationId xmlns:p14="http://schemas.microsoft.com/office/powerpoint/2010/main" val="3897722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dirty="0" smtClean="0"/>
              <a:t>Fazendo um Sumário</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Retorna-se a janela anterior, onde você pode definir qual será o preenchimento entre as chamadas de índice e seu respectivo número de página e na parte mais abaixo, você pode definir o Formato de seu índice e quantos níveis farão parte do índice. Ao clicar em Ok, seu índice será criado.</a:t>
            </a:r>
          </a:p>
          <a:p>
            <a:r>
              <a:rPr lang="pt-BR" sz="2500" dirty="0"/>
              <a:t>Quando houver necessidade de atualizar o índice, basta clicar com o botão direito do mouse em qualquer parte do índice e escolher Atualizar Campo. Na janela que se abre, escolha Atualizar o índice inteiro</a:t>
            </a:r>
            <a:r>
              <a:rPr lang="pt-BR" sz="2500" dirty="0" smtClean="0"/>
              <a:t>.</a:t>
            </a:r>
            <a:endParaRPr lang="pt-BR" sz="2500" dirty="0"/>
          </a:p>
        </p:txBody>
      </p:sp>
    </p:spTree>
    <p:extLst>
      <p:ext uri="{BB962C8B-B14F-4D97-AF65-F5344CB8AC3E}">
        <p14:creationId xmlns:p14="http://schemas.microsoft.com/office/powerpoint/2010/main" val="550961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86376" y="519621"/>
            <a:ext cx="7594144" cy="1618489"/>
          </a:xfrm>
        </p:spPr>
        <p:txBody>
          <a:bodyPr anchor="ctr">
            <a:normAutofit/>
          </a:bodyPr>
          <a:lstStyle/>
          <a:p>
            <a:r>
              <a:rPr lang="pt-BR" sz="5400" smtClean="0"/>
              <a:t>Normas ABNT</a:t>
            </a:r>
            <a:endParaRPr lang="pt-BR" sz="5400" dirty="0"/>
          </a:p>
        </p:txBody>
      </p:sp>
      <p:sp>
        <p:nvSpPr>
          <p:cNvPr id="3" name="Espaço Reservado para Conteúdo 2"/>
          <p:cNvSpPr>
            <a:spLocks noGrp="1"/>
          </p:cNvSpPr>
          <p:nvPr>
            <p:ph idx="1"/>
          </p:nvPr>
        </p:nvSpPr>
        <p:spPr>
          <a:xfrm>
            <a:off x="963930" y="2138110"/>
            <a:ext cx="7239037" cy="4196701"/>
          </a:xfrm>
        </p:spPr>
        <p:txBody>
          <a:bodyPr anchor="t">
            <a:normAutofit/>
          </a:bodyPr>
          <a:lstStyle/>
          <a:p>
            <a:r>
              <a:rPr lang="pt-BR" sz="2500" dirty="0"/>
              <a:t>https://www.normasabnt.org/</a:t>
            </a:r>
          </a:p>
        </p:txBody>
      </p:sp>
    </p:spTree>
    <p:extLst>
      <p:ext uri="{BB962C8B-B14F-4D97-AF65-F5344CB8AC3E}">
        <p14:creationId xmlns:p14="http://schemas.microsoft.com/office/powerpoint/2010/main" val="43990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p:cNvSpPr>
            <a:spLocks noGrp="1"/>
          </p:cNvSpPr>
          <p:nvPr>
            <p:ph idx="1"/>
          </p:nvPr>
        </p:nvSpPr>
        <p:spPr>
          <a:xfrm>
            <a:off x="963930" y="1553593"/>
            <a:ext cx="7239037" cy="4216272"/>
          </a:xfrm>
        </p:spPr>
        <p:txBody>
          <a:bodyPr anchor="t">
            <a:normAutofit/>
          </a:bodyPr>
          <a:lstStyle/>
          <a:p>
            <a:endParaRPr lang="pt-BR" sz="1600" dirty="0" smtClean="0"/>
          </a:p>
        </p:txBody>
      </p:sp>
      <p:sp>
        <p:nvSpPr>
          <p:cNvPr id="4" name="Título 3"/>
          <p:cNvSpPr>
            <a:spLocks noGrp="1"/>
          </p:cNvSpPr>
          <p:nvPr>
            <p:ph type="title"/>
          </p:nvPr>
        </p:nvSpPr>
        <p:spPr/>
        <p:txBody>
          <a:bodyPr/>
          <a:lstStyle/>
          <a:p>
            <a:endParaRPr lang="pt-BR"/>
          </a:p>
        </p:txBody>
      </p:sp>
      <p:pic>
        <p:nvPicPr>
          <p:cNvPr id="9" name="image32.png"/>
          <p:cNvPicPr/>
          <p:nvPr/>
        </p:nvPicPr>
        <p:blipFill>
          <a:blip r:embed="rId2"/>
          <a:srcRect l="13405" t="5017" r="13041"/>
          <a:stretch>
            <a:fillRect/>
          </a:stretch>
        </p:blipFill>
        <p:spPr>
          <a:xfrm>
            <a:off x="122548" y="113122"/>
            <a:ext cx="8778871" cy="6741310"/>
          </a:xfrm>
          <a:prstGeom prst="rect">
            <a:avLst/>
          </a:prstGeom>
          <a:ln/>
        </p:spPr>
      </p:pic>
    </p:spTree>
    <p:extLst>
      <p:ext uri="{BB962C8B-B14F-4D97-AF65-F5344CB8AC3E}">
        <p14:creationId xmlns:p14="http://schemas.microsoft.com/office/powerpoint/2010/main" val="94189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MICROSOFT </a:t>
            </a:r>
            <a:r>
              <a:rPr lang="pt-BR" sz="5400" dirty="0"/>
              <a:t>WORD</a:t>
            </a:r>
          </a:p>
        </p:txBody>
      </p:sp>
      <p:sp>
        <p:nvSpPr>
          <p:cNvPr id="3" name="Espaço Reservado para Conteúdo 2"/>
          <p:cNvSpPr>
            <a:spLocks noGrp="1"/>
          </p:cNvSpPr>
          <p:nvPr>
            <p:ph idx="1"/>
          </p:nvPr>
        </p:nvSpPr>
        <p:spPr>
          <a:xfrm>
            <a:off x="963930" y="1553592"/>
            <a:ext cx="7239037" cy="4781219"/>
          </a:xfrm>
        </p:spPr>
        <p:txBody>
          <a:bodyPr anchor="t">
            <a:normAutofit lnSpcReduction="10000"/>
          </a:bodyPr>
          <a:lstStyle/>
          <a:p>
            <a:r>
              <a:rPr lang="pt-BR" sz="2500" dirty="0"/>
              <a:t>Na parte superior do Word temos a barra de títulos do documento.</a:t>
            </a:r>
          </a:p>
          <a:p>
            <a:r>
              <a:rPr lang="pt-BR" sz="2500" dirty="0"/>
              <a:t>Na esquerda temos a Barra de acesso rápido, que permite acessar alguns comandos mais rapidamente como salvar, desfazer. Você pode personalizar essa barra, clicando no menu de contexto (flecha para baixo) à direita dela. </a:t>
            </a:r>
          </a:p>
          <a:p>
            <a:r>
              <a:rPr lang="pt-BR" sz="2500" dirty="0"/>
              <a:t>A barra de menu está organizada em abas, chamada “guia principais”, elas organizam as funções em categorias: Arquivo, Página Inicial, Inserir, Layout, Referência, Correspondências, Revisão e Exibição. Cada guia possui subcategorias que agrupam ferramentas, chamadas “grupos de ferramentas”. </a:t>
            </a:r>
          </a:p>
          <a:p>
            <a:endParaRPr lang="pt-BR" sz="1600" dirty="0" smtClean="0"/>
          </a:p>
        </p:txBody>
      </p:sp>
    </p:spTree>
    <p:extLst>
      <p:ext uri="{BB962C8B-B14F-4D97-AF65-F5344CB8AC3E}">
        <p14:creationId xmlns:p14="http://schemas.microsoft.com/office/powerpoint/2010/main" val="865590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MICROSOFT </a:t>
            </a:r>
            <a:r>
              <a:rPr lang="pt-BR" sz="5400" dirty="0"/>
              <a:t>WORD</a:t>
            </a:r>
          </a:p>
        </p:txBody>
      </p:sp>
      <p:sp>
        <p:nvSpPr>
          <p:cNvPr id="3" name="Espaço Reservado para Conteúdo 2"/>
          <p:cNvSpPr>
            <a:spLocks noGrp="1"/>
          </p:cNvSpPr>
          <p:nvPr>
            <p:ph idx="1"/>
          </p:nvPr>
        </p:nvSpPr>
        <p:spPr>
          <a:xfrm>
            <a:off x="963930" y="1553592"/>
            <a:ext cx="7239037" cy="4781219"/>
          </a:xfrm>
        </p:spPr>
        <p:txBody>
          <a:bodyPr anchor="t">
            <a:normAutofit/>
          </a:bodyPr>
          <a:lstStyle/>
          <a:p>
            <a:r>
              <a:rPr lang="pt-BR" sz="2500" dirty="0"/>
              <a:t>Na barra de status, podemos visualizar algumas informações do texto, como a página atual do documento e quantas páginas tem o documento e é possível também regular o zoom da página, entre outras opções.</a:t>
            </a:r>
            <a:endParaRPr lang="pt-BR" sz="1600" dirty="0" smtClean="0"/>
          </a:p>
        </p:txBody>
      </p:sp>
    </p:spTree>
    <p:extLst>
      <p:ext uri="{BB962C8B-B14F-4D97-AF65-F5344CB8AC3E}">
        <p14:creationId xmlns:p14="http://schemas.microsoft.com/office/powerpoint/2010/main" val="667250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Guia </a:t>
            </a:r>
            <a:r>
              <a:rPr lang="pt-BR" sz="5400" dirty="0"/>
              <a:t>Arquivo </a:t>
            </a:r>
          </a:p>
        </p:txBody>
      </p:sp>
      <p:sp>
        <p:nvSpPr>
          <p:cNvPr id="3" name="Espaço Reservado para Conteúdo 2"/>
          <p:cNvSpPr>
            <a:spLocks noGrp="1"/>
          </p:cNvSpPr>
          <p:nvPr>
            <p:ph idx="1"/>
          </p:nvPr>
        </p:nvSpPr>
        <p:spPr>
          <a:xfrm>
            <a:off x="963930" y="1553592"/>
            <a:ext cx="7239037" cy="4781219"/>
          </a:xfrm>
        </p:spPr>
        <p:txBody>
          <a:bodyPr anchor="t">
            <a:normAutofit/>
          </a:bodyPr>
          <a:lstStyle/>
          <a:p>
            <a:r>
              <a:rPr lang="pt-BR" sz="2500" dirty="0"/>
              <a:t>Através da Guia Arquivo, podemos criar novos documentos, abrir arquivos existentes, salvar documentos, imprimir, preparar o documento (permite adicionar propriedades ao documento, criptografar, adicionar assinaturas digitais, entre outros). </a:t>
            </a:r>
            <a:endParaRPr lang="pt-BR" sz="1600" dirty="0" smtClean="0"/>
          </a:p>
        </p:txBody>
      </p:sp>
      <p:pic>
        <p:nvPicPr>
          <p:cNvPr id="4" name="Imagem 3"/>
          <p:cNvPicPr>
            <a:picLocks noChangeAspect="1"/>
          </p:cNvPicPr>
          <p:nvPr/>
        </p:nvPicPr>
        <p:blipFill>
          <a:blip r:embed="rId2"/>
          <a:stretch>
            <a:fillRect/>
          </a:stretch>
        </p:blipFill>
        <p:spPr>
          <a:xfrm>
            <a:off x="5490654" y="3409386"/>
            <a:ext cx="2193411" cy="3287748"/>
          </a:xfrm>
          <a:prstGeom prst="rect">
            <a:avLst/>
          </a:prstGeom>
        </p:spPr>
      </p:pic>
      <p:pic>
        <p:nvPicPr>
          <p:cNvPr id="5" name="Imagem 4"/>
          <p:cNvPicPr>
            <a:picLocks noChangeAspect="1"/>
          </p:cNvPicPr>
          <p:nvPr/>
        </p:nvPicPr>
        <p:blipFill>
          <a:blip r:embed="rId3"/>
          <a:stretch>
            <a:fillRect/>
          </a:stretch>
        </p:blipFill>
        <p:spPr>
          <a:xfrm>
            <a:off x="722630" y="4503344"/>
            <a:ext cx="4519052" cy="1272650"/>
          </a:xfrm>
          <a:prstGeom prst="rect">
            <a:avLst/>
          </a:prstGeom>
        </p:spPr>
      </p:pic>
    </p:spTree>
    <p:extLst>
      <p:ext uri="{BB962C8B-B14F-4D97-AF65-F5344CB8AC3E}">
        <p14:creationId xmlns:p14="http://schemas.microsoft.com/office/powerpoint/2010/main" val="4122062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81EA652-8C6A-4E69-BEB9-17080947455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xmlns="" id="{5298780A-33B9-4EA2-8F67-DE68AD628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F488E8B-4E1E-4402-8935-D4E6C02615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773653" y="318165"/>
            <a:ext cx="7594144" cy="1618489"/>
          </a:xfrm>
        </p:spPr>
        <p:txBody>
          <a:bodyPr anchor="ctr">
            <a:normAutofit/>
          </a:bodyPr>
          <a:lstStyle/>
          <a:p>
            <a:r>
              <a:rPr lang="pt-BR" sz="5400" dirty="0" smtClean="0"/>
              <a:t>Criar um documento</a:t>
            </a:r>
            <a:endParaRPr lang="pt-BR" sz="5400" dirty="0"/>
          </a:p>
        </p:txBody>
      </p:sp>
      <p:sp>
        <p:nvSpPr>
          <p:cNvPr id="3" name="Espaço Reservado para Conteúdo 2"/>
          <p:cNvSpPr>
            <a:spLocks noGrp="1"/>
          </p:cNvSpPr>
          <p:nvPr>
            <p:ph idx="1"/>
          </p:nvPr>
        </p:nvSpPr>
        <p:spPr>
          <a:xfrm>
            <a:off x="963930" y="2639505"/>
            <a:ext cx="7239037" cy="3695306"/>
          </a:xfrm>
        </p:spPr>
        <p:txBody>
          <a:bodyPr anchor="t">
            <a:normAutofit/>
          </a:bodyPr>
          <a:lstStyle/>
          <a:p>
            <a:r>
              <a:rPr lang="pt-BR" sz="2500" dirty="0"/>
              <a:t>Ao abrirmos o Word, automaticamente o programa exibe um novo documento chamado “Documento 1” que não está salvo no computador. A qualquer hora podemos criar um novo documento utilizando o menu Arquivo &gt;&gt; novo &gt;&gt; Documento em Branco. É importante salvar o documento e dar um nome a ele. Tecla de Atalho </a:t>
            </a:r>
            <a:r>
              <a:rPr lang="pt-BR" sz="2500" dirty="0" err="1"/>
              <a:t>Ctrl+O</a:t>
            </a:r>
            <a:endParaRPr lang="pt-BR" sz="1600" dirty="0" smtClean="0"/>
          </a:p>
        </p:txBody>
      </p:sp>
    </p:spTree>
    <p:extLst>
      <p:ext uri="{BB962C8B-B14F-4D97-AF65-F5344CB8AC3E}">
        <p14:creationId xmlns:p14="http://schemas.microsoft.com/office/powerpoint/2010/main" val="2641399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1595</TotalTime>
  <Words>3194</Words>
  <Application>Microsoft Office PowerPoint</Application>
  <PresentationFormat>Apresentação na tela (4:3)</PresentationFormat>
  <Paragraphs>180</Paragraphs>
  <Slides>42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42</vt:i4>
      </vt:variant>
    </vt:vector>
  </HeadingPairs>
  <TitlesOfParts>
    <vt:vector size="46" baseType="lpstr">
      <vt:lpstr>Arial</vt:lpstr>
      <vt:lpstr>Calibri</vt:lpstr>
      <vt:lpstr>Calibri Light</vt:lpstr>
      <vt:lpstr>Tema do Office</vt:lpstr>
      <vt:lpstr>FUNDAMENTOS DE INFORMÁTICA</vt:lpstr>
      <vt:lpstr>WORD BÁSICO</vt:lpstr>
      <vt:lpstr>WORD BÁSICO</vt:lpstr>
      <vt:lpstr>MICROSOFT WORD</vt:lpstr>
      <vt:lpstr>Apresentação do PowerPoint</vt:lpstr>
      <vt:lpstr>MICROSOFT WORD</vt:lpstr>
      <vt:lpstr>MICROSOFT WORD</vt:lpstr>
      <vt:lpstr>Guia Arquivo </vt:lpstr>
      <vt:lpstr>Criar um documento</vt:lpstr>
      <vt:lpstr>Salvar</vt:lpstr>
      <vt:lpstr>Abrir</vt:lpstr>
      <vt:lpstr>Imprimir</vt:lpstr>
      <vt:lpstr>Navegando no texto</vt:lpstr>
      <vt:lpstr>Navegando no texto</vt:lpstr>
      <vt:lpstr>Selecionar textos</vt:lpstr>
      <vt:lpstr>Selecionar textos</vt:lpstr>
      <vt:lpstr>Formatando o documento</vt:lpstr>
      <vt:lpstr>Formatando o documento</vt:lpstr>
      <vt:lpstr>Formatando o documento</vt:lpstr>
      <vt:lpstr>Formatando o documento</vt:lpstr>
      <vt:lpstr>Desfazer e refazer alterações</vt:lpstr>
      <vt:lpstr>Configurações de Documento</vt:lpstr>
      <vt:lpstr>Configurações de Documento</vt:lpstr>
      <vt:lpstr>Colunas</vt:lpstr>
      <vt:lpstr>Inserindo uma nova página </vt:lpstr>
      <vt:lpstr>Plano de Fundo da Página </vt:lpstr>
      <vt:lpstr>Localizar e Substituir</vt:lpstr>
      <vt:lpstr>Cabeçalho e Rodapé</vt:lpstr>
      <vt:lpstr>Cabeçalho e Rodapé</vt:lpstr>
      <vt:lpstr>Inserindo Elementos Gráficos</vt:lpstr>
      <vt:lpstr>Imagens</vt:lpstr>
      <vt:lpstr>Formas</vt:lpstr>
      <vt:lpstr>Imagens</vt:lpstr>
      <vt:lpstr>SmartArt </vt:lpstr>
      <vt:lpstr>WordArt</vt:lpstr>
      <vt:lpstr>Tabelas</vt:lpstr>
      <vt:lpstr>Revisão de texto, verificando ortografia e gramática </vt:lpstr>
      <vt:lpstr>Revisão de texto, verificando ortografia e gramática </vt:lpstr>
      <vt:lpstr>Estilos</vt:lpstr>
      <vt:lpstr>Fazendo um Sumário</vt:lpstr>
      <vt:lpstr>Fazendo um Sumário</vt:lpstr>
      <vt:lpstr>Normas ABNT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Circuitos lógicos combinacionais e sequenciais</dc:title>
  <dc:creator>Matheus</dc:creator>
  <cp:lastModifiedBy>Matheus</cp:lastModifiedBy>
  <cp:revision>55</cp:revision>
  <dcterms:created xsi:type="dcterms:W3CDTF">2023-01-24T23:29:32Z</dcterms:created>
  <dcterms:modified xsi:type="dcterms:W3CDTF">2023-10-23T23:58:38Z</dcterms:modified>
</cp:coreProperties>
</file>