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1483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A416BB-1E97-41AD-888F-B964287DF839}" type="datetimeFigureOut">
              <a:rPr lang="pt-BR" smtClean="0"/>
              <a:t>08/11/2023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38062E-F590-4F6E-89E5-C881642256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715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O hardware do computador aparece como base, seguindo-se o firmware disponível na memória ROM, e os drivers, sistema operativo e as </a:t>
            </a:r>
            <a:r>
              <a:rPr lang="pt-BR" dirty="0" err="1" smtClean="0"/>
              <a:t>aplicações</a:t>
            </a:r>
            <a:r>
              <a:rPr lang="pt-BR" smtClean="0"/>
              <a:t> no disco.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38062E-F590-4F6E-89E5-C88164225619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8085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D9F01-DE70-421D-913C-5540CBA8C3E6}" type="datetimeFigureOut">
              <a:rPr lang="pt-BR" smtClean="0"/>
              <a:t>08/11/2023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F3264-6037-4C1F-93DF-E4F182543E7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0616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D9F01-DE70-421D-913C-5540CBA8C3E6}" type="datetimeFigureOut">
              <a:rPr lang="pt-BR" smtClean="0"/>
              <a:t>08/11/2023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F3264-6037-4C1F-93DF-E4F182543E7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95870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D9F01-DE70-421D-913C-5540CBA8C3E6}" type="datetimeFigureOut">
              <a:rPr lang="pt-BR" smtClean="0"/>
              <a:t>08/11/2023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F3264-6037-4C1F-93DF-E4F182543E7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4388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D9F01-DE70-421D-913C-5540CBA8C3E6}" type="datetimeFigureOut">
              <a:rPr lang="pt-BR" smtClean="0"/>
              <a:t>08/11/2023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F3264-6037-4C1F-93DF-E4F182543E7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6460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D9F01-DE70-421D-913C-5540CBA8C3E6}" type="datetimeFigureOut">
              <a:rPr lang="pt-BR" smtClean="0"/>
              <a:t>08/11/2023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F3264-6037-4C1F-93DF-E4F182543E7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59965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D9F01-DE70-421D-913C-5540CBA8C3E6}" type="datetimeFigureOut">
              <a:rPr lang="pt-BR" smtClean="0"/>
              <a:t>08/11/2023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F3264-6037-4C1F-93DF-E4F182543E7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57208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D9F01-DE70-421D-913C-5540CBA8C3E6}" type="datetimeFigureOut">
              <a:rPr lang="pt-BR" smtClean="0"/>
              <a:t>08/11/2023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F3264-6037-4C1F-93DF-E4F182543E7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15532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D9F01-DE70-421D-913C-5540CBA8C3E6}" type="datetimeFigureOut">
              <a:rPr lang="pt-BR" smtClean="0"/>
              <a:t>08/11/2023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F3264-6037-4C1F-93DF-E4F182543E7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22384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D9F01-DE70-421D-913C-5540CBA8C3E6}" type="datetimeFigureOut">
              <a:rPr lang="pt-BR" smtClean="0"/>
              <a:t>08/11/2023</a:t>
            </a:fld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F3264-6037-4C1F-93DF-E4F182543E7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07261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D9F01-DE70-421D-913C-5540CBA8C3E6}" type="datetimeFigureOut">
              <a:rPr lang="pt-BR" smtClean="0"/>
              <a:t>08/11/2023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F3264-6037-4C1F-93DF-E4F182543E7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86831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D9F01-DE70-421D-913C-5540CBA8C3E6}" type="datetimeFigureOut">
              <a:rPr lang="pt-BR" smtClean="0"/>
              <a:t>08/11/2023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F3264-6037-4C1F-93DF-E4F182543E7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6468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AD9F01-DE70-421D-913C-5540CBA8C3E6}" type="datetimeFigureOut">
              <a:rPr lang="pt-BR" smtClean="0"/>
              <a:t>08/11/2023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8F3264-6037-4C1F-93DF-E4F182543E7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58994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19D32F93-50AC-4C46-A5DB-291C60DDB7B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977" y="919321"/>
            <a:ext cx="2652916" cy="1551956"/>
          </a:xfrm>
          <a:prstGeom prst="rect">
            <a:avLst/>
          </a:prstGeom>
        </p:spPr>
      </p:pic>
      <p:sp>
        <p:nvSpPr>
          <p:cNvPr id="11" name="Right Triangle 10">
            <a:extLst>
              <a:ext uri="{FF2B5EF4-FFF2-40B4-BE49-F238E27FC236}">
                <a16:creationId xmlns:a16="http://schemas.microsoft.com/office/drawing/2014/main" xmlns="" id="{827DC2C4-B485-428A-BF4A-472D2967F47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EE04B5EB-F158-4507-90DD-BD23620C7CC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66977" y="3194465"/>
            <a:ext cx="6691254" cy="1320997"/>
          </a:xfrm>
        </p:spPr>
        <p:txBody>
          <a:bodyPr anchor="b">
            <a:normAutofit/>
          </a:bodyPr>
          <a:lstStyle/>
          <a:p>
            <a:pPr algn="l"/>
            <a:r>
              <a:rPr lang="pt-BR" sz="2800" smtClean="0"/>
              <a:t>FUNDAMENTOS DE INFORMÁTICA</a:t>
            </a:r>
            <a:endParaRPr lang="pt-BR" sz="28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966977" y="5142305"/>
            <a:ext cx="5490973" cy="753165"/>
          </a:xfrm>
        </p:spPr>
        <p:txBody>
          <a:bodyPr anchor="t">
            <a:normAutofit/>
          </a:bodyPr>
          <a:lstStyle/>
          <a:p>
            <a:pPr algn="l"/>
            <a:r>
              <a:rPr lang="pt-BR" dirty="0"/>
              <a:t>Prof. Me. Matheus </a:t>
            </a:r>
            <a:r>
              <a:rPr lang="pt-BR" dirty="0" err="1"/>
              <a:t>Raffael</a:t>
            </a:r>
            <a:r>
              <a:rPr lang="pt-BR" dirty="0"/>
              <a:t> Simon</a:t>
            </a: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966977" y="2353635"/>
            <a:ext cx="6691254" cy="132099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900" dirty="0" smtClean="0"/>
              <a:t>TECNOLOGIA EM ANÁLISE E DESENVOLVIMENTO DE SISTEMAS</a:t>
            </a:r>
            <a:endParaRPr lang="pt-BR" sz="3900" dirty="0"/>
          </a:p>
        </p:txBody>
      </p:sp>
    </p:spTree>
    <p:extLst>
      <p:ext uri="{BB962C8B-B14F-4D97-AF65-F5344CB8AC3E}">
        <p14:creationId xmlns:p14="http://schemas.microsoft.com/office/powerpoint/2010/main" val="150932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081EA652-8C6A-4E69-BEB9-1708094745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xmlns="" id="{5298780A-33B9-4EA2-8F67-DE68AD6284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F488E8B-4E1E-4402-8935-D4E6C02615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dirty="0" smtClean="0"/>
              <a:t>Firmware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9224" y="2470786"/>
            <a:ext cx="6828112" cy="3787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483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081EA652-8C6A-4E69-BEB9-1708094745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xmlns="" id="{5298780A-33B9-4EA2-8F67-DE68AD6284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F488E8B-4E1E-4402-8935-D4E6C02615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dirty="0" smtClean="0"/>
              <a:t>Driver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3930" y="2969469"/>
            <a:ext cx="7239037" cy="3261688"/>
          </a:xfrm>
        </p:spPr>
        <p:txBody>
          <a:bodyPr anchor="t">
            <a:normAutofit lnSpcReduction="10000"/>
          </a:bodyPr>
          <a:lstStyle/>
          <a:p>
            <a:r>
              <a:rPr lang="pt-BR" sz="2400" dirty="0"/>
              <a:t>Pense num driver como um tradutor entre um programa que está </a:t>
            </a:r>
            <a:r>
              <a:rPr lang="pt-BR" sz="2400" dirty="0" smtClean="0"/>
              <a:t>usando e </a:t>
            </a:r>
            <a:r>
              <a:rPr lang="pt-BR" sz="2400" dirty="0"/>
              <a:t>um dispositivo de hardware que esse programa requer para ser utilizado</a:t>
            </a:r>
            <a:r>
              <a:rPr lang="pt-BR" sz="2400" dirty="0" smtClean="0"/>
              <a:t>.</a:t>
            </a:r>
            <a:endParaRPr lang="pt-BR" sz="1600" dirty="0"/>
          </a:p>
          <a:p>
            <a:r>
              <a:rPr lang="pt-BR" sz="2400" dirty="0"/>
              <a:t>Um sistema </a:t>
            </a:r>
            <a:r>
              <a:rPr lang="pt-BR" sz="2400" dirty="0" smtClean="0"/>
              <a:t>operacional não </a:t>
            </a:r>
            <a:r>
              <a:rPr lang="pt-BR" sz="2400" dirty="0"/>
              <a:t>vem com suporte para todo o hardware presente no computador. A missão principal de um driver é interagir com hardware </a:t>
            </a:r>
            <a:r>
              <a:rPr lang="pt-BR" sz="2400" dirty="0" smtClean="0"/>
              <a:t>especifico. </a:t>
            </a:r>
            <a:r>
              <a:rPr lang="pt-BR" sz="2400" dirty="0"/>
              <a:t>Por exemplo, existem drivers para as placa de rede, gráfica, som, entre outros dispositivos. Cada driver é específico para cada sistema </a:t>
            </a:r>
            <a:r>
              <a:rPr lang="pt-BR" sz="2400" dirty="0" smtClean="0"/>
              <a:t>operacional, </a:t>
            </a:r>
            <a:r>
              <a:rPr lang="pt-BR" sz="2400" dirty="0"/>
              <a:t>marca e modelo de computador.</a:t>
            </a:r>
            <a:endParaRPr lang="pt-BR" sz="2400" dirty="0" smtClean="0"/>
          </a:p>
        </p:txBody>
      </p:sp>
    </p:spTree>
    <p:extLst>
      <p:ext uri="{BB962C8B-B14F-4D97-AF65-F5344CB8AC3E}">
        <p14:creationId xmlns:p14="http://schemas.microsoft.com/office/powerpoint/2010/main" val="3441829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081EA652-8C6A-4E69-BEB9-1708094745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xmlns="" id="{5298780A-33B9-4EA2-8F67-DE68AD6284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F488E8B-4E1E-4402-8935-D4E6C02615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dirty="0" smtClean="0"/>
              <a:t>Driver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3930" y="2969469"/>
            <a:ext cx="7239037" cy="3261688"/>
          </a:xfrm>
        </p:spPr>
        <p:txBody>
          <a:bodyPr anchor="t">
            <a:normAutofit/>
          </a:bodyPr>
          <a:lstStyle/>
          <a:p>
            <a:r>
              <a:rPr lang="pt-BR" sz="2400" dirty="0" smtClean="0"/>
              <a:t>Mas e o </a:t>
            </a:r>
            <a:r>
              <a:rPr lang="pt-BR" sz="2400" dirty="0" err="1" smtClean="0"/>
              <a:t>PlugAndPlay</a:t>
            </a:r>
            <a:r>
              <a:rPr lang="pt-BR" sz="2400" dirty="0" smtClean="0"/>
              <a:t>?</a:t>
            </a:r>
          </a:p>
          <a:p>
            <a:r>
              <a:rPr lang="pt-BR" sz="2400" dirty="0" smtClean="0"/>
              <a:t>Geralmente são para drives genéricos, como teclados, mouse, fone de ouvidos, drivers flash e outros.</a:t>
            </a:r>
          </a:p>
          <a:p>
            <a:r>
              <a:rPr lang="pt-BR" sz="2400" dirty="0" smtClean="0"/>
              <a:t>Hardware mais específicos, como impressoras, GPU... Necessitam de drivers específicos para explorar toda a sua capacidade.</a:t>
            </a:r>
          </a:p>
        </p:txBody>
      </p:sp>
    </p:spTree>
    <p:extLst>
      <p:ext uri="{BB962C8B-B14F-4D97-AF65-F5344CB8AC3E}">
        <p14:creationId xmlns:p14="http://schemas.microsoft.com/office/powerpoint/2010/main" val="1804472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081EA652-8C6A-4E69-BEB9-1708094745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xmlns="" id="{5298780A-33B9-4EA2-8F67-DE68AD6284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F488E8B-4E1E-4402-8935-D4E6C02615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dirty="0" smtClean="0"/>
              <a:t>Driver</a:t>
            </a:r>
            <a:endParaRPr lang="pt-BR" sz="5400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5979" y="2604453"/>
            <a:ext cx="6798162" cy="326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100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081EA652-8C6A-4E69-BEB9-1708094745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xmlns="" id="{5298780A-33B9-4EA2-8F67-DE68AD6284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F488E8B-4E1E-4402-8935-D4E6C02615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dirty="0" smtClean="0"/>
              <a:t>Driver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3930" y="2969469"/>
            <a:ext cx="7239037" cy="3261688"/>
          </a:xfrm>
        </p:spPr>
        <p:txBody>
          <a:bodyPr anchor="t">
            <a:normAutofit fontScale="92500" lnSpcReduction="10000"/>
          </a:bodyPr>
          <a:lstStyle/>
          <a:p>
            <a:r>
              <a:rPr lang="pt-BR" sz="2400" dirty="0"/>
              <a:t>Portanto, para usar a placa de som do computador, deve ser utilizado um driver que corresponda ao dispositivo e também ao sistema </a:t>
            </a:r>
            <a:r>
              <a:rPr lang="pt-BR" sz="2400" dirty="0" smtClean="0"/>
              <a:t>operacional. </a:t>
            </a:r>
            <a:r>
              <a:rPr lang="pt-BR" sz="2400" dirty="0"/>
              <a:t>Uma vez instalado, o driver saberá como ler 0's e 1's de um </a:t>
            </a:r>
            <a:r>
              <a:rPr lang="pt-BR" sz="2400" dirty="0" smtClean="0"/>
              <a:t>arquivo de áudio </a:t>
            </a:r>
            <a:r>
              <a:rPr lang="pt-BR" sz="2400" dirty="0"/>
              <a:t>para posterior </a:t>
            </a:r>
            <a:r>
              <a:rPr lang="pt-BR" sz="2400" dirty="0" smtClean="0"/>
              <a:t>reprodução </a:t>
            </a:r>
            <a:r>
              <a:rPr lang="pt-BR" sz="2400" dirty="0"/>
              <a:t>sonora</a:t>
            </a:r>
            <a:r>
              <a:rPr lang="pt-BR" sz="2400" dirty="0" smtClean="0"/>
              <a:t>.</a:t>
            </a:r>
          </a:p>
          <a:p>
            <a:r>
              <a:rPr lang="pt-BR" sz="2400" dirty="0" err="1"/>
              <a:t>Graças</a:t>
            </a:r>
            <a:r>
              <a:rPr lang="pt-BR" sz="2400" dirty="0"/>
              <a:t> à existência de drivers, a maioria do software não tem que saber como trabalhar diretamente com o hardware. Considerando que existe uma infinidade de software e hardware, se todos tivessem que saber como comunicar entre si, o processo de desenvolver software e hardware seria, digamos, quase </a:t>
            </a:r>
            <a:r>
              <a:rPr lang="pt-BR" sz="2400" dirty="0" err="1"/>
              <a:t>impensável</a:t>
            </a:r>
            <a:r>
              <a:rPr lang="pt-BR" sz="2400" dirty="0"/>
              <a:t>.</a:t>
            </a:r>
            <a:endParaRPr lang="pt-BR" sz="2400" dirty="0" smtClean="0"/>
          </a:p>
        </p:txBody>
      </p:sp>
    </p:spTree>
    <p:extLst>
      <p:ext uri="{BB962C8B-B14F-4D97-AF65-F5344CB8AC3E}">
        <p14:creationId xmlns:p14="http://schemas.microsoft.com/office/powerpoint/2010/main" val="2157028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081EA652-8C6A-4E69-BEB9-1708094745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xmlns="" id="{5298780A-33B9-4EA2-8F67-DE68AD6284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F488E8B-4E1E-4402-8935-D4E6C02615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dirty="0" smtClean="0"/>
              <a:t>Driver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3930" y="2969469"/>
            <a:ext cx="7239037" cy="3261688"/>
          </a:xfrm>
        </p:spPr>
        <p:txBody>
          <a:bodyPr anchor="t">
            <a:normAutofit/>
          </a:bodyPr>
          <a:lstStyle/>
          <a:p>
            <a:r>
              <a:rPr lang="pt-BR" sz="2400" dirty="0"/>
              <a:t>Atualmente é </a:t>
            </a:r>
            <a:r>
              <a:rPr lang="pt-BR" sz="2400" dirty="0" smtClean="0"/>
              <a:t>provável </a:t>
            </a:r>
            <a:r>
              <a:rPr lang="pt-BR" sz="2400" dirty="0"/>
              <a:t>que </a:t>
            </a:r>
            <a:r>
              <a:rPr lang="pt-BR" sz="2400" dirty="0" err="1" smtClean="0"/>
              <a:t>várisos</a:t>
            </a:r>
            <a:r>
              <a:rPr lang="pt-BR" sz="2400" dirty="0" smtClean="0"/>
              <a:t> software </a:t>
            </a:r>
            <a:r>
              <a:rPr lang="pt-BR" sz="2400" dirty="0"/>
              <a:t>já </a:t>
            </a:r>
            <a:r>
              <a:rPr lang="pt-BR" sz="2400" dirty="0" smtClean="0"/>
              <a:t>sejam capazes de se </a:t>
            </a:r>
            <a:r>
              <a:rPr lang="pt-BR" sz="2400" dirty="0"/>
              <a:t>comunicar diretamente com alguns tipos de </a:t>
            </a:r>
            <a:r>
              <a:rPr lang="pt-BR" sz="2400" dirty="0" smtClean="0"/>
              <a:t>hardware, mas nem todos. </a:t>
            </a:r>
          </a:p>
          <a:p>
            <a:r>
              <a:rPr lang="pt-BR" sz="2400" dirty="0" smtClean="0"/>
              <a:t>De </a:t>
            </a:r>
            <a:r>
              <a:rPr lang="pt-BR" sz="2400" dirty="0"/>
              <a:t>uma forma geral, só é possível se o software enviar comandos muito simples para o hardware, ou se ambos forem desenvolvidos pela mesma empresa.</a:t>
            </a:r>
            <a:endParaRPr lang="pt-BR" sz="2400" dirty="0" smtClean="0"/>
          </a:p>
        </p:txBody>
      </p:sp>
    </p:spTree>
    <p:extLst>
      <p:ext uri="{BB962C8B-B14F-4D97-AF65-F5344CB8AC3E}">
        <p14:creationId xmlns:p14="http://schemas.microsoft.com/office/powerpoint/2010/main" val="2538306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081EA652-8C6A-4E69-BEB9-1708094745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xmlns="" id="{5298780A-33B9-4EA2-8F67-DE68AD6284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F488E8B-4E1E-4402-8935-D4E6C02615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dirty="0" smtClean="0"/>
              <a:t>Software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3930" y="2969469"/>
            <a:ext cx="7239037" cy="3261688"/>
          </a:xfrm>
        </p:spPr>
        <p:txBody>
          <a:bodyPr anchor="t">
            <a:normAutofit/>
          </a:bodyPr>
          <a:lstStyle/>
          <a:p>
            <a:r>
              <a:rPr lang="pt-BR" sz="2400" dirty="0"/>
              <a:t>Alan Turing, nascido no Reino Unido, foi quem inventou o termo software. Este termo é bastante amplo, abrangendo por exemplo antivírus, editores de texto, browsers, editores de vídeo, etc. </a:t>
            </a:r>
            <a:endParaRPr lang="pt-BR" sz="2400" dirty="0" smtClean="0"/>
          </a:p>
          <a:p>
            <a:r>
              <a:rPr lang="pt-BR" sz="2400" dirty="0" smtClean="0"/>
              <a:t>Enquanto </a:t>
            </a:r>
            <a:r>
              <a:rPr lang="pt-BR" sz="2400" dirty="0"/>
              <a:t>que o hardware é algo físico, o software não é. Um sistema </a:t>
            </a:r>
            <a:r>
              <a:rPr lang="pt-BR" sz="2400" dirty="0" smtClean="0"/>
              <a:t>operacional é </a:t>
            </a:r>
            <a:r>
              <a:rPr lang="pt-BR" sz="2400" dirty="0"/>
              <a:t>um software, e permite que outro software seja instalado nele.</a:t>
            </a:r>
            <a:endParaRPr lang="pt-BR" sz="2400" dirty="0" smtClean="0"/>
          </a:p>
        </p:txBody>
      </p:sp>
    </p:spTree>
    <p:extLst>
      <p:ext uri="{BB962C8B-B14F-4D97-AF65-F5344CB8AC3E}">
        <p14:creationId xmlns:p14="http://schemas.microsoft.com/office/powerpoint/2010/main" val="1532865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081EA652-8C6A-4E69-BEB9-1708094745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xmlns="" id="{5298780A-33B9-4EA2-8F67-DE68AD6284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F488E8B-4E1E-4402-8935-D4E6C02615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dirty="0" smtClean="0"/>
              <a:t>Software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3930" y="2969469"/>
            <a:ext cx="7239037" cy="3261688"/>
          </a:xfrm>
        </p:spPr>
        <p:txBody>
          <a:bodyPr anchor="t">
            <a:normAutofit lnSpcReduction="10000"/>
          </a:bodyPr>
          <a:lstStyle/>
          <a:p>
            <a:r>
              <a:rPr lang="pt-BR" sz="2400" dirty="0"/>
              <a:t>O software é extremamente </a:t>
            </a:r>
            <a:r>
              <a:rPr lang="pt-BR" sz="2400" dirty="0" err="1"/>
              <a:t>flexível</a:t>
            </a:r>
            <a:r>
              <a:rPr lang="pt-BR" sz="2400" dirty="0"/>
              <a:t>, uma vez que permite ser continuamente atualizado e alterado, podendo durar indefinidamente. </a:t>
            </a:r>
            <a:endParaRPr lang="pt-BR" sz="2400" dirty="0" smtClean="0"/>
          </a:p>
          <a:p>
            <a:r>
              <a:rPr lang="pt-BR" sz="2400" dirty="0" smtClean="0"/>
              <a:t>Acontece </a:t>
            </a:r>
            <a:r>
              <a:rPr lang="pt-BR" sz="2400" dirty="0"/>
              <a:t>que ele pode ser </a:t>
            </a:r>
            <a:r>
              <a:rPr lang="pt-BR" sz="2400" dirty="0" smtClean="0"/>
              <a:t>destruído, </a:t>
            </a:r>
            <a:r>
              <a:rPr lang="pt-BR" sz="2400" dirty="0"/>
              <a:t>e caso não existam cópias de segurança, pode não ser possível recuperá-lo</a:t>
            </a:r>
            <a:r>
              <a:rPr lang="pt-BR" sz="2400" dirty="0" smtClean="0"/>
              <a:t>.</a:t>
            </a:r>
          </a:p>
          <a:p>
            <a:r>
              <a:rPr lang="pt-BR" sz="2400" dirty="0" smtClean="0"/>
              <a:t>Dica: Sempre que for programar, sempre deixe um backup do seu código em alguma nuvem ou outros diretórios.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6803" y="551249"/>
            <a:ext cx="2279425" cy="2268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367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081EA652-8C6A-4E69-BEB9-1708094745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xmlns="" id="{5298780A-33B9-4EA2-8F67-DE68AD6284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F488E8B-4E1E-4402-8935-D4E6C02615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dirty="0" smtClean="0"/>
              <a:t>Software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3930" y="2969469"/>
            <a:ext cx="7239037" cy="3261688"/>
          </a:xfrm>
        </p:spPr>
        <p:txBody>
          <a:bodyPr anchor="t">
            <a:normAutofit/>
          </a:bodyPr>
          <a:lstStyle/>
          <a:p>
            <a:r>
              <a:rPr lang="pt-BR" sz="2400" dirty="0"/>
              <a:t>As soluções para os problemas de software são, habitualmente, mais complexas do que as dos problemas de hardware. </a:t>
            </a:r>
            <a:endParaRPr lang="pt-BR" sz="2400" dirty="0" smtClean="0"/>
          </a:p>
          <a:p>
            <a:r>
              <a:rPr lang="pt-BR" sz="2400" dirty="0" smtClean="0"/>
              <a:t>Em </a:t>
            </a:r>
            <a:r>
              <a:rPr lang="pt-BR" sz="2400" dirty="0"/>
              <a:t>relação ao hardware, pode parecer que as coisas são mais simples de resolver. </a:t>
            </a:r>
            <a:endParaRPr lang="pt-BR" sz="2400" dirty="0" smtClean="0"/>
          </a:p>
          <a:p>
            <a:r>
              <a:rPr lang="pt-BR" sz="2400" dirty="0" smtClean="0"/>
              <a:t>Se </a:t>
            </a:r>
            <a:r>
              <a:rPr lang="pt-BR" sz="2400" dirty="0"/>
              <a:t>existe algum componente avariado, normalmente procede-se à sua troca.</a:t>
            </a:r>
            <a:endParaRPr lang="pt-BR" sz="2400" dirty="0" smtClean="0"/>
          </a:p>
        </p:txBody>
      </p:sp>
    </p:spTree>
    <p:extLst>
      <p:ext uri="{BB962C8B-B14F-4D97-AF65-F5344CB8AC3E}">
        <p14:creationId xmlns:p14="http://schemas.microsoft.com/office/powerpoint/2010/main" val="2426934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081EA652-8C6A-4E69-BEB9-1708094745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xmlns="" id="{5298780A-33B9-4EA2-8F67-DE68AD6284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F488E8B-4E1E-4402-8935-D4E6C02615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dirty="0" smtClean="0"/>
              <a:t>Software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3930" y="2969469"/>
            <a:ext cx="7239037" cy="3261688"/>
          </a:xfrm>
        </p:spPr>
        <p:txBody>
          <a:bodyPr anchor="t">
            <a:normAutofit fontScale="92500" lnSpcReduction="10000"/>
          </a:bodyPr>
          <a:lstStyle/>
          <a:p>
            <a:r>
              <a:rPr lang="pt-BR" sz="2400" dirty="0"/>
              <a:t>As etapas necessárias para resolver um problema de software dependem das informações fornecidas sobre o problema, que outro software está execução e que hardware está a executar o software, entre outros</a:t>
            </a:r>
            <a:r>
              <a:rPr lang="pt-BR" sz="2400" dirty="0" smtClean="0"/>
              <a:t>.</a:t>
            </a:r>
          </a:p>
          <a:p>
            <a:r>
              <a:rPr lang="pt-BR" sz="2400" dirty="0" smtClean="0"/>
              <a:t> </a:t>
            </a:r>
            <a:r>
              <a:rPr lang="pt-BR" sz="2400" dirty="0"/>
              <a:t>Habitualmente, quando ocorre algum problema, deparamo-nos com uma mensagem de erro ou outra indicação. </a:t>
            </a:r>
            <a:endParaRPr lang="pt-BR" sz="2400" dirty="0" smtClean="0"/>
          </a:p>
          <a:p>
            <a:r>
              <a:rPr lang="pt-BR" sz="2400" dirty="0" smtClean="0"/>
              <a:t>A </a:t>
            </a:r>
            <a:r>
              <a:rPr lang="pt-BR" sz="2400" dirty="0"/>
              <a:t>partir desse momento, recorre-se ao processo de solução de </a:t>
            </a:r>
            <a:r>
              <a:rPr lang="pt-BR" sz="2400" dirty="0" smtClean="0"/>
              <a:t>problemas, ou debug caso tenha o código fonte, </a:t>
            </a:r>
            <a:r>
              <a:rPr lang="pt-BR" sz="2400" dirty="0"/>
              <a:t>sendo que cada vez mais </a:t>
            </a:r>
            <a:r>
              <a:rPr lang="pt-BR" sz="2400" dirty="0" smtClean="0"/>
              <a:t>fácil </a:t>
            </a:r>
            <a:r>
              <a:rPr lang="pt-BR" sz="2400" dirty="0"/>
              <a:t>encontrar na Internet a solução.</a:t>
            </a:r>
            <a:endParaRPr lang="pt-BR" sz="2400" dirty="0" smtClean="0"/>
          </a:p>
        </p:txBody>
      </p:sp>
    </p:spTree>
    <p:extLst>
      <p:ext uri="{BB962C8B-B14F-4D97-AF65-F5344CB8AC3E}">
        <p14:creationId xmlns:p14="http://schemas.microsoft.com/office/powerpoint/2010/main" val="2088759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081EA652-8C6A-4E69-BEB9-1708094745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xmlns="" id="{5298780A-33B9-4EA2-8F67-DE68AD6284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F488E8B-4E1E-4402-8935-D4E6C02615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7594144" cy="4719269"/>
          </a:xfrm>
        </p:spPr>
        <p:txBody>
          <a:bodyPr anchor="ctr">
            <a:normAutofit/>
          </a:bodyPr>
          <a:lstStyle/>
          <a:p>
            <a:r>
              <a:rPr lang="pt-BR" sz="5400" dirty="0" smtClean="0"/>
              <a:t>Firmware, driver e software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3930" y="2969469"/>
            <a:ext cx="7239037" cy="2800395"/>
          </a:xfrm>
        </p:spPr>
        <p:txBody>
          <a:bodyPr anchor="t">
            <a:normAutofit/>
          </a:bodyPr>
          <a:lstStyle/>
          <a:p>
            <a:endParaRPr lang="pt-BR" sz="1600" dirty="0" smtClean="0"/>
          </a:p>
          <a:p>
            <a:endParaRPr lang="pt-BR" sz="1600" dirty="0" smtClean="0"/>
          </a:p>
        </p:txBody>
      </p:sp>
    </p:spTree>
    <p:extLst>
      <p:ext uri="{BB962C8B-B14F-4D97-AF65-F5344CB8AC3E}">
        <p14:creationId xmlns:p14="http://schemas.microsoft.com/office/powerpoint/2010/main" val="1243785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081EA652-8C6A-4E69-BEB9-1708094745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xmlns="" id="{5298780A-33B9-4EA2-8F67-DE68AD6284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F488E8B-4E1E-4402-8935-D4E6C02615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dirty="0" smtClean="0"/>
              <a:t>Representação arquitetural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3930" y="2969469"/>
            <a:ext cx="7239037" cy="3261688"/>
          </a:xfrm>
        </p:spPr>
        <p:txBody>
          <a:bodyPr anchor="t">
            <a:normAutofit fontScale="92500" lnSpcReduction="10000"/>
          </a:bodyPr>
          <a:lstStyle/>
          <a:p>
            <a:r>
              <a:rPr lang="pt-BR" sz="2400" dirty="0"/>
              <a:t>As etapas necessárias para resolver um problema de software dependem das informações fornecidas sobre o problema, que outro software está execução e que hardware está a executar o software, entre outros</a:t>
            </a:r>
            <a:r>
              <a:rPr lang="pt-BR" sz="2400" dirty="0" smtClean="0"/>
              <a:t>.</a:t>
            </a:r>
          </a:p>
          <a:p>
            <a:r>
              <a:rPr lang="pt-BR" sz="2400" dirty="0" smtClean="0"/>
              <a:t> </a:t>
            </a:r>
            <a:r>
              <a:rPr lang="pt-BR" sz="2400" dirty="0"/>
              <a:t>Habitualmente, quando ocorre algum problema, deparamo-nos com uma mensagem de erro ou outra indicação. </a:t>
            </a:r>
            <a:endParaRPr lang="pt-BR" sz="2400" dirty="0" smtClean="0"/>
          </a:p>
          <a:p>
            <a:r>
              <a:rPr lang="pt-BR" sz="2400" dirty="0" smtClean="0"/>
              <a:t>A </a:t>
            </a:r>
            <a:r>
              <a:rPr lang="pt-BR" sz="2400" dirty="0"/>
              <a:t>partir desse momento, recorre-se ao processo de solução de </a:t>
            </a:r>
            <a:r>
              <a:rPr lang="pt-BR" sz="2400" dirty="0" smtClean="0"/>
              <a:t>problemas, ou debug caso tenha o código fonte, </a:t>
            </a:r>
            <a:r>
              <a:rPr lang="pt-BR" sz="2400" dirty="0"/>
              <a:t>sendo que cada vez mais </a:t>
            </a:r>
            <a:r>
              <a:rPr lang="pt-BR" sz="2400" dirty="0" smtClean="0"/>
              <a:t>fácil </a:t>
            </a:r>
            <a:r>
              <a:rPr lang="pt-BR" sz="2400" dirty="0"/>
              <a:t>encontrar na Internet a solução.</a:t>
            </a:r>
            <a:endParaRPr lang="pt-BR" sz="2400" dirty="0" smtClean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884" y="2549171"/>
            <a:ext cx="7341083" cy="3574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277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081EA652-8C6A-4E69-BEB9-1708094745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xmlns="" id="{5298780A-33B9-4EA2-8F67-DE68AD6284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F488E8B-4E1E-4402-8935-D4E6C02615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7594144" cy="4719269"/>
          </a:xfrm>
        </p:spPr>
        <p:txBody>
          <a:bodyPr anchor="ctr">
            <a:normAutofit/>
          </a:bodyPr>
          <a:lstStyle/>
          <a:p>
            <a:r>
              <a:rPr lang="pt-BR" sz="5400" dirty="0" smtClean="0"/>
              <a:t>Qual a diferença entre eles?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3930" y="2969469"/>
            <a:ext cx="7239037" cy="2800395"/>
          </a:xfrm>
        </p:spPr>
        <p:txBody>
          <a:bodyPr anchor="t">
            <a:normAutofit/>
          </a:bodyPr>
          <a:lstStyle/>
          <a:p>
            <a:endParaRPr lang="pt-BR" sz="1600" dirty="0" smtClean="0"/>
          </a:p>
          <a:p>
            <a:endParaRPr lang="pt-BR" sz="1600" dirty="0" smtClean="0"/>
          </a:p>
        </p:txBody>
      </p:sp>
    </p:spTree>
    <p:extLst>
      <p:ext uri="{BB962C8B-B14F-4D97-AF65-F5344CB8AC3E}">
        <p14:creationId xmlns:p14="http://schemas.microsoft.com/office/powerpoint/2010/main" val="45905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081EA652-8C6A-4E69-BEB9-1708094745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xmlns="" id="{5298780A-33B9-4EA2-8F67-DE68AD6284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F488E8B-4E1E-4402-8935-D4E6C02615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dirty="0" smtClean="0"/>
              <a:t>Introdução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3930" y="2969469"/>
            <a:ext cx="7239037" cy="2800395"/>
          </a:xfrm>
        </p:spPr>
        <p:txBody>
          <a:bodyPr anchor="t">
            <a:normAutofit/>
          </a:bodyPr>
          <a:lstStyle/>
          <a:p>
            <a:r>
              <a:rPr lang="pt-BR" sz="2400" dirty="0"/>
              <a:t>Independentemente do sistema </a:t>
            </a:r>
            <a:r>
              <a:rPr lang="pt-BR" sz="2400" dirty="0" smtClean="0"/>
              <a:t>operacional que </a:t>
            </a:r>
            <a:r>
              <a:rPr lang="pt-BR" sz="2400" dirty="0"/>
              <a:t>usa, é comum existir, para o seu perfeito funcionamento vários componentes. </a:t>
            </a:r>
            <a:endParaRPr lang="pt-BR" sz="2400" dirty="0" smtClean="0"/>
          </a:p>
          <a:p>
            <a:r>
              <a:rPr lang="pt-BR" sz="2400" dirty="0" smtClean="0"/>
              <a:t>Firmware</a:t>
            </a:r>
            <a:r>
              <a:rPr lang="pt-BR" sz="2400" dirty="0"/>
              <a:t>, Driver e Software, afinal qual é o significado destes termos? E qual é a sua utilidade?</a:t>
            </a:r>
            <a:endParaRPr lang="pt-BR" sz="1600" dirty="0" smtClean="0"/>
          </a:p>
          <a:p>
            <a:endParaRPr lang="pt-BR" sz="1600" dirty="0" smtClean="0"/>
          </a:p>
        </p:txBody>
      </p:sp>
    </p:spTree>
    <p:extLst>
      <p:ext uri="{BB962C8B-B14F-4D97-AF65-F5344CB8AC3E}">
        <p14:creationId xmlns:p14="http://schemas.microsoft.com/office/powerpoint/2010/main" val="3911929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081EA652-8C6A-4E69-BEB9-1708094745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xmlns="" id="{5298780A-33B9-4EA2-8F67-DE68AD6284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F488E8B-4E1E-4402-8935-D4E6C02615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dirty="0" smtClean="0"/>
              <a:t>Introdução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3930" y="2969469"/>
            <a:ext cx="7239037" cy="2800395"/>
          </a:xfrm>
        </p:spPr>
        <p:txBody>
          <a:bodyPr anchor="t">
            <a:normAutofit/>
          </a:bodyPr>
          <a:lstStyle/>
          <a:p>
            <a:r>
              <a:rPr lang="pt-BR" sz="2400" dirty="0"/>
              <a:t>De uma forma muito resumida, pode dizer-se que Firmware, Driver e Software são programas de computador, cujo seu objetivo é desempenhar alguma tarefa na máquina ou sistema </a:t>
            </a:r>
            <a:r>
              <a:rPr lang="pt-BR" sz="2400" dirty="0" smtClean="0"/>
              <a:t>operacional onde </a:t>
            </a:r>
            <a:r>
              <a:rPr lang="pt-BR" sz="2400" dirty="0"/>
              <a:t>estão presentes.</a:t>
            </a:r>
            <a:endParaRPr lang="pt-BR" sz="1600" dirty="0" smtClean="0"/>
          </a:p>
        </p:txBody>
      </p:sp>
    </p:spTree>
    <p:extLst>
      <p:ext uri="{BB962C8B-B14F-4D97-AF65-F5344CB8AC3E}">
        <p14:creationId xmlns:p14="http://schemas.microsoft.com/office/powerpoint/2010/main" val="2657210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081EA652-8C6A-4E69-BEB9-1708094745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xmlns="" id="{5298780A-33B9-4EA2-8F67-DE68AD6284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F488E8B-4E1E-4402-8935-D4E6C02615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dirty="0" smtClean="0"/>
              <a:t>Firmware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3930" y="2969469"/>
            <a:ext cx="7239037" cy="3261688"/>
          </a:xfrm>
        </p:spPr>
        <p:txBody>
          <a:bodyPr anchor="t">
            <a:normAutofit/>
          </a:bodyPr>
          <a:lstStyle/>
          <a:p>
            <a:r>
              <a:rPr lang="pt-BR" sz="2400" dirty="0"/>
              <a:t>Gravado num chip de memória não-volátil, o firmware foi projetado com o intuito de o controlar o hardware</a:t>
            </a:r>
            <a:r>
              <a:rPr lang="pt-BR" sz="2400" dirty="0" smtClean="0"/>
              <a:t>.</a:t>
            </a:r>
          </a:p>
          <a:p>
            <a:r>
              <a:rPr lang="pt-BR" sz="2400" dirty="0" smtClean="0"/>
              <a:t> </a:t>
            </a:r>
            <a:r>
              <a:rPr lang="pt-BR" sz="2400" dirty="0"/>
              <a:t>Este tipo de memória retém informação, ou seja, os dados lá contidos não são perdidos após uma falha de energia. </a:t>
            </a:r>
            <a:endParaRPr lang="pt-BR" sz="2400" dirty="0" smtClean="0"/>
          </a:p>
          <a:p>
            <a:r>
              <a:rPr lang="pt-BR" sz="2400" dirty="0" smtClean="0"/>
              <a:t>A </a:t>
            </a:r>
            <a:r>
              <a:rPr lang="pt-BR" sz="2400" dirty="0"/>
              <a:t>sua principal característica é a rapidez, ideal para controlar o hardware, onde o desempenho é importante.</a:t>
            </a:r>
            <a:endParaRPr lang="pt-BR" sz="1600" dirty="0" smtClean="0"/>
          </a:p>
        </p:txBody>
      </p:sp>
    </p:spTree>
    <p:extLst>
      <p:ext uri="{BB962C8B-B14F-4D97-AF65-F5344CB8AC3E}">
        <p14:creationId xmlns:p14="http://schemas.microsoft.com/office/powerpoint/2010/main" val="1710858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081EA652-8C6A-4E69-BEB9-1708094745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xmlns="" id="{5298780A-33B9-4EA2-8F67-DE68AD6284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F488E8B-4E1E-4402-8935-D4E6C02615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dirty="0" smtClean="0"/>
              <a:t>Firmware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3930" y="2969469"/>
            <a:ext cx="7239037" cy="3261688"/>
          </a:xfrm>
        </p:spPr>
        <p:txBody>
          <a:bodyPr anchor="t">
            <a:normAutofit/>
          </a:bodyPr>
          <a:lstStyle/>
          <a:p>
            <a:r>
              <a:rPr lang="pt-BR" sz="2400" dirty="0"/>
              <a:t>No caso de um computador, podemos associá-lo à BIOS (Basic Input/Output System) ou à UEFI (</a:t>
            </a:r>
            <a:r>
              <a:rPr lang="pt-BR" sz="2400" dirty="0" err="1"/>
              <a:t>Unified</a:t>
            </a:r>
            <a:r>
              <a:rPr lang="pt-BR" sz="2400" dirty="0"/>
              <a:t> </a:t>
            </a:r>
            <a:r>
              <a:rPr lang="pt-BR" sz="2400" dirty="0" err="1"/>
              <a:t>Extensible</a:t>
            </a:r>
            <a:r>
              <a:rPr lang="pt-BR" sz="2400" dirty="0"/>
              <a:t> Firmware Interface</a:t>
            </a:r>
            <a:r>
              <a:rPr lang="pt-BR" sz="2400" dirty="0" smtClean="0"/>
              <a:t>).</a:t>
            </a:r>
          </a:p>
          <a:p>
            <a:r>
              <a:rPr lang="pt-BR" sz="2400" dirty="0" smtClean="0"/>
              <a:t>A UEFI pode ser vista como uma sucessora da BIOS. Pode ser armazenada em memória flash, </a:t>
            </a:r>
            <a:r>
              <a:rPr lang="pt-BR" sz="2400" dirty="0" err="1" smtClean="0"/>
              <a:t>placa-mãe</a:t>
            </a:r>
            <a:r>
              <a:rPr lang="pt-BR" sz="2400" dirty="0" smtClean="0"/>
              <a:t>, HD ou compartilhada em rede.</a:t>
            </a:r>
          </a:p>
          <a:p>
            <a:r>
              <a:rPr lang="pt-BR" sz="2400" dirty="0" smtClean="0"/>
              <a:t>Suas vantagens são: iniciar mais rapidamente, interface gráfica entre outros.</a:t>
            </a:r>
            <a:endParaRPr lang="pt-BR" sz="1600" dirty="0" smtClean="0"/>
          </a:p>
        </p:txBody>
      </p:sp>
    </p:spTree>
    <p:extLst>
      <p:ext uri="{BB962C8B-B14F-4D97-AF65-F5344CB8AC3E}">
        <p14:creationId xmlns:p14="http://schemas.microsoft.com/office/powerpoint/2010/main" val="3062087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081EA652-8C6A-4E69-BEB9-1708094745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xmlns="" id="{5298780A-33B9-4EA2-8F67-DE68AD6284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F488E8B-4E1E-4402-8935-D4E6C02615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dirty="0" smtClean="0"/>
              <a:t>Firmware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3930" y="2969469"/>
            <a:ext cx="7239037" cy="3261688"/>
          </a:xfrm>
        </p:spPr>
        <p:txBody>
          <a:bodyPr anchor="t">
            <a:normAutofit fontScale="92500" lnSpcReduction="20000"/>
          </a:bodyPr>
          <a:lstStyle/>
          <a:p>
            <a:r>
              <a:rPr lang="pt-BR" sz="2400" dirty="0"/>
              <a:t>Enquanto que, por exemplo, num computador ou smartphone é possível instalar e desinstalar software, no firmware raramente existe a necessidade de atualizar e, provavelmente apenas seria feito se solicitado pelo fabricante, para corrigir problema</a:t>
            </a:r>
            <a:r>
              <a:rPr lang="pt-BR" sz="2400" dirty="0" smtClean="0"/>
              <a:t>. Ou outro problema maior.</a:t>
            </a:r>
          </a:p>
          <a:p>
            <a:r>
              <a:rPr lang="pt-BR" sz="2400" dirty="0"/>
              <a:t>Assim que um computador é ligado, a </a:t>
            </a:r>
            <a:r>
              <a:rPr lang="pt-BR" sz="2400" dirty="0" smtClean="0"/>
              <a:t>BIOS/UEFI </a:t>
            </a:r>
            <a:r>
              <a:rPr lang="pt-BR" sz="2400" dirty="0"/>
              <a:t>entra imediatamente em ação, permitindo a interação com o hardware e, em simultâneo, verifica a existência de erros. Em seguida, a BIOS chama outro programa, denominado </a:t>
            </a:r>
            <a:r>
              <a:rPr lang="pt-BR" sz="2400" dirty="0" err="1"/>
              <a:t>bootloader</a:t>
            </a:r>
            <a:r>
              <a:rPr lang="pt-BR" sz="2400" dirty="0"/>
              <a:t>, cuja sua tarefa é “acordar” o sistema </a:t>
            </a:r>
            <a:r>
              <a:rPr lang="pt-BR" sz="2400" dirty="0" smtClean="0"/>
              <a:t>operacional.</a:t>
            </a:r>
          </a:p>
          <a:p>
            <a:endParaRPr lang="pt-BR" sz="1600" dirty="0" smtClean="0"/>
          </a:p>
        </p:txBody>
      </p:sp>
    </p:spTree>
    <p:extLst>
      <p:ext uri="{BB962C8B-B14F-4D97-AF65-F5344CB8AC3E}">
        <p14:creationId xmlns:p14="http://schemas.microsoft.com/office/powerpoint/2010/main" val="2722627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081EA652-8C6A-4E69-BEB9-1708094745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xmlns="" id="{5298780A-33B9-4EA2-8F67-DE68AD6284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F488E8B-4E1E-4402-8935-D4E6C02615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dirty="0" smtClean="0"/>
              <a:t>Firmware</a:t>
            </a:r>
            <a:endParaRPr lang="pt-BR" sz="5400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0355" y="2584133"/>
            <a:ext cx="5848183" cy="326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444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1571</TotalTime>
  <Words>1013</Words>
  <Application>Microsoft Office PowerPoint</Application>
  <PresentationFormat>Apresentação na tela (4:3)</PresentationFormat>
  <Paragraphs>58</Paragraphs>
  <Slides>20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Tema do Office</vt:lpstr>
      <vt:lpstr>FUNDAMENTOS DE INFORMÁTICA</vt:lpstr>
      <vt:lpstr>Firmware, driver e software</vt:lpstr>
      <vt:lpstr>Qual a diferença entre eles?</vt:lpstr>
      <vt:lpstr>Introdução</vt:lpstr>
      <vt:lpstr>Introdução</vt:lpstr>
      <vt:lpstr>Firmware</vt:lpstr>
      <vt:lpstr>Firmware</vt:lpstr>
      <vt:lpstr>Firmware</vt:lpstr>
      <vt:lpstr>Firmware</vt:lpstr>
      <vt:lpstr>Firmware</vt:lpstr>
      <vt:lpstr>Driver</vt:lpstr>
      <vt:lpstr>Driver</vt:lpstr>
      <vt:lpstr>Driver</vt:lpstr>
      <vt:lpstr>Driver</vt:lpstr>
      <vt:lpstr>Driver</vt:lpstr>
      <vt:lpstr>Software</vt:lpstr>
      <vt:lpstr>Software</vt:lpstr>
      <vt:lpstr>Software</vt:lpstr>
      <vt:lpstr>Software</vt:lpstr>
      <vt:lpstr>Representação arquitetural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Circuitos lógicos combinacionais e sequenciais</dc:title>
  <dc:creator>Matheus</dc:creator>
  <cp:lastModifiedBy>Matheus</cp:lastModifiedBy>
  <cp:revision>46</cp:revision>
  <dcterms:created xsi:type="dcterms:W3CDTF">2023-01-24T23:29:32Z</dcterms:created>
  <dcterms:modified xsi:type="dcterms:W3CDTF">2023-11-08T20:10:00Z</dcterms:modified>
</cp:coreProperties>
</file>