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44A7B-EF7B-4EC3-835A-0AA8E277C473}" type="datetimeFigureOut">
              <a:rPr lang="pt-BR" smtClean="0"/>
              <a:t>01/10/2023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E6A19-267D-4D06-8620-D083A4A3F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32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Divide</a:t>
            </a:r>
            <a:r>
              <a:rPr lang="pt-BR" baseline="0" dirty="0" smtClean="0"/>
              <a:t> o valor decimal 103 pela a base 2. Em alguns livros coloca-se a representação binaria e decimal inteira ficaria 01100111=103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E6A19-267D-4D06-8620-D083A4A3FD2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45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Temos que parar quando</a:t>
            </a:r>
            <a:r>
              <a:rPr lang="pt-BR" baseline="0" dirty="0" smtClean="0"/>
              <a:t> chegara a 1 inteiro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E6A19-267D-4D06-8620-D083A4A3FD2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7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o final se pega o valor até que ele se repita, neste caso o 0011...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E6A19-267D-4D06-8620-D083A4A3FD2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91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o final se pega o valor até que ele se repita, </a:t>
            </a:r>
            <a:r>
              <a:rPr lang="pt-BR" smtClean="0"/>
              <a:t>neste caso o 0011...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E6A19-267D-4D06-8620-D083A4A3FD2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22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o final se pega o valor até que ele se repita, </a:t>
            </a:r>
            <a:r>
              <a:rPr lang="pt-BR" smtClean="0"/>
              <a:t>neste caso o 0011...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8E6A19-267D-4D06-8620-D083A4A3FD2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04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01/10/2023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01/10/2023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01/10/2023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01/10/2023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01/10/2023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01/10/2023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01/10/2023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01/10/2023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01/10/2023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01/10/2023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01/10/2023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01/10/2023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194465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smtClean="0"/>
              <a:t>FUNDAMENTOS DE INFORMÁTICA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 fontScale="90000"/>
          </a:bodyPr>
          <a:lstStyle/>
          <a:p>
            <a:r>
              <a:rPr lang="pt-BR" sz="5400" dirty="0" smtClean="0"/>
              <a:t>Exercícios de Representação </a:t>
            </a:r>
            <a:r>
              <a:rPr lang="pt-BR" sz="5400" dirty="0"/>
              <a:t>em Ponto Fixo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777</a:t>
            </a:r>
          </a:p>
          <a:p>
            <a:r>
              <a:rPr lang="pt-BR" sz="2500" dirty="0" smtClean="0"/>
              <a:t>562</a:t>
            </a:r>
          </a:p>
          <a:p>
            <a:r>
              <a:rPr lang="pt-BR" sz="2500" dirty="0" smtClean="0"/>
              <a:t>300</a:t>
            </a:r>
          </a:p>
          <a:p>
            <a:r>
              <a:rPr lang="pt-BR" sz="2500" dirty="0" smtClean="0"/>
              <a:t>123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8244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 fontScale="90000"/>
          </a:bodyPr>
          <a:lstStyle/>
          <a:p>
            <a:r>
              <a:rPr lang="pt-BR" sz="5400" dirty="0" smtClean="0"/>
              <a:t>Exercícios de Representação </a:t>
            </a:r>
            <a:r>
              <a:rPr lang="pt-BR" sz="5400" dirty="0"/>
              <a:t>em Ponto Fixo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2922" y="2858631"/>
            <a:ext cx="2320808" cy="3173879"/>
          </a:xfrm>
        </p:spPr>
        <p:txBody>
          <a:bodyPr anchor="t">
            <a:normAutofit fontScale="77500" lnSpcReduction="20000"/>
          </a:bodyPr>
          <a:lstStyle/>
          <a:p>
            <a:r>
              <a:rPr lang="pt-BR" sz="2500" dirty="0" smtClean="0"/>
              <a:t>777</a:t>
            </a:r>
          </a:p>
          <a:p>
            <a:r>
              <a:rPr lang="pt-BR" sz="1500" dirty="0" smtClean="0"/>
              <a:t>1100001001=777</a:t>
            </a:r>
          </a:p>
          <a:p>
            <a:r>
              <a:rPr lang="pt-BR" sz="1500" dirty="0" smtClean="0"/>
              <a:t>110000100,1=388.5</a:t>
            </a:r>
            <a:endParaRPr lang="pt-BR" sz="1500" dirty="0"/>
          </a:p>
          <a:p>
            <a:r>
              <a:rPr lang="pt-BR" sz="1500" dirty="0" smtClean="0"/>
              <a:t>11000010,01=194,25</a:t>
            </a:r>
            <a:endParaRPr lang="pt-BR" sz="1500" dirty="0"/>
          </a:p>
          <a:p>
            <a:r>
              <a:rPr lang="pt-BR" sz="1500" dirty="0" smtClean="0"/>
              <a:t>1100001,001=97,125</a:t>
            </a:r>
            <a:endParaRPr lang="pt-BR" sz="1500" dirty="0"/>
          </a:p>
          <a:p>
            <a:r>
              <a:rPr lang="pt-BR" sz="1500" dirty="0" smtClean="0"/>
              <a:t>110000,1001=48,5625</a:t>
            </a:r>
          </a:p>
          <a:p>
            <a:r>
              <a:rPr lang="pt-BR" sz="1500" dirty="0" smtClean="0"/>
              <a:t>11000,01001=24,28125</a:t>
            </a:r>
            <a:endParaRPr lang="pt-BR" sz="1500" dirty="0"/>
          </a:p>
          <a:p>
            <a:r>
              <a:rPr lang="pt-BR" sz="1500" dirty="0" smtClean="0"/>
              <a:t>1100,001001=12,140625</a:t>
            </a:r>
            <a:endParaRPr lang="pt-BR" sz="1500" dirty="0"/>
          </a:p>
          <a:p>
            <a:r>
              <a:rPr lang="pt-BR" sz="1500" dirty="0" smtClean="0"/>
              <a:t>110,0001001=6,0703125</a:t>
            </a:r>
          </a:p>
          <a:p>
            <a:r>
              <a:rPr lang="pt-BR" sz="1500" dirty="0" smtClean="0"/>
              <a:t>11,00001001=3,03515625</a:t>
            </a:r>
            <a:endParaRPr lang="pt-BR" sz="1500" dirty="0"/>
          </a:p>
          <a:p>
            <a:r>
              <a:rPr lang="pt-BR" sz="1500" dirty="0" smtClean="0"/>
              <a:t>1,100001001=1,517578125</a:t>
            </a:r>
            <a:endParaRPr lang="pt-BR" sz="1500" dirty="0"/>
          </a:p>
          <a:p>
            <a:r>
              <a:rPr lang="pt-BR" sz="1500" dirty="0" smtClean="0"/>
              <a:t>0,1100001001=0,758789062</a:t>
            </a:r>
            <a:endParaRPr lang="pt-BR" sz="1500" dirty="0"/>
          </a:p>
          <a:p>
            <a:endParaRPr lang="pt-BR" sz="2500" dirty="0" smtClean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547566" y="2957954"/>
            <a:ext cx="2320808" cy="31738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 smtClean="0"/>
              <a:t>562</a:t>
            </a:r>
          </a:p>
          <a:p>
            <a:r>
              <a:rPr lang="pt-BR" sz="2500" dirty="0" smtClean="0"/>
              <a:t>1000110010=562</a:t>
            </a:r>
          </a:p>
          <a:p>
            <a:r>
              <a:rPr lang="pt-BR" sz="2500" dirty="0" smtClean="0"/>
              <a:t>100011001,0=281</a:t>
            </a:r>
            <a:endParaRPr lang="pt-BR" sz="2500" dirty="0"/>
          </a:p>
          <a:p>
            <a:r>
              <a:rPr lang="pt-BR" sz="2500" dirty="0" smtClean="0"/>
              <a:t>10001100,10=140,5</a:t>
            </a:r>
            <a:endParaRPr lang="pt-BR" sz="2500" dirty="0"/>
          </a:p>
          <a:p>
            <a:r>
              <a:rPr lang="pt-BR" sz="2500" dirty="0" smtClean="0"/>
              <a:t>1000110,010=70,25</a:t>
            </a:r>
            <a:endParaRPr lang="pt-BR" sz="2500" dirty="0"/>
          </a:p>
          <a:p>
            <a:r>
              <a:rPr lang="pt-BR" sz="2500" dirty="0" smtClean="0"/>
              <a:t>100011,0010=35,125</a:t>
            </a:r>
            <a:endParaRPr lang="pt-BR" sz="2500" dirty="0"/>
          </a:p>
          <a:p>
            <a:r>
              <a:rPr lang="pt-BR" sz="2500" dirty="0" smtClean="0"/>
              <a:t>10001,10010=17,5625</a:t>
            </a:r>
            <a:endParaRPr lang="pt-BR" sz="2500" dirty="0"/>
          </a:p>
          <a:p>
            <a:r>
              <a:rPr lang="pt-BR" sz="2500" dirty="0" smtClean="0"/>
              <a:t>1000,110010=8,78125</a:t>
            </a:r>
            <a:endParaRPr lang="pt-BR" sz="2500" dirty="0"/>
          </a:p>
          <a:p>
            <a:r>
              <a:rPr lang="pt-BR" sz="2500" dirty="0" smtClean="0"/>
              <a:t>100,0110010=4,390625</a:t>
            </a:r>
            <a:endParaRPr lang="pt-BR" sz="2500" dirty="0"/>
          </a:p>
          <a:p>
            <a:r>
              <a:rPr lang="pt-BR" sz="2500" dirty="0" smtClean="0"/>
              <a:t>10,00110010=2,1953125</a:t>
            </a:r>
            <a:endParaRPr lang="pt-BR" sz="2500" dirty="0"/>
          </a:p>
          <a:p>
            <a:r>
              <a:rPr lang="pt-BR" sz="2500" dirty="0" smtClean="0"/>
              <a:t>1,000110010=1,09765625</a:t>
            </a:r>
            <a:endParaRPr lang="pt-BR" sz="2500" dirty="0"/>
          </a:p>
          <a:p>
            <a:r>
              <a:rPr lang="pt-BR" sz="2500" dirty="0" smtClean="0"/>
              <a:t>0,1000110010=0,548828125</a:t>
            </a:r>
            <a:endParaRPr lang="pt-BR" sz="2500" dirty="0"/>
          </a:p>
          <a:p>
            <a:endParaRPr lang="pt-BR" sz="2500" dirty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613802" y="3018738"/>
            <a:ext cx="2320808" cy="31738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 smtClean="0"/>
              <a:t>300</a:t>
            </a:r>
          </a:p>
          <a:p>
            <a:r>
              <a:rPr lang="pt-BR" sz="2500" dirty="0" smtClean="0"/>
              <a:t>10010110,0=150</a:t>
            </a:r>
          </a:p>
          <a:p>
            <a:r>
              <a:rPr lang="pt-BR" sz="2500" dirty="0" smtClean="0"/>
              <a:t>1001011,00=75</a:t>
            </a:r>
            <a:endParaRPr lang="pt-BR" sz="2500" dirty="0"/>
          </a:p>
          <a:p>
            <a:r>
              <a:rPr lang="pt-BR" sz="2500" dirty="0" smtClean="0"/>
              <a:t>100101,100=37,5</a:t>
            </a:r>
            <a:endParaRPr lang="pt-BR" sz="2500" dirty="0"/>
          </a:p>
          <a:p>
            <a:r>
              <a:rPr lang="pt-BR" sz="2500" dirty="0" smtClean="0"/>
              <a:t>10010,1100=18,75</a:t>
            </a:r>
            <a:endParaRPr lang="pt-BR" sz="2500" dirty="0"/>
          </a:p>
          <a:p>
            <a:r>
              <a:rPr lang="pt-BR" sz="2500" dirty="0" smtClean="0"/>
              <a:t>1001,01100=9,375</a:t>
            </a:r>
            <a:endParaRPr lang="pt-BR" sz="2500" dirty="0"/>
          </a:p>
          <a:p>
            <a:r>
              <a:rPr lang="pt-BR" sz="2500" dirty="0" smtClean="0"/>
              <a:t>100,101100=4,6875</a:t>
            </a:r>
            <a:endParaRPr lang="pt-BR" sz="2500" dirty="0"/>
          </a:p>
          <a:p>
            <a:r>
              <a:rPr lang="pt-BR" sz="2500" dirty="0" smtClean="0"/>
              <a:t>10,0101100=2,34375</a:t>
            </a:r>
            <a:endParaRPr lang="pt-BR" sz="2500" dirty="0"/>
          </a:p>
          <a:p>
            <a:r>
              <a:rPr lang="pt-BR" sz="2500" dirty="0" smtClean="0"/>
              <a:t>1,00101100=1,171875</a:t>
            </a:r>
            <a:endParaRPr lang="pt-BR" sz="2500" dirty="0"/>
          </a:p>
          <a:p>
            <a:r>
              <a:rPr lang="pt-BR" sz="2500" dirty="0" smtClean="0"/>
              <a:t>0,100101100=0,5859375</a:t>
            </a:r>
            <a:endParaRPr lang="pt-BR" sz="2500" dirty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6732071" y="3055375"/>
            <a:ext cx="2320808" cy="31738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 smtClean="0"/>
              <a:t>123</a:t>
            </a:r>
          </a:p>
          <a:p>
            <a:r>
              <a:rPr lang="pt-BR" sz="2500" dirty="0" smtClean="0"/>
              <a:t>111101,1=61,5</a:t>
            </a:r>
          </a:p>
          <a:p>
            <a:r>
              <a:rPr lang="pt-BR" sz="2500" dirty="0" smtClean="0"/>
              <a:t>11110,11=30,75</a:t>
            </a:r>
            <a:endParaRPr lang="pt-BR" sz="2500" dirty="0"/>
          </a:p>
          <a:p>
            <a:r>
              <a:rPr lang="pt-BR" sz="2500" dirty="0" smtClean="0"/>
              <a:t>1111,011=15,375</a:t>
            </a:r>
            <a:endParaRPr lang="pt-BR" sz="2500" dirty="0"/>
          </a:p>
          <a:p>
            <a:r>
              <a:rPr lang="pt-BR" sz="2500" dirty="0" smtClean="0"/>
              <a:t>111,1011=7,6875</a:t>
            </a:r>
            <a:endParaRPr lang="pt-BR" sz="2500" dirty="0"/>
          </a:p>
          <a:p>
            <a:r>
              <a:rPr lang="pt-BR" sz="2500" dirty="0" smtClean="0"/>
              <a:t>11,11011=3,84375</a:t>
            </a:r>
            <a:endParaRPr lang="pt-BR" sz="2500" dirty="0"/>
          </a:p>
          <a:p>
            <a:r>
              <a:rPr lang="pt-BR" sz="2500" dirty="0" smtClean="0"/>
              <a:t>1,111011=1,921875</a:t>
            </a:r>
            <a:endParaRPr lang="pt-BR" sz="2500" dirty="0"/>
          </a:p>
          <a:p>
            <a:r>
              <a:rPr lang="pt-BR" sz="2500" dirty="0" smtClean="0"/>
              <a:t>0,1111011=0,9609375</a:t>
            </a:r>
            <a:endParaRPr lang="pt-BR" sz="2500" dirty="0"/>
          </a:p>
          <a:p>
            <a:endParaRPr lang="pt-BR" sz="2500" dirty="0" smtClean="0"/>
          </a:p>
        </p:txBody>
      </p:sp>
    </p:spTree>
    <p:extLst>
      <p:ext uri="{BB962C8B-B14F-4D97-AF65-F5344CB8AC3E}">
        <p14:creationId xmlns:p14="http://schemas.microsoft.com/office/powerpoint/2010/main" val="51619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</a:t>
            </a:r>
            <a:r>
              <a:rPr lang="pt-BR" sz="5400" dirty="0"/>
              <a:t>em Ponto </a:t>
            </a:r>
            <a:r>
              <a:rPr lang="pt-BR" sz="5400" dirty="0" smtClean="0"/>
              <a:t>Flutuante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 fontScale="92500"/>
          </a:bodyPr>
          <a:lstStyle/>
          <a:p>
            <a:r>
              <a:rPr lang="pt-BR" sz="2500" dirty="0"/>
              <a:t>A faixa de números que podem ser representados em ponto fixo é insuficiente para a maioria das aplicações científicas, onde existe a necessidade de representar números muito grandes e/ou números muito pequenos. </a:t>
            </a:r>
            <a:endParaRPr lang="pt-BR" sz="2500" dirty="0" smtClean="0"/>
          </a:p>
          <a:p>
            <a:r>
              <a:rPr lang="pt-BR" sz="2500" dirty="0" smtClean="0"/>
              <a:t>• </a:t>
            </a:r>
            <a:r>
              <a:rPr lang="pt-BR" sz="2500" dirty="0"/>
              <a:t>Para contornar este problema, desenvolveu-se a notação científica, na qual um quintilhão é representado por 1,0 × 10</a:t>
            </a:r>
            <a:r>
              <a:rPr lang="pt-BR" sz="2500" baseline="30000" dirty="0"/>
              <a:t>18</a:t>
            </a:r>
            <a:r>
              <a:rPr lang="pt-BR" sz="2500" dirty="0"/>
              <a:t>, em vez de escrevê-lo por extenso. </a:t>
            </a:r>
            <a:endParaRPr lang="pt-BR" sz="2500" dirty="0" smtClean="0"/>
          </a:p>
          <a:p>
            <a:r>
              <a:rPr lang="pt-BR" sz="2500" dirty="0" smtClean="0"/>
              <a:t>1 </a:t>
            </a:r>
            <a:r>
              <a:rPr lang="pt-BR" sz="2500" dirty="0"/>
              <a:t>000 000 000 000 000 000.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65194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</a:t>
            </a:r>
            <a:r>
              <a:rPr lang="pt-BR" sz="5400" dirty="0"/>
              <a:t>em Ponto </a:t>
            </a:r>
            <a:r>
              <a:rPr lang="pt-BR" sz="5400" dirty="0" smtClean="0"/>
              <a:t>Flutuante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/>
          </a:bodyPr>
          <a:lstStyle/>
          <a:p>
            <a:r>
              <a:rPr lang="pt-BR" sz="2500" dirty="0"/>
              <a:t>A representação de números em ponto flutuante é basicamente a versão binária da notação científica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A </a:t>
            </a:r>
            <a:r>
              <a:rPr lang="pt-BR" sz="2500" dirty="0"/>
              <a:t>cada número em ponto flutuante estão associados, na realidade, três outros números: a mantissa m, o expoente e </a:t>
            </a:r>
            <a:r>
              <a:rPr lang="pt-BR" sz="2500" dirty="0" err="1"/>
              <a:t>e</a:t>
            </a:r>
            <a:r>
              <a:rPr lang="pt-BR" sz="2500" dirty="0"/>
              <a:t> a base b. </a:t>
            </a:r>
            <a:endParaRPr lang="pt-BR" sz="2500" dirty="0" smtClean="0"/>
          </a:p>
          <a:p>
            <a:r>
              <a:rPr lang="pt-BR" sz="2500" dirty="0" smtClean="0"/>
              <a:t>No </a:t>
            </a:r>
            <a:r>
              <a:rPr lang="pt-BR" sz="2500" dirty="0"/>
              <a:t>caso dos computadores atuais, a base utilizada é a binária, ou seja, b = 2.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72399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</a:t>
            </a:r>
            <a:r>
              <a:rPr lang="pt-BR" sz="5400" dirty="0"/>
              <a:t>em Ponto </a:t>
            </a:r>
            <a:r>
              <a:rPr lang="pt-BR" sz="5400" dirty="0" smtClean="0"/>
              <a:t>Flutuante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 fontScale="92500"/>
          </a:bodyPr>
          <a:lstStyle/>
          <a:p>
            <a:r>
              <a:rPr lang="pt-BR" sz="2500" dirty="0"/>
              <a:t>O número em ponto flutuante é então calculado por: </a:t>
            </a:r>
            <a:endParaRPr lang="pt-BR" sz="2500" dirty="0" smtClean="0"/>
          </a:p>
          <a:p>
            <a:pPr algn="ctr"/>
            <a:r>
              <a:rPr lang="pt-BR" sz="2500" dirty="0" smtClean="0"/>
              <a:t>N=m x </a:t>
            </a:r>
            <a:r>
              <a:rPr lang="pt-BR" sz="2500" dirty="0" err="1" smtClean="0"/>
              <a:t>b</a:t>
            </a:r>
            <a:r>
              <a:rPr lang="pt-BR" sz="2500" baseline="30000" dirty="0" err="1" smtClean="0"/>
              <a:t>e</a:t>
            </a:r>
            <a:endParaRPr lang="pt-BR" sz="2500" baseline="30000" dirty="0" smtClean="0"/>
          </a:p>
          <a:p>
            <a:r>
              <a:rPr lang="pt-BR" sz="2500" dirty="0" smtClean="0"/>
              <a:t>Como </a:t>
            </a:r>
            <a:r>
              <a:rPr lang="pt-BR" sz="2500" dirty="0"/>
              <a:t>a base é uma constante para um determinado sistema, o número em ponto flutuante é então representado por um par (m, e), onde m é uma fração ou um inteiro, e </a:t>
            </a:r>
            <a:r>
              <a:rPr lang="pt-BR" sz="2500" dirty="0" err="1"/>
              <a:t>e</a:t>
            </a:r>
            <a:r>
              <a:rPr lang="pt-BR" sz="2500" dirty="0"/>
              <a:t> é o expoente (sempre inteiro). </a:t>
            </a:r>
            <a:endParaRPr lang="pt-BR" sz="2500" dirty="0" smtClean="0"/>
          </a:p>
          <a:p>
            <a:r>
              <a:rPr lang="pt-BR" sz="2500" dirty="0" smtClean="0"/>
              <a:t>Note </a:t>
            </a:r>
            <a:r>
              <a:rPr lang="pt-BR" sz="2500" dirty="0"/>
              <a:t>que ambos, mantissa ou expoente, podem ser positivos ou negativos.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2834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</a:t>
            </a:r>
            <a:r>
              <a:rPr lang="pt-BR" sz="5400" dirty="0"/>
              <a:t>em Ponto </a:t>
            </a:r>
            <a:r>
              <a:rPr lang="pt-BR" sz="5400" dirty="0" smtClean="0"/>
              <a:t>Flutuante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/>
          </a:bodyPr>
          <a:lstStyle/>
          <a:p>
            <a:r>
              <a:rPr lang="pt-BR" sz="2500" dirty="0"/>
              <a:t>A precisão de um número em ponto flutuante </a:t>
            </a:r>
            <a:r>
              <a:rPr lang="pt-BR" sz="2500" dirty="0" smtClean="0"/>
              <a:t>é determinada </a:t>
            </a:r>
            <a:r>
              <a:rPr lang="pt-BR" sz="2500" dirty="0"/>
              <a:t>principalmente pelo número de </a:t>
            </a:r>
            <a:r>
              <a:rPr lang="pt-BR" sz="2500" dirty="0" smtClean="0"/>
              <a:t>bits utilizados </a:t>
            </a:r>
            <a:r>
              <a:rPr lang="pt-BR" sz="2500" dirty="0"/>
              <a:t>pela mantissa.</a:t>
            </a:r>
          </a:p>
          <a:p>
            <a:r>
              <a:rPr lang="pt-BR" sz="2500" dirty="0" smtClean="0"/>
              <a:t>A </a:t>
            </a:r>
            <a:r>
              <a:rPr lang="pt-BR" sz="2500" dirty="0"/>
              <a:t>faixa de representação depende do número de bits </a:t>
            </a:r>
            <a:r>
              <a:rPr lang="pt-BR" sz="2500" dirty="0" smtClean="0"/>
              <a:t>do expoente</a:t>
            </a:r>
            <a:r>
              <a:rPr lang="pt-BR" sz="2500" dirty="0"/>
              <a:t>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5362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</a:t>
            </a:r>
            <a:r>
              <a:rPr lang="pt-BR" sz="5400" dirty="0"/>
              <a:t>em Ponto </a:t>
            </a:r>
            <a:r>
              <a:rPr lang="pt-BR" sz="5400" dirty="0" smtClean="0"/>
              <a:t>Flutuante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 fontScale="92500"/>
          </a:bodyPr>
          <a:lstStyle/>
          <a:p>
            <a:r>
              <a:rPr lang="pt-BR" sz="2500" dirty="0" smtClean="0"/>
              <a:t>Os </a:t>
            </a:r>
            <a:r>
              <a:rPr lang="pt-BR" sz="2500" dirty="0"/>
              <a:t>números em ponto flutuante são inerentemente redundantes, no sentido de que um mesmo número pode ser representado de maneiras diferentes. </a:t>
            </a:r>
            <a:endParaRPr lang="pt-BR" sz="2500" dirty="0" smtClean="0"/>
          </a:p>
          <a:p>
            <a:r>
              <a:rPr lang="pt-BR" sz="2500" dirty="0" smtClean="0"/>
              <a:t>Um </a:t>
            </a:r>
            <a:r>
              <a:rPr lang="pt-BR" sz="2500" dirty="0"/>
              <a:t>quintilhão é representado por 1,0 × 10</a:t>
            </a:r>
            <a:r>
              <a:rPr lang="pt-BR" sz="2500" baseline="30000" dirty="0"/>
              <a:t>18</a:t>
            </a:r>
            <a:r>
              <a:rPr lang="pt-BR" sz="2500" dirty="0"/>
              <a:t>, ou 0,1 × 10</a:t>
            </a:r>
            <a:r>
              <a:rPr lang="pt-BR" sz="2500" baseline="30000" dirty="0"/>
              <a:t>19</a:t>
            </a:r>
            <a:r>
              <a:rPr lang="pt-BR" sz="2500" dirty="0"/>
              <a:t>, ou 100,0 × 10</a:t>
            </a:r>
            <a:r>
              <a:rPr lang="pt-BR" sz="2500" baseline="30000" dirty="0"/>
              <a:t>16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Assim</a:t>
            </a:r>
            <a:r>
              <a:rPr lang="pt-BR" sz="2500" dirty="0"/>
              <a:t>, é desejável que exista uma forma normalizada de representar um número. </a:t>
            </a:r>
            <a:endParaRPr lang="pt-BR" sz="2500" dirty="0" smtClean="0"/>
          </a:p>
          <a:p>
            <a:r>
              <a:rPr lang="pt-BR" sz="2500" dirty="0" smtClean="0"/>
              <a:t>Para </a:t>
            </a:r>
            <a:r>
              <a:rPr lang="pt-BR" sz="2500" dirty="0"/>
              <a:t>tanto utiliza-se somente mantissas normalizadas.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78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</a:t>
            </a:r>
            <a:r>
              <a:rPr lang="pt-BR" sz="5400" dirty="0"/>
              <a:t>em Ponto </a:t>
            </a:r>
            <a:r>
              <a:rPr lang="pt-BR" sz="5400" dirty="0" smtClean="0"/>
              <a:t>Flutuante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 fontScale="62500" lnSpcReduction="20000"/>
          </a:bodyPr>
          <a:lstStyle/>
          <a:p>
            <a:r>
              <a:rPr lang="pt-BR" sz="2500" dirty="0" smtClean="0"/>
              <a:t>Exemplos.</a:t>
            </a:r>
          </a:p>
          <a:p>
            <a:r>
              <a:rPr lang="pt-BR" sz="2500" dirty="0" smtClean="0"/>
              <a:t>A) 4,25</a:t>
            </a:r>
          </a:p>
          <a:p>
            <a:r>
              <a:rPr lang="pt-BR" sz="2500" dirty="0" smtClean="0"/>
              <a:t>Primeiro ponto é pegar o valor antes da virgula (ponto) e transformar para binário.</a:t>
            </a:r>
          </a:p>
          <a:p>
            <a:r>
              <a:rPr lang="pt-BR" sz="2500" dirty="0" smtClean="0"/>
              <a:t>4=100</a:t>
            </a:r>
          </a:p>
          <a:p>
            <a:r>
              <a:rPr lang="pt-BR" sz="2500" dirty="0" smtClean="0"/>
              <a:t>Depois multiplique o valor depois da vírgula (ponto) pela base binária.</a:t>
            </a:r>
          </a:p>
          <a:p>
            <a:r>
              <a:rPr lang="pt-BR" sz="2500" dirty="0" smtClean="0"/>
              <a:t>0,25*2=0,5</a:t>
            </a:r>
          </a:p>
          <a:p>
            <a:r>
              <a:rPr lang="pt-BR" sz="2500" dirty="0" smtClean="0"/>
              <a:t>0,5*2=1           *Para-se quando chegar em 1 inteiro</a:t>
            </a:r>
          </a:p>
          <a:p>
            <a:r>
              <a:rPr lang="pt-BR" sz="2500" dirty="0" smtClean="0"/>
              <a:t>Coloque o primeiro algarismo de cada cálculo e coloque com virgula depois do número inteiro.</a:t>
            </a:r>
          </a:p>
          <a:p>
            <a:r>
              <a:rPr lang="pt-BR" sz="2500" dirty="0" smtClean="0"/>
              <a:t>4,25=100,01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4842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</a:t>
            </a:r>
            <a:r>
              <a:rPr lang="pt-BR" sz="5400" dirty="0"/>
              <a:t>em Ponto </a:t>
            </a:r>
            <a:r>
              <a:rPr lang="pt-BR" sz="5400" dirty="0" smtClean="0"/>
              <a:t>Flutuante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Exemplos.</a:t>
            </a:r>
          </a:p>
          <a:p>
            <a:r>
              <a:rPr lang="pt-BR" sz="2500" dirty="0" smtClean="0"/>
              <a:t>b) 8,20</a:t>
            </a:r>
          </a:p>
          <a:p>
            <a:r>
              <a:rPr lang="pt-BR" sz="1600" dirty="0"/>
              <a:t>Primeiro ponto é pegar o valor antes da virgula (ponto) e transformar para binário.</a:t>
            </a:r>
          </a:p>
          <a:p>
            <a:r>
              <a:rPr lang="pt-BR" sz="1600" dirty="0" smtClean="0"/>
              <a:t>8=1000</a:t>
            </a:r>
          </a:p>
          <a:p>
            <a:r>
              <a:rPr lang="pt-BR" sz="1600" dirty="0"/>
              <a:t>Depois multiplique o valor depois da vírgula (ponto) pela base binária.</a:t>
            </a:r>
          </a:p>
          <a:p>
            <a:r>
              <a:rPr lang="pt-BR" sz="1600" dirty="0" smtClean="0"/>
              <a:t>0,2*2=0,4</a:t>
            </a:r>
          </a:p>
          <a:p>
            <a:r>
              <a:rPr lang="pt-BR" sz="1600" dirty="0" smtClean="0"/>
              <a:t>0,4*2=0,8</a:t>
            </a:r>
          </a:p>
          <a:p>
            <a:r>
              <a:rPr lang="pt-BR" sz="1600" dirty="0" smtClean="0"/>
              <a:t>0,8*2=1,6 *Vejam que passou de 1 inteiro</a:t>
            </a:r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09955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Representação </a:t>
            </a:r>
            <a:r>
              <a:rPr lang="pt-BR" sz="5400" dirty="0"/>
              <a:t>em Ponto </a:t>
            </a:r>
            <a:r>
              <a:rPr lang="pt-BR" sz="5400" dirty="0" smtClean="0"/>
              <a:t>Flutuante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 smtClean="0"/>
              <a:t>Exemplos.</a:t>
            </a:r>
          </a:p>
          <a:p>
            <a:r>
              <a:rPr lang="pt-BR" sz="2500" dirty="0" smtClean="0"/>
              <a:t>b) 8,20</a:t>
            </a:r>
          </a:p>
          <a:p>
            <a:r>
              <a:rPr lang="pt-BR" sz="1600" dirty="0" smtClean="0"/>
              <a:t>Depois </a:t>
            </a:r>
            <a:r>
              <a:rPr lang="pt-BR" sz="1600" dirty="0"/>
              <a:t>multiplique o valor depois da vírgula (ponto) pela base binária.</a:t>
            </a:r>
          </a:p>
          <a:p>
            <a:r>
              <a:rPr lang="pt-BR" sz="1600" dirty="0" smtClean="0"/>
              <a:t>0,2*2=0,4</a:t>
            </a:r>
          </a:p>
          <a:p>
            <a:r>
              <a:rPr lang="pt-BR" sz="1600" dirty="0" smtClean="0"/>
              <a:t>0,4*2=0,8</a:t>
            </a:r>
          </a:p>
          <a:p>
            <a:r>
              <a:rPr lang="pt-BR" sz="1600" dirty="0" smtClean="0"/>
              <a:t>0,8*2=1,6 *Vejam que passou de 1 inteiro. Nesse caso se tira o 1 e continua o processo</a:t>
            </a:r>
          </a:p>
          <a:p>
            <a:r>
              <a:rPr lang="pt-BR" sz="1600" dirty="0" smtClean="0"/>
              <a:t>0,6*2=1,2 * Faz o mesmo processo anterior.</a:t>
            </a:r>
          </a:p>
          <a:p>
            <a:r>
              <a:rPr lang="pt-BR" sz="1600" dirty="0" smtClean="0"/>
              <a:t>0,2*2=0,4 * Percebam que voltamos ao inicio aqui, desta forma o cálculo não irá acabar....</a:t>
            </a:r>
          </a:p>
          <a:p>
            <a:r>
              <a:rPr lang="pt-BR" sz="1600" dirty="0" smtClean="0"/>
              <a:t>Então temos 8,20=1000,0011... </a:t>
            </a:r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1211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5314694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Ponto Fixo e Ponto Flutuante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 fontScale="90000"/>
          </a:bodyPr>
          <a:lstStyle/>
          <a:p>
            <a:r>
              <a:rPr lang="pt-BR" sz="5400" dirty="0" smtClean="0"/>
              <a:t>Exercício de Representação </a:t>
            </a:r>
            <a:r>
              <a:rPr lang="pt-BR" sz="5400" dirty="0"/>
              <a:t>em Ponto </a:t>
            </a:r>
            <a:r>
              <a:rPr lang="pt-BR" sz="5400" dirty="0" smtClean="0"/>
              <a:t>Flutuante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5,25</a:t>
            </a:r>
          </a:p>
          <a:p>
            <a:r>
              <a:rPr lang="pt-BR" sz="2500" dirty="0" smtClean="0"/>
              <a:t>11,10</a:t>
            </a:r>
          </a:p>
          <a:p>
            <a:r>
              <a:rPr lang="pt-BR" sz="2500" dirty="0" smtClean="0"/>
              <a:t>9,50</a:t>
            </a:r>
          </a:p>
          <a:p>
            <a:r>
              <a:rPr lang="pt-BR" sz="2500" dirty="0" smtClean="0"/>
              <a:t>25,20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159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 fontScale="90000"/>
          </a:bodyPr>
          <a:lstStyle/>
          <a:p>
            <a:r>
              <a:rPr lang="pt-BR" sz="5400" dirty="0" smtClean="0"/>
              <a:t>Exercício de Representação </a:t>
            </a:r>
            <a:r>
              <a:rPr lang="pt-BR" sz="5400" dirty="0"/>
              <a:t>em Ponto </a:t>
            </a:r>
            <a:r>
              <a:rPr lang="pt-BR" sz="5400" dirty="0" smtClean="0"/>
              <a:t>Flutuante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1708249" cy="3173879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5,25</a:t>
            </a:r>
          </a:p>
          <a:p>
            <a:r>
              <a:rPr lang="pt-BR" sz="1600" dirty="0" smtClean="0"/>
              <a:t>5=101</a:t>
            </a:r>
          </a:p>
          <a:p>
            <a:r>
              <a:rPr lang="pt-BR" sz="1600" dirty="0" smtClean="0"/>
              <a:t>0,25*2=0,5</a:t>
            </a:r>
          </a:p>
          <a:p>
            <a:r>
              <a:rPr lang="pt-BR" sz="1600" dirty="0" smtClean="0"/>
              <a:t>0,5*2=1</a:t>
            </a:r>
          </a:p>
          <a:p>
            <a:r>
              <a:rPr lang="pt-BR" sz="1600" dirty="0" smtClean="0"/>
              <a:t>5,25=101,01</a:t>
            </a:r>
          </a:p>
          <a:p>
            <a:endParaRPr lang="pt-BR" sz="1600" dirty="0" smtClean="0"/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2862476" y="2969468"/>
            <a:ext cx="1708249" cy="31738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 smtClean="0"/>
              <a:t>11,10</a:t>
            </a:r>
          </a:p>
          <a:p>
            <a:r>
              <a:rPr lang="pt-BR" sz="1600" dirty="0" smtClean="0"/>
              <a:t>11=1011</a:t>
            </a:r>
          </a:p>
          <a:p>
            <a:r>
              <a:rPr lang="pt-BR" sz="1600" dirty="0" smtClean="0"/>
              <a:t>0,10*2=0,20</a:t>
            </a:r>
          </a:p>
          <a:p>
            <a:r>
              <a:rPr lang="pt-BR" sz="1600" dirty="0" smtClean="0"/>
              <a:t>0,2*2=0,4</a:t>
            </a:r>
          </a:p>
          <a:p>
            <a:r>
              <a:rPr lang="pt-BR" sz="1600" dirty="0" smtClean="0"/>
              <a:t>0,4*2=0,8</a:t>
            </a:r>
          </a:p>
          <a:p>
            <a:r>
              <a:rPr lang="pt-BR" sz="1600" dirty="0" smtClean="0"/>
              <a:t>0,8*2=1,6</a:t>
            </a:r>
          </a:p>
          <a:p>
            <a:r>
              <a:rPr lang="pt-BR" sz="1600" dirty="0" smtClean="0"/>
              <a:t>0,6*2=1,2</a:t>
            </a:r>
          </a:p>
          <a:p>
            <a:r>
              <a:rPr lang="pt-BR" sz="1600" dirty="0" smtClean="0"/>
              <a:t>0,2*2=0,4.....</a:t>
            </a:r>
          </a:p>
          <a:p>
            <a:r>
              <a:rPr lang="pt-BR" sz="1600" dirty="0" smtClean="0"/>
              <a:t>1011,000110</a:t>
            </a:r>
          </a:p>
          <a:p>
            <a:endParaRPr lang="pt-BR" sz="1600" dirty="0" smtClean="0"/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392190" y="2969467"/>
            <a:ext cx="1708249" cy="31738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 smtClean="0"/>
              <a:t>9,50</a:t>
            </a:r>
          </a:p>
          <a:p>
            <a:r>
              <a:rPr lang="pt-BR" sz="1600" dirty="0" smtClean="0"/>
              <a:t>9=1001</a:t>
            </a:r>
          </a:p>
          <a:p>
            <a:r>
              <a:rPr lang="pt-BR" sz="1600" dirty="0" smtClean="0"/>
              <a:t>0,5*2=1</a:t>
            </a:r>
          </a:p>
          <a:p>
            <a:r>
              <a:rPr lang="pt-BR" sz="1600" dirty="0" smtClean="0"/>
              <a:t>1001,1</a:t>
            </a:r>
            <a:endParaRPr lang="pt-BR" sz="1600" dirty="0" smtClean="0"/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5672030" y="2969466"/>
            <a:ext cx="1708249" cy="31738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 smtClean="0"/>
              <a:t>25,20</a:t>
            </a:r>
          </a:p>
          <a:p>
            <a:r>
              <a:rPr lang="pt-BR" sz="1600" dirty="0" smtClean="0"/>
              <a:t>25=11001</a:t>
            </a:r>
          </a:p>
          <a:p>
            <a:r>
              <a:rPr lang="pt-BR" sz="1600" dirty="0" smtClean="0"/>
              <a:t>0,20*2=0,4</a:t>
            </a:r>
          </a:p>
          <a:p>
            <a:r>
              <a:rPr lang="pt-BR" sz="1600" dirty="0"/>
              <a:t>0,2*2=0,4</a:t>
            </a:r>
          </a:p>
          <a:p>
            <a:r>
              <a:rPr lang="pt-BR" sz="1600" dirty="0"/>
              <a:t>0,4*2=0,8</a:t>
            </a:r>
          </a:p>
          <a:p>
            <a:r>
              <a:rPr lang="pt-BR" sz="1600" dirty="0"/>
              <a:t>0,8*2=1,6</a:t>
            </a:r>
          </a:p>
          <a:p>
            <a:r>
              <a:rPr lang="pt-BR" sz="1600" dirty="0"/>
              <a:t>0,6*2=1,2</a:t>
            </a:r>
          </a:p>
          <a:p>
            <a:r>
              <a:rPr lang="pt-BR" sz="1600" dirty="0"/>
              <a:t>0,2*2=0,4.....</a:t>
            </a:r>
          </a:p>
          <a:p>
            <a:r>
              <a:rPr lang="pt-BR" sz="1600" smtClean="0"/>
              <a:t>11001,000110</a:t>
            </a:r>
            <a:endParaRPr lang="pt-BR" sz="16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1307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É </a:t>
            </a:r>
            <a:r>
              <a:rPr lang="pt-BR" sz="2500" dirty="0"/>
              <a:t>trivial para um computador atual tratar e operar com números inteiros. </a:t>
            </a:r>
            <a:endParaRPr lang="pt-BR" sz="2500" dirty="0" smtClean="0"/>
          </a:p>
          <a:p>
            <a:r>
              <a:rPr lang="pt-BR" sz="2500" dirty="0" smtClean="0"/>
              <a:t>Entretanto</a:t>
            </a:r>
            <a:r>
              <a:rPr lang="pt-BR" sz="2500" dirty="0"/>
              <a:t>, em muitas aplicações do dia a dia é necessário realizar operações com quantidades fracionárias, ou representar valores muito grandes ou muito pequenos.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6398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Introdução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/>
              <a:t>Para estas situações deve-se representar números em ponto fixo ou em ponto flutuante</a:t>
            </a:r>
            <a:r>
              <a:rPr lang="pt-BR" sz="2500" dirty="0" smtClean="0"/>
              <a:t>.</a:t>
            </a:r>
          </a:p>
          <a:p>
            <a:r>
              <a:rPr lang="pt-BR" sz="2500" dirty="0"/>
              <a:t>De fato, a maioria dos computadores atuais já possui internamente uma (ou mais) unidade de ponto flutuante, para operar com números em notação científica.</a:t>
            </a:r>
            <a:endParaRPr lang="pt-BR" sz="25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3469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Representação em Ponto Fixo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Para representar frações em ponto fixo, deve-se reservar certo número de bits para armazenar a parte fracionária. </a:t>
            </a:r>
          </a:p>
          <a:p>
            <a:pPr lvl="1"/>
            <a:r>
              <a:rPr lang="pt-BR" sz="2100" dirty="0" smtClean="0"/>
              <a:t>Naturalmente</a:t>
            </a:r>
            <a:r>
              <a:rPr lang="pt-BR" sz="2100" dirty="0"/>
              <a:t>, a quantidade de bits utilizáveis para a parte inteira diminui de forma correspondente. </a:t>
            </a:r>
            <a:endParaRPr lang="pt-BR" sz="2100" dirty="0" smtClean="0"/>
          </a:p>
          <a:p>
            <a:r>
              <a:rPr lang="pt-BR" sz="2500" dirty="0" smtClean="0"/>
              <a:t>Tomando </a:t>
            </a:r>
            <a:r>
              <a:rPr lang="pt-BR" sz="2500" dirty="0"/>
              <a:t>como exemplo o número binário em complemento de 2 que corresponde ao número decimal 103</a:t>
            </a:r>
            <a:r>
              <a:rPr lang="pt-BR" sz="2500" dirty="0" smtClean="0"/>
              <a:t>.</a:t>
            </a:r>
          </a:p>
          <a:p>
            <a:pPr algn="ctr"/>
            <a:r>
              <a:rPr lang="pt-BR" sz="2500" dirty="0" smtClean="0"/>
              <a:t>01100111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3474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Representação em Ponto Fixo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/>
              <a:t>Para a mesma cadeia de bits, tem-se os seguintes números, conforme a posição da vírgula</a:t>
            </a:r>
            <a:r>
              <a:rPr lang="pt-BR" sz="2500" dirty="0" smtClean="0"/>
              <a:t>:</a:t>
            </a:r>
          </a:p>
          <a:p>
            <a:r>
              <a:rPr lang="pt-BR" sz="2500" dirty="0"/>
              <a:t>0 1 1 0 0 1 1</a:t>
            </a:r>
            <a:r>
              <a:rPr lang="pt-BR" sz="2500" dirty="0">
                <a:solidFill>
                  <a:srgbClr val="FF0000"/>
                </a:solidFill>
              </a:rPr>
              <a:t>,</a:t>
            </a:r>
            <a:r>
              <a:rPr lang="pt-BR" sz="2500" dirty="0"/>
              <a:t> 1 = 51,5</a:t>
            </a:r>
          </a:p>
          <a:p>
            <a:r>
              <a:rPr lang="pt-BR" sz="2500" dirty="0"/>
              <a:t>0 1 1 0 0 1</a:t>
            </a:r>
            <a:r>
              <a:rPr lang="pt-BR" sz="2500" dirty="0">
                <a:solidFill>
                  <a:srgbClr val="FF0000"/>
                </a:solidFill>
              </a:rPr>
              <a:t>,</a:t>
            </a:r>
            <a:r>
              <a:rPr lang="pt-BR" sz="2500" dirty="0"/>
              <a:t> 1 1 = 27,75</a:t>
            </a:r>
          </a:p>
          <a:p>
            <a:r>
              <a:rPr lang="pt-BR" sz="2500" dirty="0"/>
              <a:t>0 1 1 0 0</a:t>
            </a:r>
            <a:r>
              <a:rPr lang="pt-BR" sz="2500" dirty="0">
                <a:solidFill>
                  <a:srgbClr val="FF0000"/>
                </a:solidFill>
              </a:rPr>
              <a:t>,</a:t>
            </a:r>
            <a:r>
              <a:rPr lang="pt-BR" sz="2500" dirty="0"/>
              <a:t> 1 1 1 = </a:t>
            </a:r>
            <a:r>
              <a:rPr lang="pt-BR" sz="2500" dirty="0" smtClean="0"/>
              <a:t>12,875</a:t>
            </a:r>
          </a:p>
          <a:p>
            <a:r>
              <a:rPr lang="pt-BR" sz="2500" dirty="0"/>
              <a:t>0 1 1 0 </a:t>
            </a:r>
            <a:r>
              <a:rPr lang="pt-BR" sz="2500" dirty="0">
                <a:solidFill>
                  <a:srgbClr val="FF0000"/>
                </a:solidFill>
              </a:rPr>
              <a:t>, </a:t>
            </a:r>
            <a:r>
              <a:rPr lang="pt-BR" sz="2500" dirty="0" smtClean="0"/>
              <a:t>0 </a:t>
            </a:r>
            <a:r>
              <a:rPr lang="pt-BR" sz="2500" dirty="0"/>
              <a:t>1 1 1 = </a:t>
            </a:r>
            <a:r>
              <a:rPr lang="pt-BR" sz="2500" dirty="0" smtClean="0"/>
              <a:t>6,4375</a:t>
            </a:r>
            <a:endParaRPr lang="pt-BR" sz="2500" dirty="0"/>
          </a:p>
          <a:p>
            <a:r>
              <a:rPr lang="pt-BR" sz="2500" dirty="0"/>
              <a:t>0 1 1</a:t>
            </a:r>
            <a:r>
              <a:rPr lang="pt-BR" sz="2500" dirty="0">
                <a:solidFill>
                  <a:srgbClr val="FF0000"/>
                </a:solidFill>
              </a:rPr>
              <a:t>,</a:t>
            </a:r>
            <a:r>
              <a:rPr lang="pt-BR" sz="2500" dirty="0"/>
              <a:t> 0 0 1 1 1 = 3,21875</a:t>
            </a:r>
          </a:p>
          <a:p>
            <a:r>
              <a:rPr lang="pt-BR" sz="2500" dirty="0"/>
              <a:t>0</a:t>
            </a:r>
            <a:r>
              <a:rPr lang="pt-BR" sz="2500" dirty="0">
                <a:solidFill>
                  <a:srgbClr val="FF0000"/>
                </a:solidFill>
              </a:rPr>
              <a:t>, </a:t>
            </a:r>
            <a:r>
              <a:rPr lang="pt-BR" sz="2500" dirty="0"/>
              <a:t>1 1 0 0 1 1 1 = 0,8046875</a:t>
            </a:r>
            <a:endParaRPr lang="pt-BR" sz="25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5897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Representação em Ponto Fixo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/>
          </a:bodyPr>
          <a:lstStyle/>
          <a:p>
            <a:r>
              <a:rPr lang="pt-BR" sz="2500" dirty="0"/>
              <a:t>Para uma determinada notação em ponto fixo, indica-se somente quantos bits são usados para a fração e quantos bits representam a parte inteira. </a:t>
            </a:r>
            <a:endParaRPr lang="pt-BR" sz="2500" dirty="0" smtClean="0"/>
          </a:p>
          <a:p>
            <a:pPr lvl="1"/>
            <a:r>
              <a:rPr lang="pt-BR" sz="2100" dirty="0" smtClean="0"/>
              <a:t>Todos </a:t>
            </a:r>
            <a:r>
              <a:rPr lang="pt-BR" sz="2100" dirty="0"/>
              <a:t>os números manipulados seguem então a mesma notação. </a:t>
            </a:r>
            <a:endParaRPr lang="pt-BR" sz="2100" dirty="0" smtClean="0"/>
          </a:p>
          <a:p>
            <a:r>
              <a:rPr lang="pt-BR" sz="2500" dirty="0" smtClean="0"/>
              <a:t>Dos </a:t>
            </a:r>
            <a:r>
              <a:rPr lang="pt-BR" sz="2500" dirty="0"/>
              <a:t>n bits utilizados para representar os números, empregam-se t bits (t ≥ 0) para a parte inteira e f bits (f ≥ 0) para a parte fracionária, com t + f = n.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7189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Representação em Ponto Fixo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/>
          </a:bodyPr>
          <a:lstStyle/>
          <a:p>
            <a:r>
              <a:rPr lang="pt-BR" sz="2500" dirty="0"/>
              <a:t>A quantidade total de valores representáveis permanece a mesma (2</a:t>
            </a:r>
            <a:r>
              <a:rPr lang="pt-BR" sz="2500" baseline="30000" dirty="0"/>
              <a:t>n</a:t>
            </a:r>
            <a:r>
              <a:rPr lang="pt-BR" sz="2500" dirty="0"/>
              <a:t>), independentemente da posição da vírgula. </a:t>
            </a:r>
            <a:endParaRPr lang="pt-BR" sz="2500" dirty="0" smtClean="0"/>
          </a:p>
          <a:p>
            <a:r>
              <a:rPr lang="pt-BR" sz="2500" dirty="0" smtClean="0"/>
              <a:t>A </a:t>
            </a:r>
            <a:r>
              <a:rPr lang="pt-BR" sz="2500" dirty="0"/>
              <a:t>faixa de valores representáveis depende da posição da vírgula. </a:t>
            </a:r>
            <a:endParaRPr lang="pt-BR" sz="2500" dirty="0" smtClean="0"/>
          </a:p>
          <a:p>
            <a:r>
              <a:rPr lang="pt-BR" sz="2500" dirty="0" smtClean="0"/>
              <a:t>Os </a:t>
            </a:r>
            <a:r>
              <a:rPr lang="pt-BR" sz="2500" dirty="0"/>
              <a:t>números fracionários não são contínuos, mas sim, estão separados entre si por uma diferença igual a 2</a:t>
            </a:r>
            <a:r>
              <a:rPr lang="pt-BR" sz="2500" baseline="30000" dirty="0"/>
              <a:t>-f</a:t>
            </a:r>
            <a:r>
              <a:rPr lang="pt-BR" sz="2500" dirty="0"/>
              <a:t>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69827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Representação em Ponto Fixo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3173879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/>
              <a:t>As operações de soma e subtração em ponto fixo são realizadas exatamente da mesma maneira que para números inteiros. </a:t>
            </a:r>
            <a:endParaRPr lang="pt-BR" sz="2500" dirty="0" smtClean="0"/>
          </a:p>
          <a:p>
            <a:r>
              <a:rPr lang="pt-BR" sz="2500" dirty="0" smtClean="0"/>
              <a:t>Naturalmente</a:t>
            </a:r>
            <a:r>
              <a:rPr lang="pt-BR" sz="2500" dirty="0"/>
              <a:t>, podem ser somados (ou subtraídos) apenas números que possuam a mesma posição para a vírgula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Entretanto</a:t>
            </a:r>
            <a:r>
              <a:rPr lang="pt-BR" sz="2500" dirty="0"/>
              <a:t>, os números em ponto fixo com diferentes posições para a vírgula também podem ser operados, desde que um dos números seja convertido para a representação do outro.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6185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1538</TotalTime>
  <Words>1164</Words>
  <Application>Microsoft Office PowerPoint</Application>
  <PresentationFormat>Apresentação na tela (4:3)</PresentationFormat>
  <Paragraphs>176</Paragraphs>
  <Slides>21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FUNDAMENTOS DE INFORMÁTICA</vt:lpstr>
      <vt:lpstr>Ponto Fixo e Ponto Flutuante</vt:lpstr>
      <vt:lpstr>Introdução</vt:lpstr>
      <vt:lpstr>Introdução</vt:lpstr>
      <vt:lpstr>Representação em Ponto Fixo</vt:lpstr>
      <vt:lpstr>Representação em Ponto Fixo</vt:lpstr>
      <vt:lpstr>Representação em Ponto Fixo</vt:lpstr>
      <vt:lpstr>Representação em Ponto Fixo</vt:lpstr>
      <vt:lpstr>Representação em Ponto Fixo</vt:lpstr>
      <vt:lpstr>Exercícios de Representação em Ponto Fixo</vt:lpstr>
      <vt:lpstr>Exercícios de Representação em Ponto Fixo</vt:lpstr>
      <vt:lpstr>Representação em Ponto Flutuante</vt:lpstr>
      <vt:lpstr>Representação em Ponto Flutuante</vt:lpstr>
      <vt:lpstr>Representação em Ponto Flutuante</vt:lpstr>
      <vt:lpstr>Representação em Ponto Flutuante</vt:lpstr>
      <vt:lpstr>Representação em Ponto Flutuante</vt:lpstr>
      <vt:lpstr>Representação em Ponto Flutuante</vt:lpstr>
      <vt:lpstr>Representação em Ponto Flutuante</vt:lpstr>
      <vt:lpstr>Representação em Ponto Flutuante</vt:lpstr>
      <vt:lpstr>Exercício de Representação em Ponto Flutuante</vt:lpstr>
      <vt:lpstr>Exercício de Representação em Ponto Flutuante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52</cp:revision>
  <dcterms:created xsi:type="dcterms:W3CDTF">2023-01-24T23:29:32Z</dcterms:created>
  <dcterms:modified xsi:type="dcterms:W3CDTF">2023-10-01T19:01:29Z</dcterms:modified>
</cp:coreProperties>
</file>