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9" r:id="rId16"/>
    <p:sldId id="271" r:id="rId17"/>
    <p:sldId id="272" r:id="rId18"/>
    <p:sldId id="273" r:id="rId19"/>
    <p:sldId id="274" r:id="rId20"/>
    <p:sldId id="310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8" r:id="rId51"/>
  </p:sldIdLst>
  <p:sldSz cx="4610100" cy="3460750"/>
  <p:notesSz cx="4610100" cy="34607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DZ Gamer11" userId="44124b9ff5bd0553" providerId="LiveId" clId="{3A9B4F34-8277-4236-96F5-5318AFBF4511}"/>
    <pc:docChg chg="modSld">
      <pc:chgData name="BDZ Gamer11" userId="44124b9ff5bd0553" providerId="LiveId" clId="{3A9B4F34-8277-4236-96F5-5318AFBF4511}" dt="2023-10-18T23:24:37.640" v="21" actId="20577"/>
      <pc:docMkLst>
        <pc:docMk/>
      </pc:docMkLst>
      <pc:sldChg chg="modSp mod">
        <pc:chgData name="BDZ Gamer11" userId="44124b9ff5bd0553" providerId="LiveId" clId="{3A9B4F34-8277-4236-96F5-5318AFBF4511}" dt="2023-10-18T23:17:11.238" v="3" actId="20577"/>
        <pc:sldMkLst>
          <pc:docMk/>
          <pc:sldMk cId="0" sldId="295"/>
        </pc:sldMkLst>
        <pc:spChg chg="mod">
          <ac:chgData name="BDZ Gamer11" userId="44124b9ff5bd0553" providerId="LiveId" clId="{3A9B4F34-8277-4236-96F5-5318AFBF4511}" dt="2023-10-18T23:17:08.012" v="1" actId="20577"/>
          <ac:spMkLst>
            <pc:docMk/>
            <pc:sldMk cId="0" sldId="295"/>
            <ac:spMk id="15" creationId="{00000000-0000-0000-0000-000000000000}"/>
          </ac:spMkLst>
        </pc:spChg>
        <pc:spChg chg="mod">
          <ac:chgData name="BDZ Gamer11" userId="44124b9ff5bd0553" providerId="LiveId" clId="{3A9B4F34-8277-4236-96F5-5318AFBF4511}" dt="2023-10-18T23:17:11.238" v="3" actId="20577"/>
          <ac:spMkLst>
            <pc:docMk/>
            <pc:sldMk cId="0" sldId="295"/>
            <ac:spMk id="16" creationId="{00000000-0000-0000-0000-000000000000}"/>
          </ac:spMkLst>
        </pc:spChg>
      </pc:sldChg>
      <pc:sldChg chg="modSp mod">
        <pc:chgData name="BDZ Gamer11" userId="44124b9ff5bd0553" providerId="LiveId" clId="{3A9B4F34-8277-4236-96F5-5318AFBF4511}" dt="2023-10-18T23:22:22.870" v="11" actId="20577"/>
        <pc:sldMkLst>
          <pc:docMk/>
          <pc:sldMk cId="0" sldId="298"/>
        </pc:sldMkLst>
        <pc:spChg chg="mod">
          <ac:chgData name="BDZ Gamer11" userId="44124b9ff5bd0553" providerId="LiveId" clId="{3A9B4F34-8277-4236-96F5-5318AFBF4511}" dt="2023-10-18T23:21:57.080" v="5" actId="20577"/>
          <ac:spMkLst>
            <pc:docMk/>
            <pc:sldMk cId="0" sldId="298"/>
            <ac:spMk id="15" creationId="{00000000-0000-0000-0000-000000000000}"/>
          </ac:spMkLst>
        </pc:spChg>
        <pc:spChg chg="mod">
          <ac:chgData name="BDZ Gamer11" userId="44124b9ff5bd0553" providerId="LiveId" clId="{3A9B4F34-8277-4236-96F5-5318AFBF4511}" dt="2023-10-18T23:22:20.455" v="9" actId="20577"/>
          <ac:spMkLst>
            <pc:docMk/>
            <pc:sldMk cId="0" sldId="298"/>
            <ac:spMk id="16" creationId="{00000000-0000-0000-0000-000000000000}"/>
          </ac:spMkLst>
        </pc:spChg>
        <pc:spChg chg="mod">
          <ac:chgData name="BDZ Gamer11" userId="44124b9ff5bd0553" providerId="LiveId" clId="{3A9B4F34-8277-4236-96F5-5318AFBF4511}" dt="2023-10-18T23:22:22.870" v="11" actId="20577"/>
          <ac:spMkLst>
            <pc:docMk/>
            <pc:sldMk cId="0" sldId="298"/>
            <ac:spMk id="17" creationId="{00000000-0000-0000-0000-000000000000}"/>
          </ac:spMkLst>
        </pc:spChg>
      </pc:sldChg>
      <pc:sldChg chg="modSp mod">
        <pc:chgData name="BDZ Gamer11" userId="44124b9ff5bd0553" providerId="LiveId" clId="{3A9B4F34-8277-4236-96F5-5318AFBF4511}" dt="2023-10-18T23:24:37.640" v="21" actId="20577"/>
        <pc:sldMkLst>
          <pc:docMk/>
          <pc:sldMk cId="0" sldId="299"/>
        </pc:sldMkLst>
        <pc:spChg chg="mod">
          <ac:chgData name="BDZ Gamer11" userId="44124b9ff5bd0553" providerId="LiveId" clId="{3A9B4F34-8277-4236-96F5-5318AFBF4511}" dt="2023-10-18T23:24:37.640" v="21" actId="20577"/>
          <ac:spMkLst>
            <pc:docMk/>
            <pc:sldMk cId="0" sldId="299"/>
            <ac:spMk id="1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40017"/>
            <a:ext cx="4610100" cy="40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7067" y="597922"/>
            <a:ext cx="3075965" cy="964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696" y="685561"/>
            <a:ext cx="4227195" cy="1207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716" y="3351784"/>
            <a:ext cx="8566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1863" y="3351784"/>
            <a:ext cx="13957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‹nº›</a:t>
            </a:fld>
            <a:r>
              <a:rPr dirty="0"/>
              <a:t> / 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comic.browserling.com/32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hyperlink" Target="http://accs.magnumdev.webfactional.com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47.jp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067" y="597922"/>
            <a:ext cx="3075965" cy="159825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255" marR="5080" algn="ctr">
              <a:lnSpc>
                <a:spcPct val="101200"/>
              </a:lnSpc>
              <a:spcBef>
                <a:spcPts val="85"/>
              </a:spcBef>
            </a:pPr>
            <a:r>
              <a:rPr lang="pt-BR" spc="-80" dirty="0"/>
              <a:t>Laboratório de Hardware e Sistemas Operacionais</a:t>
            </a:r>
            <a:br>
              <a:rPr lang="pt-BR" spc="-80" dirty="0"/>
            </a:br>
            <a:br>
              <a:rPr lang="pt-BR" spc="-80" dirty="0"/>
            </a:br>
            <a:endParaRPr spc="-90" dirty="0"/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700" spc="-60" dirty="0"/>
              <a:t>CISC</a:t>
            </a:r>
            <a:r>
              <a:rPr sz="1700" dirty="0"/>
              <a:t> </a:t>
            </a:r>
            <a:r>
              <a:rPr sz="1700" i="1" spc="340" dirty="0">
                <a:latin typeface="Arial"/>
                <a:cs typeface="Arial"/>
              </a:rPr>
              <a:t>×</a:t>
            </a:r>
            <a:r>
              <a:rPr sz="1700" i="1" spc="55" dirty="0">
                <a:latin typeface="Arial"/>
                <a:cs typeface="Arial"/>
              </a:rPr>
              <a:t> </a:t>
            </a:r>
            <a:r>
              <a:rPr sz="1700" spc="-60" dirty="0"/>
              <a:t>RISC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</a:t>
            </a:fld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61011"/>
            <a:ext cx="4403725" cy="2240915"/>
            <a:chOff x="127596" y="861011"/>
            <a:chExt cx="4403725" cy="2240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4975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9981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87116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61034"/>
              <a:ext cx="50752" cy="21387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94010"/>
              <a:ext cx="4352925" cy="1957070"/>
            </a:xfrm>
            <a:custGeom>
              <a:avLst/>
              <a:gdLst/>
              <a:ahLst/>
              <a:cxnLst/>
              <a:rect l="l" t="t" r="r" b="b"/>
              <a:pathLst>
                <a:path w="4352925" h="1957070">
                  <a:moveTo>
                    <a:pt x="4352859" y="0"/>
                  </a:moveTo>
                  <a:lnTo>
                    <a:pt x="0" y="0"/>
                  </a:lnTo>
                  <a:lnTo>
                    <a:pt x="0" y="1905805"/>
                  </a:lnTo>
                  <a:lnTo>
                    <a:pt x="4008" y="1925530"/>
                  </a:lnTo>
                  <a:lnTo>
                    <a:pt x="14922" y="1941683"/>
                  </a:lnTo>
                  <a:lnTo>
                    <a:pt x="31075" y="1952597"/>
                  </a:lnTo>
                  <a:lnTo>
                    <a:pt x="50800" y="1956605"/>
                  </a:lnTo>
                  <a:lnTo>
                    <a:pt x="4302058" y="1956605"/>
                  </a:lnTo>
                  <a:lnTo>
                    <a:pt x="4321783" y="1952597"/>
                  </a:lnTo>
                  <a:lnTo>
                    <a:pt x="4337936" y="1941683"/>
                  </a:lnTo>
                  <a:lnTo>
                    <a:pt x="4348850" y="1925530"/>
                  </a:lnTo>
                  <a:lnTo>
                    <a:pt x="4352859" y="1905805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99111"/>
              <a:ext cx="0" cy="2120265"/>
            </a:xfrm>
            <a:custGeom>
              <a:avLst/>
              <a:gdLst/>
              <a:ahLst/>
              <a:cxnLst/>
              <a:rect l="l" t="t" r="r" b="b"/>
              <a:pathLst>
                <a:path h="2120265">
                  <a:moveTo>
                    <a:pt x="0" y="21197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86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737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61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93177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619173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870646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476385"/>
              <a:ext cx="69151" cy="691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904985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5696" y="725300"/>
            <a:ext cx="4222750" cy="22948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Objetivos</a:t>
            </a:r>
            <a:r>
              <a:rPr sz="1400" spc="-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rebuchet MS"/>
                <a:cs typeface="Trebuchet MS"/>
              </a:rPr>
              <a:t>(cont.)</a:t>
            </a:r>
            <a:endParaRPr sz="1400" dirty="0">
              <a:latin typeface="Trebuchet MS"/>
              <a:cs typeface="Trebuchet MS"/>
            </a:endParaRPr>
          </a:p>
          <a:p>
            <a:pPr marL="368935" marR="217804">
              <a:lnSpc>
                <a:spcPts val="1390"/>
              </a:lnSpc>
              <a:spcBef>
                <a:spcPts val="890"/>
              </a:spcBef>
            </a:pPr>
            <a:r>
              <a:rPr sz="1400" spc="-50" dirty="0">
                <a:latin typeface="Trebuchet MS"/>
                <a:cs typeface="Trebuchet MS"/>
              </a:rPr>
              <a:t>Melhorar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eficiência</a:t>
            </a:r>
            <a:r>
              <a:rPr sz="1400" spc="-145" dirty="0">
                <a:latin typeface="Trebuchet MS"/>
                <a:cs typeface="Trebuchet MS"/>
              </a:rPr>
              <a:t>,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pela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geração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programas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menores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 err="1">
                <a:latin typeface="Trebuchet MS"/>
                <a:cs typeface="Trebuchet MS"/>
              </a:rPr>
              <a:t>mais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lang="pt-BR" sz="1400" spc="45" dirty="0">
                <a:latin typeface="Trebuchet MS"/>
                <a:cs typeface="Trebuchet MS"/>
              </a:rPr>
              <a:t>rápidos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lang="pt-BR" sz="1200" spc="-45" dirty="0">
                <a:latin typeface="Trebuchet MS"/>
                <a:cs typeface="Trebuchet MS"/>
              </a:rPr>
              <a:t>Programas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90" dirty="0">
                <a:latin typeface="Trebuchet MS"/>
                <a:cs typeface="Trebuchet MS"/>
              </a:rPr>
              <a:t>menores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ocupam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menos</a:t>
            </a:r>
            <a:r>
              <a:rPr lang="pt-BR" sz="1200" spc="30" dirty="0">
                <a:latin typeface="Trebuchet MS"/>
                <a:cs typeface="Trebuchet MS"/>
              </a:rPr>
              <a:t> memória</a:t>
            </a:r>
            <a:endParaRPr lang="pt-BR" sz="1200" dirty="0">
              <a:latin typeface="Trebuchet MS"/>
              <a:cs typeface="Trebuchet MS"/>
            </a:endParaRPr>
          </a:p>
          <a:p>
            <a:pPr marL="495934" marR="69850">
              <a:lnSpc>
                <a:spcPts val="1390"/>
              </a:lnSpc>
              <a:spcBef>
                <a:spcPts val="630"/>
              </a:spcBef>
            </a:pPr>
            <a:r>
              <a:rPr lang="pt-BR" sz="1200" spc="55" dirty="0" err="1">
                <a:latin typeface="Trebuchet MS"/>
                <a:cs typeface="Trebuchet MS"/>
              </a:rPr>
              <a:t>S</a:t>
            </a:r>
            <a:r>
              <a:rPr lang="pt-BR" sz="1200" spc="-620" dirty="0" err="1">
                <a:latin typeface="Trebuchet MS"/>
                <a:cs typeface="Trebuchet MS"/>
              </a:rPr>
              <a:t>˜</a:t>
            </a:r>
            <a:r>
              <a:rPr lang="pt-BR" sz="1200" spc="-70" dirty="0" err="1">
                <a:latin typeface="Trebuchet MS"/>
                <a:cs typeface="Trebuchet MS"/>
              </a:rPr>
              <a:t>ao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mais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85" dirty="0" err="1">
                <a:latin typeface="Trebuchet MS"/>
                <a:cs typeface="Trebuchet MS"/>
              </a:rPr>
              <a:t>r</a:t>
            </a:r>
            <a:r>
              <a:rPr lang="pt-BR" sz="1200" spc="-620" dirty="0" err="1">
                <a:latin typeface="Trebuchet MS"/>
                <a:cs typeface="Trebuchet MS"/>
              </a:rPr>
              <a:t>´</a:t>
            </a:r>
            <a:r>
              <a:rPr lang="pt-BR" sz="1200" spc="-65" dirty="0" err="1">
                <a:latin typeface="Trebuchet MS"/>
                <a:cs typeface="Trebuchet MS"/>
              </a:rPr>
              <a:t>apidos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40" dirty="0">
                <a:latin typeface="Trebuchet MS"/>
                <a:cs typeface="Trebuchet MS"/>
              </a:rPr>
              <a:t>p</a:t>
            </a:r>
            <a:r>
              <a:rPr lang="pt-BR" sz="1200" spc="-95" dirty="0">
                <a:latin typeface="Trebuchet MS"/>
                <a:cs typeface="Trebuchet MS"/>
              </a:rPr>
              <a:t>o</a:t>
            </a:r>
            <a:r>
              <a:rPr lang="pt-BR" sz="1200" spc="-85" dirty="0">
                <a:latin typeface="Trebuchet MS"/>
                <a:cs typeface="Trebuchet MS"/>
              </a:rPr>
              <a:t>rque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105" dirty="0">
                <a:latin typeface="Trebuchet MS"/>
                <a:cs typeface="Trebuchet MS"/>
              </a:rPr>
              <a:t>p</a:t>
            </a:r>
            <a:r>
              <a:rPr lang="pt-BR" sz="1200" spc="-75" dirty="0">
                <a:latin typeface="Trebuchet MS"/>
                <a:cs typeface="Trebuchet MS"/>
              </a:rPr>
              <a:t>recisam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busc</a:t>
            </a:r>
            <a:r>
              <a:rPr lang="pt-BR" sz="1200" spc="-100" dirty="0">
                <a:latin typeface="Trebuchet MS"/>
                <a:cs typeface="Trebuchet MS"/>
              </a:rPr>
              <a:t>a</a:t>
            </a:r>
            <a:r>
              <a:rPr lang="pt-BR" sz="1200" spc="-70" dirty="0">
                <a:latin typeface="Trebuchet MS"/>
                <a:cs typeface="Trebuchet MS"/>
              </a:rPr>
              <a:t>r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menos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60" dirty="0" err="1">
                <a:latin typeface="Trebuchet MS"/>
                <a:cs typeface="Trebuchet MS"/>
              </a:rPr>
              <a:t>instru</a:t>
            </a:r>
            <a:r>
              <a:rPr lang="pt-BR" sz="1200" spc="-630" dirty="0" err="1">
                <a:latin typeface="Trebuchet MS"/>
                <a:cs typeface="Trebuchet MS"/>
              </a:rPr>
              <a:t>¸</a:t>
            </a:r>
            <a:r>
              <a:rPr lang="pt-BR" sz="1200" spc="-80" dirty="0" err="1">
                <a:latin typeface="Trebuchet MS"/>
                <a:cs typeface="Trebuchet MS"/>
              </a:rPr>
              <a:t>c</a:t>
            </a:r>
            <a:r>
              <a:rPr lang="pt-BR" sz="1200" spc="-635" dirty="0" err="1">
                <a:latin typeface="Trebuchet MS"/>
                <a:cs typeface="Trebuchet MS"/>
              </a:rPr>
              <a:t>˜</a:t>
            </a:r>
            <a:r>
              <a:rPr lang="pt-BR" sz="1200" spc="-65" dirty="0" err="1">
                <a:latin typeface="Trebuchet MS"/>
                <a:cs typeface="Trebuchet MS"/>
              </a:rPr>
              <a:t>oes</a:t>
            </a:r>
            <a:r>
              <a:rPr lang="pt-BR" sz="1200" spc="-65" dirty="0">
                <a:latin typeface="Trebuchet MS"/>
                <a:cs typeface="Trebuchet MS"/>
              </a:rPr>
              <a:t>  na memória, além</a:t>
            </a:r>
            <a:r>
              <a:rPr lang="pt-BR" sz="1200" spc="-195" dirty="0">
                <a:latin typeface="Trebuchet MS"/>
                <a:cs typeface="Trebuchet MS"/>
              </a:rPr>
              <a:t> </a:t>
            </a:r>
            <a:r>
              <a:rPr lang="pt-BR" sz="1200" spc="-105" dirty="0">
                <a:latin typeface="Trebuchet MS"/>
                <a:cs typeface="Trebuchet MS"/>
              </a:rPr>
              <a:t>de</a:t>
            </a:r>
            <a:r>
              <a:rPr lang="pt-BR" sz="1200" spc="-100" dirty="0">
                <a:latin typeface="Trebuchet MS"/>
                <a:cs typeface="Trebuchet MS"/>
              </a:rPr>
              <a:t> </a:t>
            </a:r>
            <a:r>
              <a:rPr lang="pt-BR" sz="1200" spc="-80" dirty="0">
                <a:latin typeface="Trebuchet MS"/>
                <a:cs typeface="Trebuchet MS"/>
              </a:rPr>
              <a:t>ocuparem</a:t>
            </a:r>
            <a:r>
              <a:rPr lang="pt-BR" sz="1200" spc="-75" dirty="0">
                <a:latin typeface="Trebuchet MS"/>
                <a:cs typeface="Trebuchet MS"/>
              </a:rPr>
              <a:t> menos páginas</a:t>
            </a:r>
            <a:r>
              <a:rPr lang="pt-BR" sz="1200" spc="-130" dirty="0">
                <a:latin typeface="Trebuchet MS"/>
                <a:cs typeface="Trebuchet MS"/>
              </a:rPr>
              <a:t>,</a:t>
            </a:r>
            <a:r>
              <a:rPr lang="pt-BR" sz="1200" spc="-12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evitando </a:t>
            </a:r>
            <a:r>
              <a:rPr lang="pt-BR" sz="1200" spc="-70" dirty="0">
                <a:latin typeface="Trebuchet MS"/>
                <a:cs typeface="Trebuchet MS"/>
              </a:rPr>
              <a:t> </a:t>
            </a:r>
            <a:r>
              <a:rPr lang="pt-BR" sz="1200" spc="-60" dirty="0">
                <a:latin typeface="Trebuchet MS"/>
                <a:cs typeface="Trebuchet MS"/>
              </a:rPr>
              <a:t>assim</a:t>
            </a:r>
            <a:r>
              <a:rPr lang="pt-BR" sz="1200" spc="20" dirty="0">
                <a:latin typeface="Trebuchet MS"/>
                <a:cs typeface="Trebuchet MS"/>
              </a:rPr>
              <a:t> </a:t>
            </a:r>
            <a:r>
              <a:rPr lang="pt-BR" sz="1200" i="1" spc="-75" dirty="0" err="1">
                <a:latin typeface="Trebuchet MS"/>
                <a:cs typeface="Trebuchet MS"/>
              </a:rPr>
              <a:t>page</a:t>
            </a:r>
            <a:r>
              <a:rPr lang="pt-BR" sz="1200" i="1" spc="25" dirty="0">
                <a:latin typeface="Trebuchet MS"/>
                <a:cs typeface="Trebuchet MS"/>
              </a:rPr>
              <a:t> </a:t>
            </a:r>
            <a:r>
              <a:rPr lang="pt-BR" sz="1200" i="1" spc="-85" dirty="0" err="1">
                <a:latin typeface="Trebuchet MS"/>
                <a:cs typeface="Trebuchet MS"/>
              </a:rPr>
              <a:t>faults</a:t>
            </a:r>
            <a:endParaRPr lang="pt-BR"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600"/>
              </a:spcBef>
            </a:pPr>
            <a:r>
              <a:rPr lang="pt-BR" sz="1200" spc="-50" dirty="0">
                <a:latin typeface="Trebuchet MS"/>
                <a:cs typeface="Trebuchet MS"/>
              </a:rPr>
              <a:t>Atinge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80" dirty="0">
                <a:latin typeface="Trebuchet MS"/>
                <a:cs typeface="Trebuchet MS"/>
              </a:rPr>
              <a:t>esses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objetivos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80" dirty="0">
                <a:latin typeface="Trebuchet MS"/>
                <a:cs typeface="Trebuchet MS"/>
              </a:rPr>
              <a:t>implementando</a:t>
            </a:r>
            <a:r>
              <a:rPr lang="pt-BR" sz="1200" spc="25" dirty="0">
                <a:latin typeface="Trebuchet MS"/>
                <a:cs typeface="Trebuchet MS"/>
              </a:rPr>
              <a:t> sequências </a:t>
            </a:r>
            <a:r>
              <a:rPr lang="pt-BR" sz="1200" spc="-75" dirty="0">
                <a:latin typeface="Trebuchet MS"/>
                <a:cs typeface="Trebuchet MS"/>
              </a:rPr>
              <a:t>complexas </a:t>
            </a:r>
            <a:r>
              <a:rPr lang="pt-BR" sz="1200" spc="-350" dirty="0">
                <a:latin typeface="Trebuchet MS"/>
                <a:cs typeface="Trebuchet MS"/>
              </a:rPr>
              <a:t> </a:t>
            </a:r>
            <a:r>
              <a:rPr lang="pt-BR" sz="1200" spc="-105" dirty="0">
                <a:latin typeface="Trebuchet MS"/>
                <a:cs typeface="Trebuchet MS"/>
              </a:rPr>
              <a:t>de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65" dirty="0" err="1">
                <a:latin typeface="Trebuchet MS"/>
                <a:cs typeface="Trebuchet MS"/>
              </a:rPr>
              <a:t>o</a:t>
            </a:r>
            <a:r>
              <a:rPr lang="pt-BR" sz="1200" spc="-40" dirty="0" err="1">
                <a:latin typeface="Trebuchet MS"/>
                <a:cs typeface="Trebuchet MS"/>
              </a:rPr>
              <a:t>p</a:t>
            </a:r>
            <a:r>
              <a:rPr lang="pt-BR" sz="1200" spc="-120" dirty="0" err="1">
                <a:latin typeface="Trebuchet MS"/>
                <a:cs typeface="Trebuchet MS"/>
              </a:rPr>
              <a:t>e</a:t>
            </a:r>
            <a:r>
              <a:rPr lang="pt-BR" sz="1200" spc="-90" dirty="0" err="1">
                <a:latin typeface="Trebuchet MS"/>
                <a:cs typeface="Trebuchet MS"/>
              </a:rPr>
              <a:t>r</a:t>
            </a:r>
            <a:r>
              <a:rPr lang="pt-BR" sz="1200" spc="-75" dirty="0" err="1">
                <a:latin typeface="Trebuchet MS"/>
                <a:cs typeface="Trebuchet MS"/>
              </a:rPr>
              <a:t>a</a:t>
            </a:r>
            <a:r>
              <a:rPr lang="pt-BR" sz="1200" spc="-595" dirty="0" err="1">
                <a:latin typeface="Trebuchet MS"/>
                <a:cs typeface="Trebuchet MS"/>
              </a:rPr>
              <a:t>c</a:t>
            </a:r>
            <a:r>
              <a:rPr lang="pt-BR" sz="1200" spc="-114" dirty="0">
                <a:latin typeface="Trebuchet MS"/>
                <a:cs typeface="Trebuchet MS"/>
              </a:rPr>
              <a:t>¸</a:t>
            </a:r>
            <a:r>
              <a:rPr lang="pt-BR" sz="1200" spc="-630" dirty="0">
                <a:latin typeface="Trebuchet MS"/>
                <a:cs typeface="Trebuchet MS"/>
              </a:rPr>
              <a:t>˜</a:t>
            </a:r>
            <a:r>
              <a:rPr lang="pt-BR" sz="1200" spc="-80" dirty="0" err="1">
                <a:latin typeface="Trebuchet MS"/>
                <a:cs typeface="Trebuchet MS"/>
              </a:rPr>
              <a:t>oes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105" dirty="0">
                <a:latin typeface="Trebuchet MS"/>
                <a:cs typeface="Trebuchet MS"/>
              </a:rPr>
              <a:t>em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70" dirty="0" err="1">
                <a:latin typeface="Trebuchet MS"/>
                <a:cs typeface="Trebuchet MS"/>
              </a:rPr>
              <a:t>micr</a:t>
            </a:r>
            <a:r>
              <a:rPr lang="pt-BR" sz="1200" spc="-45" dirty="0" err="1">
                <a:latin typeface="Trebuchet MS"/>
                <a:cs typeface="Trebuchet MS"/>
              </a:rPr>
              <a:t>o</a:t>
            </a:r>
            <a:r>
              <a:rPr lang="pt-BR" sz="1200" spc="-80" dirty="0" err="1">
                <a:latin typeface="Trebuchet MS"/>
                <a:cs typeface="Trebuchet MS"/>
              </a:rPr>
              <a:t>c</a:t>
            </a:r>
            <a:r>
              <a:rPr lang="pt-BR" sz="1200" spc="-635" dirty="0" err="1">
                <a:latin typeface="Trebuchet MS"/>
                <a:cs typeface="Trebuchet MS"/>
              </a:rPr>
              <a:t>´</a:t>
            </a:r>
            <a:r>
              <a:rPr lang="pt-BR" sz="1200" spc="-55" dirty="0" err="1">
                <a:latin typeface="Trebuchet MS"/>
                <a:cs typeface="Trebuchet MS"/>
              </a:rPr>
              <a:t>odigo</a:t>
            </a:r>
            <a:endParaRPr lang="pt-BR"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505"/>
              </a:spcBef>
            </a:pPr>
            <a:r>
              <a:rPr sz="1200" spc="-75" dirty="0" err="1">
                <a:latin typeface="Trebuchet MS"/>
                <a:cs typeface="Trebuchet MS"/>
              </a:rPr>
              <a:t>Microc</a:t>
            </a:r>
            <a:r>
              <a:rPr lang="pt-BR" sz="1200" spc="-75" dirty="0" err="1">
                <a:latin typeface="Trebuchet MS"/>
                <a:cs typeface="Trebuchet MS"/>
              </a:rPr>
              <a:t>ódigo</a:t>
            </a:r>
            <a:r>
              <a:rPr lang="pt-BR" sz="1200" spc="-75" dirty="0">
                <a:latin typeface="Trebuchet MS"/>
                <a:cs typeface="Trebuchet MS"/>
              </a:rPr>
              <a:t>?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7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56587"/>
            <a:ext cx="4403725" cy="2501900"/>
            <a:chOff x="127596" y="756587"/>
            <a:chExt cx="4403725" cy="250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25080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5645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143758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56615"/>
              <a:ext cx="50752" cy="23998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69341"/>
              <a:ext cx="4352925" cy="2238375"/>
            </a:xfrm>
            <a:custGeom>
              <a:avLst/>
              <a:gdLst/>
              <a:ahLst/>
              <a:cxnLst/>
              <a:rect l="l" t="t" r="r" b="b"/>
              <a:pathLst>
                <a:path w="4352925" h="2238375">
                  <a:moveTo>
                    <a:pt x="4352859" y="0"/>
                  </a:moveTo>
                  <a:lnTo>
                    <a:pt x="0" y="0"/>
                  </a:lnTo>
                  <a:lnTo>
                    <a:pt x="0" y="2187116"/>
                  </a:lnTo>
                  <a:lnTo>
                    <a:pt x="4008" y="2206841"/>
                  </a:lnTo>
                  <a:lnTo>
                    <a:pt x="14922" y="2222993"/>
                  </a:lnTo>
                  <a:lnTo>
                    <a:pt x="31075" y="2233908"/>
                  </a:lnTo>
                  <a:lnTo>
                    <a:pt x="50800" y="2237916"/>
                  </a:lnTo>
                  <a:lnTo>
                    <a:pt x="4302058" y="2237916"/>
                  </a:lnTo>
                  <a:lnTo>
                    <a:pt x="4321783" y="2233908"/>
                  </a:lnTo>
                  <a:lnTo>
                    <a:pt x="4337936" y="2222993"/>
                  </a:lnTo>
                  <a:lnTo>
                    <a:pt x="4348850" y="2206841"/>
                  </a:lnTo>
                  <a:lnTo>
                    <a:pt x="4352859" y="218711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794687"/>
              <a:ext cx="0" cy="2381250"/>
            </a:xfrm>
            <a:custGeom>
              <a:avLst/>
              <a:gdLst/>
              <a:ahLst/>
              <a:cxnLst/>
              <a:rect l="l" t="t" r="r" b="b"/>
              <a:pathLst>
                <a:path h="2381250">
                  <a:moveTo>
                    <a:pt x="0" y="23808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781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769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56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68501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494510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745970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620855"/>
            <a:ext cx="4236085" cy="1427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pt-BR" sz="1400" spc="-90" dirty="0">
                <a:solidFill>
                  <a:srgbClr val="3333B2"/>
                </a:solidFill>
                <a:latin typeface="Trebuchet MS"/>
                <a:cs typeface="Trebuchet MS"/>
              </a:rPr>
              <a:t>Microcódigo</a:t>
            </a:r>
            <a:endParaRPr sz="1400" dirty="0">
              <a:latin typeface="Trebuchet MS"/>
              <a:cs typeface="Trebuchet MS"/>
            </a:endParaRPr>
          </a:p>
          <a:p>
            <a:pPr marL="368935" marR="63500">
              <a:lnSpc>
                <a:spcPts val="1390"/>
              </a:lnSpc>
              <a:spcBef>
                <a:spcPts val="810"/>
              </a:spcBef>
            </a:pPr>
            <a:r>
              <a:rPr sz="1400" spc="-55" dirty="0">
                <a:latin typeface="Trebuchet MS"/>
                <a:cs typeface="Trebuchet MS"/>
              </a:rPr>
              <a:t>Conjunto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lang="pt-BR" sz="1400" spc="-95" dirty="0" err="1">
                <a:latin typeface="Trebuchet MS"/>
                <a:cs typeface="Trebuchet MS"/>
              </a:rPr>
              <a:t>intruções</a:t>
            </a:r>
            <a:r>
              <a:rPr lang="pt-BR" sz="1400" spc="-95" dirty="0">
                <a:latin typeface="Trebuchet MS"/>
                <a:cs typeface="Trebuchet MS"/>
              </a:rPr>
              <a:t> </a:t>
            </a:r>
            <a:r>
              <a:rPr lang="pt-BR" sz="1400" spc="-175" dirty="0">
                <a:latin typeface="Trebuchet MS"/>
                <a:cs typeface="Trebuchet MS"/>
              </a:rPr>
              <a:t> </a:t>
            </a:r>
            <a:r>
              <a:rPr sz="1400" spc="-90" dirty="0" err="1">
                <a:latin typeface="Trebuchet MS"/>
                <a:cs typeface="Trebuchet MS"/>
              </a:rPr>
              <a:t>elementares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em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um </a:t>
            </a:r>
            <a:r>
              <a:rPr sz="1400" spc="-70" dirty="0">
                <a:latin typeface="Trebuchet MS"/>
                <a:cs typeface="Trebuchet MS"/>
              </a:rPr>
              <a:t>modelo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CISC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-65" dirty="0">
                <a:latin typeface="Trebuchet MS"/>
                <a:cs typeface="Trebuchet MS"/>
              </a:rPr>
              <a:t>Reside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sep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rada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(Ex: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ROM)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630"/>
              </a:spcBef>
            </a:pPr>
            <a:r>
              <a:rPr sz="1200" spc="-65" dirty="0">
                <a:latin typeface="Trebuchet MS"/>
                <a:cs typeface="Trebuchet MS"/>
              </a:rPr>
              <a:t>Serve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camada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tradução 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entre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instruções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aquina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circuito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8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56587"/>
            <a:ext cx="4403725" cy="2501900"/>
            <a:chOff x="127596" y="756587"/>
            <a:chExt cx="4403725" cy="250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25080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5645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143758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56615"/>
              <a:ext cx="50752" cy="23998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69341"/>
              <a:ext cx="4352925" cy="2238375"/>
            </a:xfrm>
            <a:custGeom>
              <a:avLst/>
              <a:gdLst/>
              <a:ahLst/>
              <a:cxnLst/>
              <a:rect l="l" t="t" r="r" b="b"/>
              <a:pathLst>
                <a:path w="4352925" h="2238375">
                  <a:moveTo>
                    <a:pt x="4352859" y="0"/>
                  </a:moveTo>
                  <a:lnTo>
                    <a:pt x="0" y="0"/>
                  </a:lnTo>
                  <a:lnTo>
                    <a:pt x="0" y="2187116"/>
                  </a:lnTo>
                  <a:lnTo>
                    <a:pt x="4008" y="2206841"/>
                  </a:lnTo>
                  <a:lnTo>
                    <a:pt x="14922" y="2222993"/>
                  </a:lnTo>
                  <a:lnTo>
                    <a:pt x="31075" y="2233908"/>
                  </a:lnTo>
                  <a:lnTo>
                    <a:pt x="50800" y="2237916"/>
                  </a:lnTo>
                  <a:lnTo>
                    <a:pt x="4302058" y="2237916"/>
                  </a:lnTo>
                  <a:lnTo>
                    <a:pt x="4321783" y="2233908"/>
                  </a:lnTo>
                  <a:lnTo>
                    <a:pt x="4337936" y="2222993"/>
                  </a:lnTo>
                  <a:lnTo>
                    <a:pt x="4348850" y="2206841"/>
                  </a:lnTo>
                  <a:lnTo>
                    <a:pt x="4352859" y="218711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794687"/>
              <a:ext cx="0" cy="2381250"/>
            </a:xfrm>
            <a:custGeom>
              <a:avLst/>
              <a:gdLst/>
              <a:ahLst/>
              <a:cxnLst/>
              <a:rect l="l" t="t" r="r" b="b"/>
              <a:pathLst>
                <a:path h="2381250">
                  <a:moveTo>
                    <a:pt x="0" y="238082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781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769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56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68501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494510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745970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210714"/>
              <a:ext cx="85839" cy="85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636710"/>
              <a:ext cx="69151" cy="691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888183"/>
              <a:ext cx="69151" cy="6915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65696" y="620855"/>
            <a:ext cx="4236085" cy="257442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lang="pt-BR" sz="1400" spc="-90" dirty="0">
                <a:solidFill>
                  <a:srgbClr val="3333B2"/>
                </a:solidFill>
                <a:latin typeface="Trebuchet MS"/>
                <a:cs typeface="Trebuchet MS"/>
              </a:rPr>
              <a:t>Microcódigo </a:t>
            </a:r>
            <a:endParaRPr sz="1400" dirty="0">
              <a:latin typeface="Trebuchet MS"/>
              <a:cs typeface="Trebuchet MS"/>
            </a:endParaRPr>
          </a:p>
          <a:p>
            <a:pPr marL="368935" marR="63500">
              <a:lnSpc>
                <a:spcPts val="1390"/>
              </a:lnSpc>
              <a:spcBef>
                <a:spcPts val="810"/>
              </a:spcBef>
            </a:pPr>
            <a:r>
              <a:rPr sz="1400" spc="-55" dirty="0" err="1">
                <a:latin typeface="Trebuchet MS"/>
                <a:cs typeface="Trebuchet MS"/>
              </a:rPr>
              <a:t>Conjunto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lang="pt-BR" sz="1400" spc="-95" dirty="0">
                <a:latin typeface="Trebuchet MS"/>
                <a:cs typeface="Trebuchet MS"/>
              </a:rPr>
              <a:t>instruções</a:t>
            </a:r>
            <a:r>
              <a:rPr sz="1400" spc="-170" dirty="0">
                <a:latin typeface="Trebuchet MS"/>
                <a:cs typeface="Trebuchet MS"/>
              </a:rPr>
              <a:t> </a:t>
            </a:r>
            <a:r>
              <a:rPr sz="1400" spc="-90" dirty="0" err="1">
                <a:latin typeface="Trebuchet MS"/>
                <a:cs typeface="Trebuchet MS"/>
              </a:rPr>
              <a:t>elementares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100" dirty="0" err="1">
                <a:latin typeface="Trebuchet MS"/>
                <a:cs typeface="Trebuchet MS"/>
              </a:rPr>
              <a:t>em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um </a:t>
            </a:r>
            <a:r>
              <a:rPr sz="1400" spc="-70" dirty="0" err="1">
                <a:latin typeface="Trebuchet MS"/>
                <a:cs typeface="Trebuchet MS"/>
              </a:rPr>
              <a:t>modelo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CISC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-65" dirty="0">
                <a:latin typeface="Trebuchet MS"/>
                <a:cs typeface="Trebuchet MS"/>
              </a:rPr>
              <a:t>Reside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sep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rada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(Ex: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ROM)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630"/>
              </a:spcBef>
            </a:pPr>
            <a:r>
              <a:rPr sz="1200" spc="-65" dirty="0">
                <a:latin typeface="Trebuchet MS"/>
                <a:cs typeface="Trebuchet MS"/>
              </a:rPr>
              <a:t>Serve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camada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tradução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entre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instruções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aquina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circuito</a:t>
            </a:r>
            <a:endParaRPr sz="1200" dirty="0">
              <a:latin typeface="Trebuchet MS"/>
              <a:cs typeface="Trebuchet MS"/>
            </a:endParaRPr>
          </a:p>
          <a:p>
            <a:pPr marL="368935" marR="14604">
              <a:lnSpc>
                <a:spcPts val="1390"/>
              </a:lnSpc>
              <a:spcBef>
                <a:spcPts val="1010"/>
              </a:spcBef>
            </a:pPr>
            <a:r>
              <a:rPr sz="1400" spc="-65" dirty="0">
                <a:latin typeface="Trebuchet MS"/>
                <a:cs typeface="Trebuchet MS"/>
              </a:rPr>
              <a:t>Permite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lang="pt-BR" sz="1400" spc="55" dirty="0">
                <a:latin typeface="Trebuchet MS"/>
                <a:cs typeface="Trebuchet MS"/>
              </a:rPr>
              <a:t>criação de instruções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-75" dirty="0" err="1">
                <a:latin typeface="Trebuchet MS"/>
                <a:cs typeface="Trebuchet MS"/>
              </a:rPr>
              <a:t>sem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lang="pt-BR" sz="1400" spc="55" dirty="0">
                <a:latin typeface="Trebuchet MS"/>
                <a:cs typeface="Trebuchet MS"/>
              </a:rPr>
              <a:t>implementação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direta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no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circuito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-40" dirty="0" err="1">
                <a:latin typeface="Trebuchet MS"/>
                <a:cs typeface="Trebuchet MS"/>
              </a:rPr>
              <a:t>Seu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microcódigo é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possui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 err="1">
                <a:latin typeface="Trebuchet MS"/>
                <a:cs typeface="Trebuchet MS"/>
              </a:rPr>
              <a:t>tal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implementação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ts val="1415"/>
              </a:lnSpc>
              <a:spcBef>
                <a:spcPts val="540"/>
              </a:spcBef>
            </a:pPr>
            <a:r>
              <a:rPr sz="1200" spc="-45" dirty="0">
                <a:latin typeface="Trebuchet MS"/>
                <a:cs typeface="Trebuchet MS"/>
              </a:rPr>
              <a:t>Uma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nica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90" dirty="0">
                <a:latin typeface="Trebuchet MS"/>
                <a:cs typeface="Trebuchet MS"/>
              </a:rPr>
              <a:t>c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micr</a:t>
            </a:r>
            <a:r>
              <a:rPr sz="1200" spc="-45" dirty="0">
                <a:latin typeface="Trebuchet MS"/>
                <a:cs typeface="Trebuchet MS"/>
              </a:rPr>
              <a:t>o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630" dirty="0">
                <a:latin typeface="Trebuchet MS"/>
                <a:cs typeface="Trebuchet MS"/>
              </a:rPr>
              <a:t>´</a:t>
            </a:r>
            <a:r>
              <a:rPr sz="1200" spc="-55" dirty="0">
                <a:latin typeface="Trebuchet MS"/>
                <a:cs typeface="Trebuchet MS"/>
              </a:rPr>
              <a:t>odigo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chamada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ts val="1415"/>
              </a:lnSpc>
            </a:pPr>
            <a:r>
              <a:rPr lang="pt-BR" sz="1200" b="1" spc="-95" dirty="0" err="1">
                <a:latin typeface="Arial"/>
                <a:cs typeface="Arial"/>
              </a:rPr>
              <a:t>microinstrução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8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834832"/>
            <a:ext cx="937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3333B2"/>
                </a:solidFill>
                <a:latin typeface="Trebuchet MS"/>
                <a:cs typeface="Trebuchet MS"/>
              </a:rPr>
              <a:t>Microc´odigo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909312"/>
            <a:ext cx="4403725" cy="2120265"/>
            <a:chOff x="127596" y="909312"/>
            <a:chExt cx="4403725" cy="2120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77810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27362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14662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09345"/>
              <a:ext cx="50752" cy="201801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122066"/>
              <a:ext cx="4352925" cy="1856105"/>
            </a:xfrm>
            <a:custGeom>
              <a:avLst/>
              <a:gdLst/>
              <a:ahLst/>
              <a:cxnLst/>
              <a:rect l="l" t="t" r="r" b="b"/>
              <a:pathLst>
                <a:path w="4352925" h="1856105">
                  <a:moveTo>
                    <a:pt x="4352859" y="0"/>
                  </a:moveTo>
                  <a:lnTo>
                    <a:pt x="0" y="0"/>
                  </a:lnTo>
                  <a:lnTo>
                    <a:pt x="0" y="1805295"/>
                  </a:lnTo>
                  <a:lnTo>
                    <a:pt x="4008" y="1825020"/>
                  </a:lnTo>
                  <a:lnTo>
                    <a:pt x="14922" y="1841173"/>
                  </a:lnTo>
                  <a:lnTo>
                    <a:pt x="31075" y="1852087"/>
                  </a:lnTo>
                  <a:lnTo>
                    <a:pt x="50800" y="1856096"/>
                  </a:lnTo>
                  <a:lnTo>
                    <a:pt x="4302058" y="1856096"/>
                  </a:lnTo>
                  <a:lnTo>
                    <a:pt x="4321783" y="1852087"/>
                  </a:lnTo>
                  <a:lnTo>
                    <a:pt x="4337936" y="1841173"/>
                  </a:lnTo>
                  <a:lnTo>
                    <a:pt x="4348850" y="1825020"/>
                  </a:lnTo>
                  <a:lnTo>
                    <a:pt x="4352859" y="1805295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47412"/>
              <a:ext cx="0" cy="1999614"/>
            </a:xfrm>
            <a:custGeom>
              <a:avLst/>
              <a:gdLst/>
              <a:ahLst/>
              <a:cxnLst/>
              <a:rect l="l" t="t" r="r" b="b"/>
              <a:pathLst>
                <a:path h="1999614">
                  <a:moveTo>
                    <a:pt x="0" y="19989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347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220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90931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340992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89862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195601"/>
              <a:ext cx="69151" cy="691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624200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2490" y="1181798"/>
            <a:ext cx="2644775" cy="174791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25" dirty="0">
                <a:latin typeface="Trebuchet MS"/>
                <a:cs typeface="Trebuchet MS"/>
              </a:rPr>
              <a:t>Passos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um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programa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em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CISC:</a:t>
            </a:r>
            <a:endParaRPr sz="1400" dirty="0">
              <a:latin typeface="Trebuchet MS"/>
              <a:cs typeface="Trebuchet MS"/>
            </a:endParaRPr>
          </a:p>
          <a:p>
            <a:pPr marL="139065" marR="35560">
              <a:lnSpc>
                <a:spcPts val="1390"/>
              </a:lnSpc>
              <a:spcBef>
                <a:spcPts val="434"/>
              </a:spcBef>
            </a:pPr>
            <a:r>
              <a:rPr sz="1200" spc="5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630" dirty="0">
                <a:latin typeface="Trebuchet MS"/>
                <a:cs typeface="Trebuchet MS"/>
              </a:rPr>
              <a:t>´</a:t>
            </a:r>
            <a:r>
              <a:rPr sz="1200" spc="-55" dirty="0">
                <a:latin typeface="Trebuchet MS"/>
                <a:cs typeface="Trebuchet MS"/>
              </a:rPr>
              <a:t>odigo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fonte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traduzido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em 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aquina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(</a:t>
            </a:r>
            <a:r>
              <a:rPr sz="1200" spc="-5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elo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compilad</a:t>
            </a:r>
            <a:r>
              <a:rPr sz="1200" spc="-110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  ou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assembler)</a:t>
            </a:r>
            <a:endParaRPr sz="1200" dirty="0">
              <a:latin typeface="Trebuchet MS"/>
              <a:cs typeface="Trebuchet MS"/>
            </a:endParaRPr>
          </a:p>
          <a:p>
            <a:pPr marL="139065" marR="5080">
              <a:lnSpc>
                <a:spcPts val="1390"/>
              </a:lnSpc>
              <a:spcBef>
                <a:spcPts val="600"/>
              </a:spcBef>
            </a:pPr>
            <a:r>
              <a:rPr sz="1200" spc="-10" dirty="0">
                <a:latin typeface="Trebuchet MS"/>
                <a:cs typeface="Trebuchet MS"/>
              </a:rPr>
              <a:t>Em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tem</a:t>
            </a:r>
            <a:r>
              <a:rPr sz="1200" spc="-50" dirty="0">
                <a:latin typeface="Trebuchet MS"/>
                <a:cs typeface="Trebuchet MS"/>
              </a:rPr>
              <a:t>p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execu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90" dirty="0">
                <a:latin typeface="Trebuchet MS"/>
                <a:cs typeface="Trebuchet MS"/>
              </a:rPr>
              <a:t>c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85" dirty="0">
                <a:latin typeface="Trebuchet MS"/>
                <a:cs typeface="Trebuchet MS"/>
              </a:rPr>
              <a:t>ao,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essas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ins</a:t>
            </a:r>
            <a:r>
              <a:rPr sz="1200" spc="-60" dirty="0">
                <a:latin typeface="Trebuchet MS"/>
                <a:cs typeface="Trebuchet MS"/>
              </a:rPr>
              <a:t>t</a:t>
            </a:r>
            <a:r>
              <a:rPr sz="1200" spc="-65" dirty="0">
                <a:latin typeface="Trebuchet MS"/>
                <a:cs typeface="Trebuchet MS"/>
              </a:rPr>
              <a:t>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630" dirty="0">
                <a:latin typeface="Trebuchet MS"/>
                <a:cs typeface="Trebuchet MS"/>
              </a:rPr>
              <a:t>˜</a:t>
            </a:r>
            <a:r>
              <a:rPr sz="1200" spc="-65" dirty="0">
                <a:latin typeface="Trebuchet MS"/>
                <a:cs typeface="Trebuchet MS"/>
              </a:rPr>
              <a:t>oes  </a:t>
            </a:r>
            <a:r>
              <a:rPr sz="1200" spc="-55" dirty="0">
                <a:latin typeface="Trebuchet MS"/>
                <a:cs typeface="Trebuchet MS"/>
              </a:rPr>
              <a:t>s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convertidas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microinstr</a:t>
            </a:r>
            <a:r>
              <a:rPr sz="1200" spc="-80" dirty="0">
                <a:latin typeface="Trebuchet MS"/>
                <a:cs typeface="Trebuchet MS"/>
              </a:rPr>
              <a:t>u</a:t>
            </a:r>
            <a:r>
              <a:rPr sz="1200" spc="-635" dirty="0">
                <a:latin typeface="Trebuchet MS"/>
                <a:cs typeface="Trebuchet MS"/>
              </a:rPr>
              <a:t>¸</a:t>
            </a:r>
            <a:r>
              <a:rPr sz="1200" spc="-75" dirty="0">
                <a:latin typeface="Trebuchet MS"/>
                <a:cs typeface="Trebuchet MS"/>
              </a:rPr>
              <a:t>c</a:t>
            </a:r>
            <a:r>
              <a:rPr sz="1200" spc="-630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endParaRPr sz="1200" dirty="0">
              <a:latin typeface="Trebuchet MS"/>
              <a:cs typeface="Trebuchet MS"/>
            </a:endParaRPr>
          </a:p>
          <a:p>
            <a:pPr marL="139065" marR="326390">
              <a:lnSpc>
                <a:spcPts val="1390"/>
              </a:lnSpc>
              <a:spcBef>
                <a:spcPts val="595"/>
              </a:spcBef>
            </a:pPr>
            <a:r>
              <a:rPr sz="1200" spc="-30" dirty="0" err="1">
                <a:latin typeface="Trebuchet MS"/>
                <a:cs typeface="Trebuchet MS"/>
              </a:rPr>
              <a:t>Essas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 err="1">
                <a:latin typeface="Trebuchet MS"/>
                <a:cs typeface="Trebuchet MS"/>
              </a:rPr>
              <a:t>microinstruções</a:t>
            </a:r>
            <a:r>
              <a:rPr sz="1200" spc="-135" dirty="0">
                <a:latin typeface="Trebuchet MS"/>
                <a:cs typeface="Trebuchet MS"/>
              </a:rPr>
              <a:t>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vez,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interagem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circuito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8002" y="1147385"/>
            <a:ext cx="1147815" cy="16673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9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1418"/>
            <a:ext cx="4403725" cy="2414905"/>
            <a:chOff x="127596" y="791418"/>
            <a:chExt cx="4403725" cy="2414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43470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419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1497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1451"/>
              <a:ext cx="50752" cy="23127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87724"/>
              <a:ext cx="4352925" cy="2167890"/>
            </a:xfrm>
            <a:custGeom>
              <a:avLst/>
              <a:gdLst/>
              <a:ahLst/>
              <a:cxnLst/>
              <a:rect l="l" t="t" r="r" b="b"/>
              <a:pathLst>
                <a:path w="4352925" h="2167890">
                  <a:moveTo>
                    <a:pt x="4352859" y="0"/>
                  </a:moveTo>
                  <a:lnTo>
                    <a:pt x="0" y="0"/>
                  </a:lnTo>
                  <a:lnTo>
                    <a:pt x="0" y="2116472"/>
                  </a:lnTo>
                  <a:lnTo>
                    <a:pt x="4008" y="2136197"/>
                  </a:lnTo>
                  <a:lnTo>
                    <a:pt x="14922" y="2152350"/>
                  </a:lnTo>
                  <a:lnTo>
                    <a:pt x="31075" y="2163264"/>
                  </a:lnTo>
                  <a:lnTo>
                    <a:pt x="50800" y="2167273"/>
                  </a:lnTo>
                  <a:lnTo>
                    <a:pt x="4302058" y="2167273"/>
                  </a:lnTo>
                  <a:lnTo>
                    <a:pt x="4321783" y="2163264"/>
                  </a:lnTo>
                  <a:lnTo>
                    <a:pt x="4337936" y="2152350"/>
                  </a:lnTo>
                  <a:lnTo>
                    <a:pt x="4348850" y="2136197"/>
                  </a:lnTo>
                  <a:lnTo>
                    <a:pt x="4352859" y="21164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9518"/>
              <a:ext cx="0" cy="2294255"/>
            </a:xfrm>
            <a:custGeom>
              <a:avLst/>
              <a:gdLst/>
              <a:ahLst/>
              <a:cxnLst/>
              <a:rect l="l" t="t" r="r" b="b"/>
              <a:pathLst>
                <a:path h="2294255">
                  <a:moveTo>
                    <a:pt x="0" y="22937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8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41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14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86891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35760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64360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672150"/>
            <a:ext cx="4126865" cy="174983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Mas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tudo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rebuchet MS"/>
                <a:cs typeface="Trebuchet MS"/>
              </a:rPr>
              <a:t>um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de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333B2"/>
                </a:solidFill>
                <a:latin typeface="Trebuchet MS"/>
                <a:cs typeface="Trebuchet MS"/>
              </a:rPr>
              <a:t>rosas...</a:t>
            </a:r>
            <a:endParaRPr sz="1400" dirty="0">
              <a:latin typeface="Trebuchet MS"/>
              <a:cs typeface="Trebuchet MS"/>
            </a:endParaRPr>
          </a:p>
          <a:p>
            <a:pPr marL="495934" indent="-127000">
              <a:lnSpc>
                <a:spcPct val="100000"/>
              </a:lnSpc>
              <a:spcBef>
                <a:spcPts val="395"/>
              </a:spcBef>
            </a:pPr>
            <a:r>
              <a:rPr lang="pt-BR" sz="1400" spc="-170" dirty="0">
                <a:latin typeface="Trebuchet MS"/>
                <a:cs typeface="Trebuchet MS"/>
              </a:rPr>
              <a:t>Instruções  </a:t>
            </a:r>
            <a:r>
              <a:rPr sz="1400" spc="-70" dirty="0" err="1">
                <a:latin typeface="Trebuchet MS"/>
                <a:cs typeface="Trebuchet MS"/>
              </a:rPr>
              <a:t>complexas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são de difícil aplicação</a:t>
            </a:r>
            <a:endParaRPr sz="1400" dirty="0">
              <a:latin typeface="Trebuchet MS"/>
              <a:cs typeface="Trebuchet MS"/>
            </a:endParaRPr>
          </a:p>
          <a:p>
            <a:pPr marL="495934" marR="437515">
              <a:lnSpc>
                <a:spcPts val="1390"/>
              </a:lnSpc>
              <a:spcBef>
                <a:spcPts val="434"/>
              </a:spcBef>
            </a:pPr>
            <a:r>
              <a:rPr sz="1200" spc="5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compilador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precisa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encontrar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casos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casam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exatamente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seq</a:t>
            </a:r>
            <a:r>
              <a:rPr sz="1200" spc="-114" dirty="0">
                <a:latin typeface="Trebuchet MS"/>
                <a:cs typeface="Trebuchet MS"/>
              </a:rPr>
              <a:t>u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85" dirty="0">
                <a:latin typeface="Trebuchet MS"/>
                <a:cs typeface="Trebuchet MS"/>
              </a:rPr>
              <a:t>encia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alto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220" dirty="0">
                <a:latin typeface="Trebuchet MS"/>
                <a:cs typeface="Trebuchet MS"/>
              </a:rPr>
              <a:t>n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85" dirty="0">
                <a:latin typeface="Trebuchet MS"/>
                <a:cs typeface="Trebuchet MS"/>
              </a:rPr>
              <a:t>ıvel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595"/>
              </a:spcBef>
            </a:pPr>
            <a:r>
              <a:rPr sz="1200" spc="65" dirty="0">
                <a:latin typeface="Trebuchet MS"/>
                <a:cs typeface="Trebuchet MS"/>
              </a:rPr>
              <a:t>A </a:t>
            </a:r>
            <a:r>
              <a:rPr lang="pt-BR" sz="1200" spc="65" dirty="0">
                <a:latin typeface="Trebuchet MS"/>
                <a:cs typeface="Trebuchet MS"/>
              </a:rPr>
              <a:t>otimização do código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gerado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(para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minimizar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seu 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tamanho,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reduzir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n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85" dirty="0">
                <a:latin typeface="Trebuchet MS"/>
                <a:cs typeface="Trebuchet MS"/>
              </a:rPr>
              <a:t>mero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melh</a:t>
            </a:r>
            <a:r>
              <a:rPr sz="1200" spc="-114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uso 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pi</a:t>
            </a:r>
            <a:r>
              <a:rPr sz="1200" i="1" spc="-65" dirty="0">
                <a:latin typeface="Trebuchet MS"/>
                <a:cs typeface="Trebuchet MS"/>
              </a:rPr>
              <a:t>p</a:t>
            </a:r>
            <a:r>
              <a:rPr sz="1200" i="1" spc="-100" dirty="0">
                <a:latin typeface="Trebuchet MS"/>
                <a:cs typeface="Trebuchet MS"/>
              </a:rPr>
              <a:t>elin</a:t>
            </a:r>
            <a:r>
              <a:rPr sz="1200" i="1" spc="-4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)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di</a:t>
            </a:r>
            <a:r>
              <a:rPr sz="1200" spc="-250" dirty="0">
                <a:latin typeface="Trebuchet MS"/>
                <a:cs typeface="Trebuchet MS"/>
              </a:rPr>
              <a:t>f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75" dirty="0">
                <a:latin typeface="Trebuchet MS"/>
                <a:cs typeface="Trebuchet MS"/>
              </a:rPr>
              <a:t>ıcil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conjunto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65" dirty="0">
                <a:latin typeface="Trebuchet MS"/>
                <a:cs typeface="Trebuchet MS"/>
              </a:rPr>
              <a:t>oes  </a:t>
            </a:r>
            <a:r>
              <a:rPr sz="1200" spc="-80" dirty="0">
                <a:latin typeface="Trebuchet MS"/>
                <a:cs typeface="Trebuchet MS"/>
              </a:rPr>
              <a:t>complexo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10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1418"/>
            <a:ext cx="4403725" cy="2414905"/>
            <a:chOff x="127596" y="791418"/>
            <a:chExt cx="4403725" cy="2414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43470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419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1497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1451"/>
              <a:ext cx="50752" cy="23127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87724"/>
              <a:ext cx="4352925" cy="2167890"/>
            </a:xfrm>
            <a:custGeom>
              <a:avLst/>
              <a:gdLst/>
              <a:ahLst/>
              <a:cxnLst/>
              <a:rect l="l" t="t" r="r" b="b"/>
              <a:pathLst>
                <a:path w="4352925" h="2167890">
                  <a:moveTo>
                    <a:pt x="4352859" y="0"/>
                  </a:moveTo>
                  <a:lnTo>
                    <a:pt x="0" y="0"/>
                  </a:lnTo>
                  <a:lnTo>
                    <a:pt x="0" y="2116472"/>
                  </a:lnTo>
                  <a:lnTo>
                    <a:pt x="4008" y="2136197"/>
                  </a:lnTo>
                  <a:lnTo>
                    <a:pt x="14922" y="2152350"/>
                  </a:lnTo>
                  <a:lnTo>
                    <a:pt x="31075" y="2163264"/>
                  </a:lnTo>
                  <a:lnTo>
                    <a:pt x="50800" y="2167273"/>
                  </a:lnTo>
                  <a:lnTo>
                    <a:pt x="4302058" y="2167273"/>
                  </a:lnTo>
                  <a:lnTo>
                    <a:pt x="4321783" y="2163264"/>
                  </a:lnTo>
                  <a:lnTo>
                    <a:pt x="4337936" y="2152350"/>
                  </a:lnTo>
                  <a:lnTo>
                    <a:pt x="4348850" y="2136197"/>
                  </a:lnTo>
                  <a:lnTo>
                    <a:pt x="4352859" y="21164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9518"/>
              <a:ext cx="0" cy="2294255"/>
            </a:xfrm>
            <a:custGeom>
              <a:avLst/>
              <a:gdLst/>
              <a:ahLst/>
              <a:cxnLst/>
              <a:rect l="l" t="t" r="r" b="b"/>
              <a:pathLst>
                <a:path h="2294255">
                  <a:moveTo>
                    <a:pt x="0" y="22937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8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41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14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86891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35760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64360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672150"/>
            <a:ext cx="4126865" cy="27039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Mas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tudo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rebuchet MS"/>
                <a:cs typeface="Trebuchet MS"/>
              </a:rPr>
              <a:t>um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de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333B2"/>
                </a:solidFill>
                <a:latin typeface="Trebuchet MS"/>
                <a:cs typeface="Trebuchet MS"/>
              </a:rPr>
              <a:t>rosas...</a:t>
            </a:r>
            <a:endParaRPr sz="1400" dirty="0">
              <a:latin typeface="Trebuchet MS"/>
              <a:cs typeface="Trebuchet MS"/>
            </a:endParaRPr>
          </a:p>
          <a:p>
            <a:pPr marL="495934" indent="-127000">
              <a:lnSpc>
                <a:spcPct val="100000"/>
              </a:lnSpc>
              <a:spcBef>
                <a:spcPts val="395"/>
              </a:spcBef>
            </a:pPr>
            <a:r>
              <a:rPr lang="pt-BR" sz="1400" spc="-170" dirty="0">
                <a:latin typeface="Trebuchet MS"/>
                <a:cs typeface="Trebuchet MS"/>
              </a:rPr>
              <a:t>Instruções  </a:t>
            </a:r>
            <a:r>
              <a:rPr sz="1400" spc="-70" dirty="0" err="1">
                <a:latin typeface="Trebuchet MS"/>
                <a:cs typeface="Trebuchet MS"/>
              </a:rPr>
              <a:t>complexas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são de difícil aplicação</a:t>
            </a:r>
            <a:endParaRPr sz="1400" dirty="0">
              <a:latin typeface="Trebuchet MS"/>
              <a:cs typeface="Trebuchet MS"/>
            </a:endParaRPr>
          </a:p>
          <a:p>
            <a:pPr marL="495934" marR="437515">
              <a:lnSpc>
                <a:spcPts val="1390"/>
              </a:lnSpc>
              <a:spcBef>
                <a:spcPts val="434"/>
              </a:spcBef>
            </a:pPr>
            <a:r>
              <a:rPr sz="1200" spc="5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compilador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precisa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encontrar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casos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casam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exatamente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seq</a:t>
            </a:r>
            <a:r>
              <a:rPr sz="1200" spc="-114" dirty="0">
                <a:latin typeface="Trebuchet MS"/>
                <a:cs typeface="Trebuchet MS"/>
              </a:rPr>
              <a:t>u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85" dirty="0">
                <a:latin typeface="Trebuchet MS"/>
                <a:cs typeface="Trebuchet MS"/>
              </a:rPr>
              <a:t>encia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alto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220" dirty="0">
                <a:latin typeface="Trebuchet MS"/>
                <a:cs typeface="Trebuchet MS"/>
              </a:rPr>
              <a:t>n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85" dirty="0">
                <a:latin typeface="Trebuchet MS"/>
                <a:cs typeface="Trebuchet MS"/>
              </a:rPr>
              <a:t>ıvel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595"/>
              </a:spcBef>
            </a:pPr>
            <a:r>
              <a:rPr sz="1200" spc="65" dirty="0">
                <a:latin typeface="Trebuchet MS"/>
                <a:cs typeface="Trebuchet MS"/>
              </a:rPr>
              <a:t>A </a:t>
            </a:r>
            <a:r>
              <a:rPr lang="pt-BR" sz="1200" spc="65" dirty="0">
                <a:latin typeface="Trebuchet MS"/>
                <a:cs typeface="Trebuchet MS"/>
              </a:rPr>
              <a:t>otimização do código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gerado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(para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minimizar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seu 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tamanho,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reduzir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n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85" dirty="0">
                <a:latin typeface="Trebuchet MS"/>
                <a:cs typeface="Trebuchet MS"/>
              </a:rPr>
              <a:t>mero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melh</a:t>
            </a:r>
            <a:r>
              <a:rPr sz="1200" spc="-114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uso 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pi</a:t>
            </a:r>
            <a:r>
              <a:rPr sz="1200" i="1" spc="-65" dirty="0">
                <a:latin typeface="Trebuchet MS"/>
                <a:cs typeface="Trebuchet MS"/>
              </a:rPr>
              <a:t>p</a:t>
            </a:r>
            <a:r>
              <a:rPr sz="1200" i="1" spc="-100" dirty="0">
                <a:latin typeface="Trebuchet MS"/>
                <a:cs typeface="Trebuchet MS"/>
              </a:rPr>
              <a:t>elin</a:t>
            </a:r>
            <a:r>
              <a:rPr sz="1200" i="1" spc="-4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)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di</a:t>
            </a:r>
            <a:r>
              <a:rPr sz="1200" spc="-250" dirty="0">
                <a:latin typeface="Trebuchet MS"/>
                <a:cs typeface="Trebuchet MS"/>
              </a:rPr>
              <a:t>f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75" dirty="0">
                <a:latin typeface="Trebuchet MS"/>
                <a:cs typeface="Trebuchet MS"/>
              </a:rPr>
              <a:t>ıcil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conjunto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 err="1">
                <a:latin typeface="Trebuchet MS"/>
                <a:cs typeface="Trebuchet MS"/>
              </a:rPr>
              <a:t>instru</a:t>
            </a:r>
            <a:r>
              <a:rPr sz="1200" spc="-630" dirty="0" err="1">
                <a:latin typeface="Trebuchet MS"/>
                <a:cs typeface="Trebuchet MS"/>
              </a:rPr>
              <a:t>¸</a:t>
            </a:r>
            <a:r>
              <a:rPr sz="1200" spc="-80" dirty="0" err="1">
                <a:latin typeface="Trebuchet MS"/>
                <a:cs typeface="Trebuchet MS"/>
              </a:rPr>
              <a:t>c</a:t>
            </a:r>
            <a:r>
              <a:rPr sz="1200" spc="-635" dirty="0" err="1">
                <a:latin typeface="Trebuchet MS"/>
                <a:cs typeface="Trebuchet MS"/>
              </a:rPr>
              <a:t>˜</a:t>
            </a:r>
            <a:r>
              <a:rPr sz="1200" spc="-65" dirty="0" err="1">
                <a:latin typeface="Trebuchet MS"/>
                <a:cs typeface="Trebuchet MS"/>
              </a:rPr>
              <a:t>oes</a:t>
            </a:r>
            <a:r>
              <a:rPr sz="1200" spc="-65" dirty="0">
                <a:latin typeface="Trebuchet MS"/>
                <a:cs typeface="Trebuchet MS"/>
              </a:rPr>
              <a:t>  </a:t>
            </a:r>
            <a:r>
              <a:rPr sz="1200" spc="-80" dirty="0" err="1">
                <a:latin typeface="Trebuchet MS"/>
                <a:cs typeface="Trebuchet MS"/>
              </a:rPr>
              <a:t>complexo</a:t>
            </a:r>
            <a:endParaRPr lang="pt-BR" sz="1200" spc="-80" dirty="0">
              <a:latin typeface="Trebuchet MS"/>
              <a:cs typeface="Trebuchet MS"/>
            </a:endParaRPr>
          </a:p>
          <a:p>
            <a:pPr marL="368935">
              <a:lnSpc>
                <a:spcPts val="1535"/>
              </a:lnSpc>
              <a:spcBef>
                <a:spcPts val="735"/>
              </a:spcBef>
            </a:pPr>
            <a:r>
              <a:rPr lang="pt-BR" sz="1200" spc="70" dirty="0">
                <a:latin typeface="Trebuchet MS"/>
                <a:cs typeface="Trebuchet MS"/>
              </a:rPr>
              <a:t>P</a:t>
            </a:r>
            <a:r>
              <a:rPr lang="pt-BR" sz="1200" spc="-90" dirty="0">
                <a:latin typeface="Trebuchet MS"/>
                <a:cs typeface="Trebuchet MS"/>
              </a:rPr>
              <a:t>o</a:t>
            </a:r>
            <a:r>
              <a:rPr lang="pt-BR" sz="1200" spc="-70" dirty="0">
                <a:latin typeface="Trebuchet MS"/>
                <a:cs typeface="Trebuchet MS"/>
              </a:rPr>
              <a:t>r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80" dirty="0">
                <a:latin typeface="Trebuchet MS"/>
                <a:cs typeface="Trebuchet MS"/>
              </a:rPr>
              <a:t>conterem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55" dirty="0">
                <a:latin typeface="Trebuchet MS"/>
                <a:cs typeface="Trebuchet MS"/>
              </a:rPr>
              <a:t>mais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55" dirty="0" err="1">
                <a:latin typeface="Trebuchet MS"/>
                <a:cs typeface="Trebuchet MS"/>
              </a:rPr>
              <a:t>instr</a:t>
            </a:r>
            <a:r>
              <a:rPr lang="pt-BR" sz="1200" spc="-50" dirty="0" err="1">
                <a:latin typeface="Trebuchet MS"/>
                <a:cs typeface="Trebuchet MS"/>
              </a:rPr>
              <a:t>u</a:t>
            </a:r>
            <a:r>
              <a:rPr lang="pt-BR" sz="1200" spc="-695" dirty="0" err="1">
                <a:latin typeface="Trebuchet MS"/>
                <a:cs typeface="Trebuchet MS"/>
              </a:rPr>
              <a:t>c</a:t>
            </a:r>
            <a:r>
              <a:rPr lang="pt-BR" sz="1200" spc="-120" dirty="0">
                <a:latin typeface="Trebuchet MS"/>
                <a:cs typeface="Trebuchet MS"/>
              </a:rPr>
              <a:t>¸</a:t>
            </a:r>
            <a:r>
              <a:rPr lang="pt-BR" sz="1200" spc="-740" dirty="0">
                <a:latin typeface="Trebuchet MS"/>
                <a:cs typeface="Trebuchet MS"/>
              </a:rPr>
              <a:t>˜</a:t>
            </a:r>
            <a:r>
              <a:rPr lang="pt-BR" sz="1200" spc="-90" dirty="0" err="1">
                <a:latin typeface="Trebuchet MS"/>
                <a:cs typeface="Trebuchet MS"/>
              </a:rPr>
              <a:t>oes</a:t>
            </a:r>
            <a:r>
              <a:rPr lang="pt-BR" sz="1200" spc="-90" dirty="0">
                <a:latin typeface="Trebuchet MS"/>
                <a:cs typeface="Trebuchet MS"/>
              </a:rPr>
              <a:t>,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45" dirty="0" err="1">
                <a:latin typeface="Trebuchet MS"/>
                <a:cs typeface="Trebuchet MS"/>
              </a:rPr>
              <a:t>s</a:t>
            </a:r>
            <a:r>
              <a:rPr lang="pt-BR" sz="1200" spc="-725" dirty="0" err="1">
                <a:latin typeface="Trebuchet MS"/>
                <a:cs typeface="Trebuchet MS"/>
              </a:rPr>
              <a:t>˜</a:t>
            </a:r>
            <a:r>
              <a:rPr lang="pt-BR" sz="1200" spc="-60" dirty="0" err="1">
                <a:latin typeface="Trebuchet MS"/>
                <a:cs typeface="Trebuchet MS"/>
              </a:rPr>
              <a:t>ao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80" dirty="0" err="1">
                <a:latin typeface="Trebuchet MS"/>
                <a:cs typeface="Trebuchet MS"/>
              </a:rPr>
              <a:t>necess</a:t>
            </a:r>
            <a:r>
              <a:rPr lang="pt-BR" sz="1200" spc="-725" dirty="0" err="1">
                <a:latin typeface="Trebuchet MS"/>
                <a:cs typeface="Trebuchet MS"/>
              </a:rPr>
              <a:t>´</a:t>
            </a:r>
            <a:r>
              <a:rPr lang="pt-BR" sz="1200" spc="-80" dirty="0" err="1">
                <a:latin typeface="Trebuchet MS"/>
                <a:cs typeface="Trebuchet MS"/>
              </a:rPr>
              <a:t>a</a:t>
            </a:r>
            <a:r>
              <a:rPr lang="pt-BR" sz="1200" spc="-65" dirty="0" err="1">
                <a:latin typeface="Trebuchet MS"/>
                <a:cs typeface="Trebuchet MS"/>
              </a:rPr>
              <a:t>r</a:t>
            </a:r>
            <a:r>
              <a:rPr lang="pt-BR" sz="1200" spc="-70" dirty="0" err="1">
                <a:latin typeface="Trebuchet MS"/>
                <a:cs typeface="Trebuchet MS"/>
              </a:rPr>
              <a:t>i</a:t>
            </a:r>
            <a:r>
              <a:rPr lang="pt-BR" sz="1200" spc="-55" dirty="0" err="1">
                <a:latin typeface="Trebuchet MS"/>
                <a:cs typeface="Trebuchet MS"/>
              </a:rPr>
              <a:t>o</a:t>
            </a:r>
            <a:r>
              <a:rPr lang="pt-BR" sz="1200" spc="-30" dirty="0" err="1">
                <a:latin typeface="Trebuchet MS"/>
                <a:cs typeface="Trebuchet MS"/>
              </a:rPr>
              <a:t>s</a:t>
            </a:r>
            <a:endParaRPr lang="pt-BR" sz="1200" dirty="0">
              <a:latin typeface="Trebuchet MS"/>
              <a:cs typeface="Trebuchet MS"/>
            </a:endParaRPr>
          </a:p>
          <a:p>
            <a:pPr marL="368935">
              <a:lnSpc>
                <a:spcPts val="1535"/>
              </a:lnSpc>
            </a:pPr>
            <a:r>
              <a:rPr lang="pt-BR" sz="1200" i="1" spc="-50" dirty="0" err="1">
                <a:latin typeface="Trebuchet MS"/>
                <a:cs typeface="Trebuchet MS"/>
              </a:rPr>
              <a:t>opcodes</a:t>
            </a:r>
            <a:r>
              <a:rPr lang="pt-BR" sz="1200" i="1" spc="120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maiores</a:t>
            </a:r>
            <a:endParaRPr lang="pt-BR"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45"/>
              </a:spcBef>
            </a:pPr>
            <a:r>
              <a:rPr lang="pt-BR" sz="1100" spc="-75" dirty="0">
                <a:latin typeface="Trebuchet MS"/>
                <a:cs typeface="Trebuchet MS"/>
              </a:rPr>
              <a:t>Gerand</a:t>
            </a:r>
            <a:r>
              <a:rPr lang="pt-BR" sz="1100" spc="-70" dirty="0">
                <a:latin typeface="Trebuchet MS"/>
                <a:cs typeface="Trebuchet MS"/>
              </a:rPr>
              <a:t>o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60" dirty="0">
                <a:latin typeface="Trebuchet MS"/>
                <a:cs typeface="Trebuchet MS"/>
              </a:rPr>
              <a:t>assim</a:t>
            </a:r>
            <a:r>
              <a:rPr lang="pt-BR" sz="1100" spc="30" dirty="0">
                <a:latin typeface="Trebuchet MS"/>
                <a:cs typeface="Trebuchet MS"/>
              </a:rPr>
              <a:t> </a:t>
            </a:r>
            <a:r>
              <a:rPr lang="pt-BR" sz="1100" spc="-60" dirty="0" err="1">
                <a:latin typeface="Trebuchet MS"/>
                <a:cs typeface="Trebuchet MS"/>
              </a:rPr>
              <a:t>instru</a:t>
            </a:r>
            <a:r>
              <a:rPr lang="pt-BR" sz="1100" spc="-630" dirty="0" err="1">
                <a:latin typeface="Trebuchet MS"/>
                <a:cs typeface="Trebuchet MS"/>
              </a:rPr>
              <a:t>¸</a:t>
            </a:r>
            <a:r>
              <a:rPr lang="pt-BR" sz="1100" spc="-80" dirty="0" err="1">
                <a:latin typeface="Trebuchet MS"/>
                <a:cs typeface="Trebuchet MS"/>
              </a:rPr>
              <a:t>c</a:t>
            </a:r>
            <a:r>
              <a:rPr lang="pt-BR" sz="1100" spc="-635" dirty="0" err="1">
                <a:latin typeface="Trebuchet MS"/>
                <a:cs typeface="Trebuchet MS"/>
              </a:rPr>
              <a:t>˜</a:t>
            </a:r>
            <a:r>
              <a:rPr lang="pt-BR" sz="1100" spc="-80" dirty="0" err="1">
                <a:latin typeface="Trebuchet MS"/>
                <a:cs typeface="Trebuchet MS"/>
              </a:rPr>
              <a:t>oes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65" dirty="0">
                <a:latin typeface="Trebuchet MS"/>
                <a:cs typeface="Trebuchet MS"/>
              </a:rPr>
              <a:t>mais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55" dirty="0">
                <a:latin typeface="Trebuchet MS"/>
                <a:cs typeface="Trebuchet MS"/>
              </a:rPr>
              <a:t>longas</a:t>
            </a:r>
            <a:endParaRPr lang="pt-BR" sz="11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59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10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8136191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933134"/>
            <a:ext cx="4403725" cy="2060575"/>
            <a:chOff x="127596" y="933134"/>
            <a:chExt cx="4403725" cy="2060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8517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89163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878937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33158"/>
              <a:ext cx="50752" cy="19584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129440"/>
              <a:ext cx="4352925" cy="1813560"/>
            </a:xfrm>
            <a:custGeom>
              <a:avLst/>
              <a:gdLst/>
              <a:ahLst/>
              <a:cxnLst/>
              <a:rect l="l" t="t" r="r" b="b"/>
              <a:pathLst>
                <a:path w="4352925" h="1813560">
                  <a:moveTo>
                    <a:pt x="4352859" y="0"/>
                  </a:moveTo>
                  <a:lnTo>
                    <a:pt x="0" y="0"/>
                  </a:lnTo>
                  <a:lnTo>
                    <a:pt x="0" y="1762196"/>
                  </a:lnTo>
                  <a:lnTo>
                    <a:pt x="4008" y="1781921"/>
                  </a:lnTo>
                  <a:lnTo>
                    <a:pt x="14922" y="1798074"/>
                  </a:lnTo>
                  <a:lnTo>
                    <a:pt x="31075" y="1808988"/>
                  </a:lnTo>
                  <a:lnTo>
                    <a:pt x="50800" y="1812997"/>
                  </a:lnTo>
                  <a:lnTo>
                    <a:pt x="4302058" y="1812997"/>
                  </a:lnTo>
                  <a:lnTo>
                    <a:pt x="4321783" y="1808988"/>
                  </a:lnTo>
                  <a:lnTo>
                    <a:pt x="4337936" y="1798074"/>
                  </a:lnTo>
                  <a:lnTo>
                    <a:pt x="4348850" y="1781921"/>
                  </a:lnTo>
                  <a:lnTo>
                    <a:pt x="4352859" y="176219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971234"/>
              <a:ext cx="0" cy="1939925"/>
            </a:xfrm>
            <a:custGeom>
              <a:avLst/>
              <a:gdLst/>
              <a:ahLst/>
              <a:cxnLst/>
              <a:rect l="l" t="t" r="r" b="b"/>
              <a:pathLst>
                <a:path h="1939925">
                  <a:moveTo>
                    <a:pt x="0" y="19394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585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458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33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28598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654606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906066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813869"/>
            <a:ext cx="4262755" cy="121122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Mas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tudo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rebuchet MS"/>
                <a:cs typeface="Trebuchet MS"/>
              </a:rPr>
              <a:t>um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de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333B2"/>
                </a:solidFill>
                <a:latin typeface="Trebuchet MS"/>
                <a:cs typeface="Trebuchet MS"/>
              </a:rPr>
              <a:t>rosas...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685"/>
              </a:spcBef>
            </a:pPr>
            <a:r>
              <a:rPr sz="1400" spc="-5" dirty="0">
                <a:latin typeface="Trebuchet MS"/>
                <a:cs typeface="Trebuchet MS"/>
              </a:rPr>
              <a:t>En</a:t>
            </a:r>
            <a:r>
              <a:rPr sz="1400" spc="-20" dirty="0">
                <a:latin typeface="Trebuchet MS"/>
                <a:cs typeface="Trebuchet MS"/>
              </a:rPr>
              <a:t>t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p</a:t>
            </a:r>
            <a:r>
              <a:rPr sz="1400" spc="-50" dirty="0">
                <a:latin typeface="Trebuchet MS"/>
                <a:cs typeface="Trebuchet MS"/>
              </a:rPr>
              <a:t>rogramas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em</a:t>
            </a:r>
            <a:r>
              <a:rPr sz="1400" spc="45" dirty="0">
                <a:latin typeface="Trebuchet MS"/>
                <a:cs typeface="Trebuchet MS"/>
              </a:rPr>
              <a:t> CIS</a:t>
            </a:r>
            <a:r>
              <a:rPr sz="1400" spc="65" dirty="0">
                <a:latin typeface="Trebuchet MS"/>
                <a:cs typeface="Trebuchet MS"/>
              </a:rPr>
              <a:t>C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</a:t>
            </a:r>
            <a:r>
              <a:rPr sz="1400" spc="-15" dirty="0">
                <a:latin typeface="Trebuchet MS"/>
                <a:cs typeface="Trebuchet MS"/>
              </a:rPr>
              <a:t>o</a:t>
            </a:r>
            <a:r>
              <a:rPr sz="1400" spc="-85" dirty="0">
                <a:latin typeface="Trebuchet MS"/>
                <a:cs typeface="Trebuchet MS"/>
              </a:rPr>
              <a:t>dem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700" dirty="0">
                <a:latin typeface="Trebuchet MS"/>
                <a:cs typeface="Trebuchet MS"/>
              </a:rPr>
              <a:t>´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conter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20" dirty="0" err="1">
                <a:latin typeface="Trebuchet MS"/>
                <a:cs typeface="Trebuchet MS"/>
              </a:rPr>
              <a:t>m</a:t>
            </a:r>
            <a:r>
              <a:rPr sz="1400" spc="-85" dirty="0" err="1">
                <a:latin typeface="Trebuchet MS"/>
                <a:cs typeface="Trebuchet MS"/>
              </a:rPr>
              <a:t>e</a:t>
            </a:r>
            <a:r>
              <a:rPr sz="1400" spc="-35" dirty="0" err="1">
                <a:latin typeface="Trebuchet MS"/>
                <a:cs typeface="Trebuchet MS"/>
              </a:rPr>
              <a:t>nos</a:t>
            </a:r>
            <a:r>
              <a:rPr sz="1400" spc="-35" dirty="0">
                <a:latin typeface="Trebuchet MS"/>
                <a:cs typeface="Trebuchet MS"/>
              </a:rPr>
              <a:t>  </a:t>
            </a:r>
            <a:r>
              <a:rPr lang="pt-BR" sz="1400" spc="-35" dirty="0">
                <a:latin typeface="Trebuchet MS"/>
                <a:cs typeface="Trebuchet MS"/>
              </a:rPr>
              <a:t>instruções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15" dirty="0">
                <a:latin typeface="Trebuchet MS"/>
                <a:cs typeface="Trebuchet MS"/>
              </a:rPr>
              <a:t>Mas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instruções são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maiores,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ocupando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mais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memória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540"/>
              </a:spcBef>
            </a:pPr>
            <a:r>
              <a:rPr lang="pt-BR" sz="1200" spc="-180" dirty="0">
                <a:latin typeface="Trebuchet MS"/>
                <a:cs typeface="Trebuchet MS"/>
              </a:rPr>
              <a:t>Não é 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garantido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programas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serão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menores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realmente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11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933134"/>
            <a:ext cx="4403725" cy="2060575"/>
            <a:chOff x="127596" y="933134"/>
            <a:chExt cx="4403725" cy="2060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8517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89163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878937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33158"/>
              <a:ext cx="50752" cy="19584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129440"/>
              <a:ext cx="4352925" cy="1813560"/>
            </a:xfrm>
            <a:custGeom>
              <a:avLst/>
              <a:gdLst/>
              <a:ahLst/>
              <a:cxnLst/>
              <a:rect l="l" t="t" r="r" b="b"/>
              <a:pathLst>
                <a:path w="4352925" h="1813560">
                  <a:moveTo>
                    <a:pt x="4352859" y="0"/>
                  </a:moveTo>
                  <a:lnTo>
                    <a:pt x="0" y="0"/>
                  </a:lnTo>
                  <a:lnTo>
                    <a:pt x="0" y="1762196"/>
                  </a:lnTo>
                  <a:lnTo>
                    <a:pt x="4008" y="1781921"/>
                  </a:lnTo>
                  <a:lnTo>
                    <a:pt x="14922" y="1798074"/>
                  </a:lnTo>
                  <a:lnTo>
                    <a:pt x="31075" y="1808988"/>
                  </a:lnTo>
                  <a:lnTo>
                    <a:pt x="50800" y="1812997"/>
                  </a:lnTo>
                  <a:lnTo>
                    <a:pt x="4302058" y="1812997"/>
                  </a:lnTo>
                  <a:lnTo>
                    <a:pt x="4321783" y="1808988"/>
                  </a:lnTo>
                  <a:lnTo>
                    <a:pt x="4337936" y="1798074"/>
                  </a:lnTo>
                  <a:lnTo>
                    <a:pt x="4348850" y="1781921"/>
                  </a:lnTo>
                  <a:lnTo>
                    <a:pt x="4352859" y="176219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971234"/>
              <a:ext cx="0" cy="1939925"/>
            </a:xfrm>
            <a:custGeom>
              <a:avLst/>
              <a:gdLst/>
              <a:ahLst/>
              <a:cxnLst/>
              <a:rect l="l" t="t" r="r" b="b"/>
              <a:pathLst>
                <a:path h="1939925">
                  <a:moveTo>
                    <a:pt x="0" y="19394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585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458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3313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28598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654606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906066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193671"/>
              <a:ext cx="85839" cy="85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364" y="2619667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5696" y="813869"/>
            <a:ext cx="4262755" cy="2108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Mas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tudo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rebuchet MS"/>
                <a:cs typeface="Trebuchet MS"/>
              </a:rPr>
              <a:t>um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de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333B2"/>
                </a:solidFill>
                <a:latin typeface="Trebuchet MS"/>
                <a:cs typeface="Trebuchet MS"/>
              </a:rPr>
              <a:t>rosas...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685"/>
              </a:spcBef>
            </a:pPr>
            <a:r>
              <a:rPr sz="1400" spc="-5" dirty="0">
                <a:latin typeface="Trebuchet MS"/>
                <a:cs typeface="Trebuchet MS"/>
              </a:rPr>
              <a:t>En</a:t>
            </a:r>
            <a:r>
              <a:rPr sz="1400" spc="-20" dirty="0">
                <a:latin typeface="Trebuchet MS"/>
                <a:cs typeface="Trebuchet MS"/>
              </a:rPr>
              <a:t>t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p</a:t>
            </a:r>
            <a:r>
              <a:rPr sz="1400" spc="-50" dirty="0">
                <a:latin typeface="Trebuchet MS"/>
                <a:cs typeface="Trebuchet MS"/>
              </a:rPr>
              <a:t>rogramas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em</a:t>
            </a:r>
            <a:r>
              <a:rPr sz="1400" spc="45" dirty="0">
                <a:latin typeface="Trebuchet MS"/>
                <a:cs typeface="Trebuchet MS"/>
              </a:rPr>
              <a:t> CIS</a:t>
            </a:r>
            <a:r>
              <a:rPr sz="1400" spc="65" dirty="0">
                <a:latin typeface="Trebuchet MS"/>
                <a:cs typeface="Trebuchet MS"/>
              </a:rPr>
              <a:t>C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</a:t>
            </a:r>
            <a:r>
              <a:rPr sz="1400" spc="-15" dirty="0">
                <a:latin typeface="Trebuchet MS"/>
                <a:cs typeface="Trebuchet MS"/>
              </a:rPr>
              <a:t>o</a:t>
            </a:r>
            <a:r>
              <a:rPr sz="1400" spc="-85" dirty="0">
                <a:latin typeface="Trebuchet MS"/>
                <a:cs typeface="Trebuchet MS"/>
              </a:rPr>
              <a:t>dem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-90" dirty="0">
                <a:latin typeface="Trebuchet MS"/>
                <a:cs typeface="Trebuchet MS"/>
              </a:rPr>
              <a:t>t</a:t>
            </a:r>
            <a:r>
              <a:rPr sz="1400" spc="-700" dirty="0">
                <a:latin typeface="Trebuchet MS"/>
                <a:cs typeface="Trebuchet MS"/>
              </a:rPr>
              <a:t>´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conter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20" dirty="0" err="1">
                <a:latin typeface="Trebuchet MS"/>
                <a:cs typeface="Trebuchet MS"/>
              </a:rPr>
              <a:t>m</a:t>
            </a:r>
            <a:r>
              <a:rPr sz="1400" spc="-85" dirty="0" err="1">
                <a:latin typeface="Trebuchet MS"/>
                <a:cs typeface="Trebuchet MS"/>
              </a:rPr>
              <a:t>e</a:t>
            </a:r>
            <a:r>
              <a:rPr sz="1400" spc="-35" dirty="0" err="1">
                <a:latin typeface="Trebuchet MS"/>
                <a:cs typeface="Trebuchet MS"/>
              </a:rPr>
              <a:t>nos</a:t>
            </a:r>
            <a:r>
              <a:rPr sz="1400" spc="-35" dirty="0">
                <a:latin typeface="Trebuchet MS"/>
                <a:cs typeface="Trebuchet MS"/>
              </a:rPr>
              <a:t>  </a:t>
            </a:r>
            <a:r>
              <a:rPr lang="pt-BR" sz="1400" spc="-35" dirty="0">
                <a:latin typeface="Trebuchet MS"/>
                <a:cs typeface="Trebuchet MS"/>
              </a:rPr>
              <a:t>instruções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15" dirty="0">
                <a:latin typeface="Trebuchet MS"/>
                <a:cs typeface="Trebuchet MS"/>
              </a:rPr>
              <a:t>Mas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instruções são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maiores,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ocupando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mais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memória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540"/>
              </a:spcBef>
            </a:pPr>
            <a:r>
              <a:rPr lang="pt-BR" sz="1200" spc="-180" dirty="0">
                <a:latin typeface="Trebuchet MS"/>
                <a:cs typeface="Trebuchet MS"/>
              </a:rPr>
              <a:t>Não  é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garantido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programas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serão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menores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realmente</a:t>
            </a:r>
            <a:endParaRPr sz="1200" dirty="0">
              <a:latin typeface="Trebuchet MS"/>
              <a:cs typeface="Trebuchet MS"/>
            </a:endParaRPr>
          </a:p>
          <a:p>
            <a:pPr marL="368935" marR="273050">
              <a:lnSpc>
                <a:spcPts val="1390"/>
              </a:lnSpc>
              <a:spcBef>
                <a:spcPts val="1040"/>
              </a:spcBef>
            </a:pPr>
            <a:r>
              <a:rPr sz="1400" spc="100" dirty="0">
                <a:latin typeface="Trebuchet MS"/>
                <a:cs typeface="Trebuchet MS"/>
              </a:rPr>
              <a:t>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exis</a:t>
            </a:r>
            <a:r>
              <a:rPr sz="1400" spc="-105" dirty="0">
                <a:latin typeface="Trebuchet MS"/>
                <a:cs typeface="Trebuchet MS"/>
              </a:rPr>
              <a:t>t</a:t>
            </a:r>
            <a:r>
              <a:rPr sz="1400" spc="-700" dirty="0">
                <a:latin typeface="Trebuchet MS"/>
                <a:cs typeface="Trebuchet MS"/>
              </a:rPr>
              <a:t>ˆ</a:t>
            </a:r>
            <a:r>
              <a:rPr sz="1400" spc="-80" dirty="0">
                <a:latin typeface="Trebuchet MS"/>
                <a:cs typeface="Trebuchet MS"/>
              </a:rPr>
              <a:t>encia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um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conjunto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instru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75" dirty="0">
                <a:latin typeface="Trebuchet MS"/>
                <a:cs typeface="Trebuchet MS"/>
              </a:rPr>
              <a:t>c</a:t>
            </a:r>
            <a:r>
              <a:rPr sz="1400" spc="-755" dirty="0">
                <a:latin typeface="Trebuchet MS"/>
                <a:cs typeface="Trebuchet MS"/>
              </a:rPr>
              <a:t>o</a:t>
            </a:r>
            <a:r>
              <a:rPr sz="1400" spc="-40" dirty="0">
                <a:latin typeface="Trebuchet MS"/>
                <a:cs typeface="Trebuchet MS"/>
              </a:rPr>
              <a:t>˜</a:t>
            </a:r>
            <a:r>
              <a:rPr sz="1400" spc="-85" dirty="0">
                <a:latin typeface="Trebuchet MS"/>
                <a:cs typeface="Trebuchet MS"/>
              </a:rPr>
              <a:t>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mai</a:t>
            </a:r>
            <a:r>
              <a:rPr sz="1400" spc="-100" dirty="0">
                <a:latin typeface="Trebuchet MS"/>
                <a:cs typeface="Trebuchet MS"/>
              </a:rPr>
              <a:t>o</a:t>
            </a:r>
            <a:r>
              <a:rPr sz="1400" spc="-60" dirty="0">
                <a:latin typeface="Trebuchet MS"/>
                <a:cs typeface="Trebuchet MS"/>
              </a:rPr>
              <a:t>r  </a:t>
            </a:r>
            <a:r>
              <a:rPr sz="1400" spc="-70" dirty="0">
                <a:latin typeface="Trebuchet MS"/>
                <a:cs typeface="Trebuchet MS"/>
              </a:rPr>
              <a:t>aumenta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complexidade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da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unidade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controle</a:t>
            </a:r>
            <a:endParaRPr sz="1400" dirty="0">
              <a:latin typeface="Trebuchet MS"/>
              <a:cs typeface="Trebuchet MS"/>
            </a:endParaRPr>
          </a:p>
          <a:p>
            <a:pPr marL="495934" marR="366395">
              <a:lnSpc>
                <a:spcPts val="1390"/>
              </a:lnSpc>
              <a:spcBef>
                <a:spcPts val="445"/>
              </a:spcBef>
            </a:pPr>
            <a:r>
              <a:rPr sz="1200" spc="-60" dirty="0">
                <a:latin typeface="Trebuchet MS"/>
                <a:cs typeface="Trebuchet MS"/>
              </a:rPr>
              <a:t>Aumentando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tempo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execução das instruções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simples,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deveriam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ser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rápidas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11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04831"/>
            <a:ext cx="4403725" cy="2381250"/>
            <a:chOff x="127596" y="804831"/>
            <a:chExt cx="4403725" cy="2381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688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8408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71380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04862"/>
              <a:ext cx="50752" cy="22792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1137"/>
              <a:ext cx="4352925" cy="2134235"/>
            </a:xfrm>
            <a:custGeom>
              <a:avLst/>
              <a:gdLst/>
              <a:ahLst/>
              <a:cxnLst/>
              <a:rect l="l" t="t" r="r" b="b"/>
              <a:pathLst>
                <a:path w="4352925" h="2134235">
                  <a:moveTo>
                    <a:pt x="4352859" y="0"/>
                  </a:moveTo>
                  <a:lnTo>
                    <a:pt x="0" y="0"/>
                  </a:lnTo>
                  <a:lnTo>
                    <a:pt x="0" y="2082943"/>
                  </a:lnTo>
                  <a:lnTo>
                    <a:pt x="4008" y="2102668"/>
                  </a:lnTo>
                  <a:lnTo>
                    <a:pt x="14922" y="2118821"/>
                  </a:lnTo>
                  <a:lnTo>
                    <a:pt x="31075" y="2129735"/>
                  </a:lnTo>
                  <a:lnTo>
                    <a:pt x="50800" y="2133743"/>
                  </a:lnTo>
                  <a:lnTo>
                    <a:pt x="4302058" y="2133743"/>
                  </a:lnTo>
                  <a:lnTo>
                    <a:pt x="4321783" y="2129735"/>
                  </a:lnTo>
                  <a:lnTo>
                    <a:pt x="4337936" y="2118821"/>
                  </a:lnTo>
                  <a:lnTo>
                    <a:pt x="4348850" y="2102668"/>
                  </a:lnTo>
                  <a:lnTo>
                    <a:pt x="4352859" y="208294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42931"/>
              <a:ext cx="0" cy="2260600"/>
            </a:xfrm>
            <a:custGeom>
              <a:avLst/>
              <a:gdLst/>
              <a:ahLst/>
              <a:cxnLst/>
              <a:rect l="l" t="t" r="r" b="b"/>
              <a:pathLst>
                <a:path h="2260600">
                  <a:moveTo>
                    <a:pt x="0" y="2260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302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17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04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0030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26298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696" y="685561"/>
            <a:ext cx="4181475" cy="9556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Mas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n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tudo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rebuchet MS"/>
                <a:cs typeface="Trebuchet MS"/>
              </a:rPr>
              <a:t>um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0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333B2"/>
                </a:solidFill>
                <a:latin typeface="Trebuchet MS"/>
                <a:cs typeface="Trebuchet MS"/>
              </a:rPr>
              <a:t>de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333B2"/>
                </a:solidFill>
                <a:latin typeface="Trebuchet MS"/>
                <a:cs typeface="Trebuchet MS"/>
              </a:rPr>
              <a:t>rosas...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685"/>
              </a:spcBef>
            </a:pPr>
            <a:r>
              <a:rPr lang="pt-BR" sz="1400" spc="-220" dirty="0">
                <a:latin typeface="Trebuchet MS"/>
                <a:cs typeface="Trebuchet MS"/>
              </a:rPr>
              <a:t>Até </a:t>
            </a:r>
            <a:r>
              <a:rPr sz="1400" spc="-1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faz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sentido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operações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complexas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executem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mais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r</a:t>
            </a:r>
            <a:r>
              <a:rPr sz="1400" spc="-725" dirty="0">
                <a:latin typeface="Trebuchet MS"/>
                <a:cs typeface="Trebuchet MS"/>
              </a:rPr>
              <a:t>´</a:t>
            </a:r>
            <a:r>
              <a:rPr sz="1400" spc="-65" dirty="0">
                <a:latin typeface="Trebuchet MS"/>
                <a:cs typeface="Trebuchet MS"/>
              </a:rPr>
              <a:t>apido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uma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60" dirty="0">
                <a:latin typeface="Trebuchet MS"/>
                <a:cs typeface="Trebuchet MS"/>
              </a:rPr>
              <a:t>u</a:t>
            </a:r>
            <a:r>
              <a:rPr sz="1400" spc="-30" dirty="0">
                <a:latin typeface="Trebuchet MS"/>
                <a:cs typeface="Trebuchet MS"/>
              </a:rPr>
              <a:t>´</a:t>
            </a:r>
            <a:r>
              <a:rPr sz="1400" spc="-65" dirty="0">
                <a:latin typeface="Trebuchet MS"/>
                <a:cs typeface="Trebuchet MS"/>
              </a:rPr>
              <a:t>nica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instru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90" dirty="0">
                <a:latin typeface="Trebuchet MS"/>
                <a:cs typeface="Trebuchet MS"/>
              </a:rPr>
              <a:t>c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15" dirty="0">
                <a:latin typeface="Trebuchet MS"/>
                <a:cs typeface="Trebuchet MS"/>
              </a:rPr>
              <a:t>Mas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para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isso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elas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precisam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ser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usadas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fato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12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04831"/>
            <a:ext cx="4403725" cy="2381250"/>
            <a:chOff x="127596" y="804831"/>
            <a:chExt cx="4403725" cy="2381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688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8408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71380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04862"/>
              <a:ext cx="50752" cy="22792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1137"/>
              <a:ext cx="4352925" cy="2134235"/>
            </a:xfrm>
            <a:custGeom>
              <a:avLst/>
              <a:gdLst/>
              <a:ahLst/>
              <a:cxnLst/>
              <a:rect l="l" t="t" r="r" b="b"/>
              <a:pathLst>
                <a:path w="4352925" h="2134235">
                  <a:moveTo>
                    <a:pt x="4352859" y="0"/>
                  </a:moveTo>
                  <a:lnTo>
                    <a:pt x="0" y="0"/>
                  </a:lnTo>
                  <a:lnTo>
                    <a:pt x="0" y="2082943"/>
                  </a:lnTo>
                  <a:lnTo>
                    <a:pt x="4008" y="2102668"/>
                  </a:lnTo>
                  <a:lnTo>
                    <a:pt x="14922" y="2118821"/>
                  </a:lnTo>
                  <a:lnTo>
                    <a:pt x="31075" y="2129735"/>
                  </a:lnTo>
                  <a:lnTo>
                    <a:pt x="50800" y="2133743"/>
                  </a:lnTo>
                  <a:lnTo>
                    <a:pt x="4302058" y="2133743"/>
                  </a:lnTo>
                  <a:lnTo>
                    <a:pt x="4321783" y="2129735"/>
                  </a:lnTo>
                  <a:lnTo>
                    <a:pt x="4337936" y="2118821"/>
                  </a:lnTo>
                  <a:lnTo>
                    <a:pt x="4348850" y="2102668"/>
                  </a:lnTo>
                  <a:lnTo>
                    <a:pt x="4352859" y="208294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42931"/>
              <a:ext cx="0" cy="2260600"/>
            </a:xfrm>
            <a:custGeom>
              <a:avLst/>
              <a:gdLst/>
              <a:ahLst/>
              <a:cxnLst/>
              <a:rect l="l" t="t" r="r" b="b"/>
              <a:pathLst>
                <a:path h="2260600">
                  <a:moveTo>
                    <a:pt x="0" y="2260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302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17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04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0030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26298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777771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40" dirty="0"/>
              <a:t>Mas</a:t>
            </a:r>
            <a:r>
              <a:rPr spc="45" dirty="0"/>
              <a:t> </a:t>
            </a:r>
            <a:r>
              <a:rPr spc="-95" dirty="0"/>
              <a:t>n</a:t>
            </a:r>
            <a:r>
              <a:rPr spc="-100" dirty="0"/>
              <a:t>e</a:t>
            </a:r>
            <a:r>
              <a:rPr spc="-55" dirty="0"/>
              <a:t>m</a:t>
            </a:r>
            <a:r>
              <a:rPr spc="45" dirty="0"/>
              <a:t> </a:t>
            </a:r>
            <a:r>
              <a:rPr spc="-55" dirty="0"/>
              <a:t>tudo</a:t>
            </a:r>
            <a:r>
              <a:rPr spc="5" dirty="0"/>
              <a:t> </a:t>
            </a:r>
            <a:r>
              <a:rPr spc="-700" dirty="0"/>
              <a:t>´</a:t>
            </a:r>
            <a:r>
              <a:rPr spc="-140" dirty="0"/>
              <a:t>e</a:t>
            </a:r>
            <a:r>
              <a:rPr spc="45" dirty="0"/>
              <a:t> </a:t>
            </a:r>
            <a:r>
              <a:rPr spc="-50" dirty="0"/>
              <a:t>um</a:t>
            </a:r>
            <a:r>
              <a:rPr spc="45" dirty="0"/>
              <a:t> </a:t>
            </a:r>
            <a:r>
              <a:rPr spc="-75" dirty="0"/>
              <a:t>m</a:t>
            </a:r>
            <a:r>
              <a:rPr spc="-85" dirty="0"/>
              <a:t>a</a:t>
            </a:r>
            <a:r>
              <a:rPr spc="-70" dirty="0"/>
              <a:t>r</a:t>
            </a:r>
            <a:r>
              <a:rPr spc="45" dirty="0"/>
              <a:t> </a:t>
            </a:r>
            <a:r>
              <a:rPr spc="-100" dirty="0"/>
              <a:t>de</a:t>
            </a:r>
            <a:r>
              <a:rPr spc="45" dirty="0"/>
              <a:t> </a:t>
            </a:r>
            <a:r>
              <a:rPr spc="-80" dirty="0"/>
              <a:t>rosas...</a:t>
            </a:r>
          </a:p>
          <a:p>
            <a:pPr marL="368935" marR="51435">
              <a:lnSpc>
                <a:spcPts val="1390"/>
              </a:lnSpc>
              <a:spcBef>
                <a:spcPts val="685"/>
              </a:spcBef>
            </a:pPr>
            <a:r>
              <a:rPr lang="pt-BR" spc="-220" dirty="0">
                <a:solidFill>
                  <a:srgbClr val="000000"/>
                </a:solidFill>
              </a:rPr>
              <a:t>Até 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faz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sentido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que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lang="pt-BR" spc="50" dirty="0">
                <a:solidFill>
                  <a:srgbClr val="000000"/>
                </a:solidFill>
              </a:rPr>
              <a:t>operações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complexas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executem </a:t>
            </a:r>
            <a:r>
              <a:rPr spc="-40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mais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r</a:t>
            </a:r>
            <a:r>
              <a:rPr spc="-725" dirty="0">
                <a:solidFill>
                  <a:srgbClr val="000000"/>
                </a:solidFill>
              </a:rPr>
              <a:t>´</a:t>
            </a:r>
            <a:r>
              <a:rPr spc="-65" dirty="0">
                <a:solidFill>
                  <a:srgbClr val="000000"/>
                </a:solidFill>
              </a:rPr>
              <a:t>apido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como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uma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760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´</a:t>
            </a:r>
            <a:r>
              <a:rPr spc="-65" dirty="0">
                <a:solidFill>
                  <a:srgbClr val="000000"/>
                </a:solidFill>
              </a:rPr>
              <a:t>nica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instru</a:t>
            </a:r>
            <a:r>
              <a:rPr spc="-740" dirty="0">
                <a:solidFill>
                  <a:srgbClr val="000000"/>
                </a:solidFill>
              </a:rPr>
              <a:t>¸</a:t>
            </a:r>
            <a:r>
              <a:rPr spc="-90" dirty="0">
                <a:solidFill>
                  <a:srgbClr val="000000"/>
                </a:solidFill>
              </a:rPr>
              <a:t>c</a:t>
            </a:r>
            <a:r>
              <a:rPr spc="-725" dirty="0">
                <a:solidFill>
                  <a:srgbClr val="000000"/>
                </a:solidFill>
              </a:rPr>
              <a:t>˜</a:t>
            </a:r>
            <a:r>
              <a:rPr spc="-60" dirty="0">
                <a:solidFill>
                  <a:srgbClr val="000000"/>
                </a:solidFill>
              </a:rPr>
              <a:t>ao</a:t>
            </a: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15" dirty="0">
                <a:solidFill>
                  <a:srgbClr val="000000"/>
                </a:solidFill>
              </a:rPr>
              <a:t>Mas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para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55" dirty="0">
                <a:solidFill>
                  <a:srgbClr val="000000"/>
                </a:solidFill>
              </a:rPr>
              <a:t>isso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85" dirty="0">
                <a:solidFill>
                  <a:srgbClr val="000000"/>
                </a:solidFill>
              </a:rPr>
              <a:t>elas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precisam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5" dirty="0">
                <a:solidFill>
                  <a:srgbClr val="000000"/>
                </a:solidFill>
              </a:rPr>
              <a:t>ser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60" dirty="0">
                <a:solidFill>
                  <a:srgbClr val="000000"/>
                </a:solidFill>
              </a:rPr>
              <a:t>usadas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de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0" dirty="0">
                <a:solidFill>
                  <a:srgbClr val="000000"/>
                </a:solidFill>
              </a:rPr>
              <a:t>fato</a:t>
            </a:r>
            <a:endParaRPr sz="1200" dirty="0"/>
          </a:p>
          <a:p>
            <a:pPr marL="495934">
              <a:lnSpc>
                <a:spcPct val="100000"/>
              </a:lnSpc>
              <a:spcBef>
                <a:spcPts val="540"/>
              </a:spcBef>
            </a:pPr>
            <a:r>
              <a:rPr sz="1200" spc="50" dirty="0">
                <a:solidFill>
                  <a:srgbClr val="000000"/>
                </a:solidFill>
              </a:rPr>
              <a:t>V</a:t>
            </a:r>
            <a:r>
              <a:rPr sz="1200" spc="-620" dirty="0">
                <a:solidFill>
                  <a:srgbClr val="000000"/>
                </a:solidFill>
              </a:rPr>
              <a:t>´</a:t>
            </a:r>
            <a:r>
              <a:rPr sz="1200" spc="-65" dirty="0">
                <a:solidFill>
                  <a:srgbClr val="000000"/>
                </a:solidFill>
              </a:rPr>
              <a:t>arios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65" dirty="0">
                <a:solidFill>
                  <a:srgbClr val="000000"/>
                </a:solidFill>
              </a:rPr>
              <a:t>estudos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0" dirty="0">
                <a:solidFill>
                  <a:srgbClr val="000000"/>
                </a:solidFill>
              </a:rPr>
              <a:t>a</a:t>
            </a:r>
            <a:r>
              <a:rPr sz="1200" spc="-45" dirty="0">
                <a:solidFill>
                  <a:srgbClr val="000000"/>
                </a:solidFill>
              </a:rPr>
              <a:t>p</a:t>
            </a:r>
            <a:r>
              <a:rPr sz="1200" spc="-65" dirty="0">
                <a:solidFill>
                  <a:srgbClr val="000000"/>
                </a:solidFill>
              </a:rPr>
              <a:t>ontam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75" dirty="0">
                <a:solidFill>
                  <a:srgbClr val="000000"/>
                </a:solidFill>
              </a:rPr>
              <a:t>p</a:t>
            </a:r>
            <a:r>
              <a:rPr sz="1200" spc="-105" dirty="0">
                <a:solidFill>
                  <a:srgbClr val="000000"/>
                </a:solidFill>
              </a:rPr>
              <a:t>a</a:t>
            </a:r>
            <a:r>
              <a:rPr sz="1200" spc="-75" dirty="0">
                <a:solidFill>
                  <a:srgbClr val="000000"/>
                </a:solidFill>
              </a:rPr>
              <a:t>ra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5" dirty="0">
                <a:solidFill>
                  <a:srgbClr val="000000"/>
                </a:solidFill>
              </a:rPr>
              <a:t>a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p</a:t>
            </a:r>
            <a:r>
              <a:rPr sz="1200" spc="-75" dirty="0">
                <a:solidFill>
                  <a:srgbClr val="000000"/>
                </a:solidFill>
              </a:rPr>
              <a:t>redomi</a:t>
            </a:r>
            <a:r>
              <a:rPr sz="1200" spc="-95" dirty="0">
                <a:solidFill>
                  <a:srgbClr val="000000"/>
                </a:solidFill>
              </a:rPr>
              <a:t>n</a:t>
            </a:r>
            <a:r>
              <a:rPr sz="1200" spc="-620" dirty="0">
                <a:solidFill>
                  <a:srgbClr val="000000"/>
                </a:solidFill>
              </a:rPr>
              <a:t>ˆ</a:t>
            </a:r>
            <a:r>
              <a:rPr sz="1200" spc="-70" dirty="0">
                <a:solidFill>
                  <a:srgbClr val="000000"/>
                </a:solidFill>
              </a:rPr>
              <a:t>ancia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de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c</a:t>
            </a:r>
            <a:r>
              <a:rPr sz="1200" spc="-70" dirty="0">
                <a:solidFill>
                  <a:srgbClr val="000000"/>
                </a:solidFill>
              </a:rPr>
              <a:t>oma</a:t>
            </a:r>
            <a:r>
              <a:rPr sz="1200" spc="-60" dirty="0">
                <a:solidFill>
                  <a:srgbClr val="000000"/>
                </a:solidFill>
              </a:rPr>
              <a:t>ndos</a:t>
            </a:r>
            <a:endParaRPr sz="1200" dirty="0"/>
          </a:p>
        </p:txBody>
      </p:sp>
      <p:sp>
        <p:nvSpPr>
          <p:cNvPr id="17" name="object 17"/>
          <p:cNvSpPr txBox="1"/>
          <p:nvPr/>
        </p:nvSpPr>
        <p:spPr>
          <a:xfrm>
            <a:off x="649020" y="1862058"/>
            <a:ext cx="37934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lang="pt-BR" sz="1200" spc="20" dirty="0">
                <a:latin typeface="Trebuchet MS"/>
                <a:cs typeface="Trebuchet MS"/>
              </a:rPr>
              <a:t>atribuições </a:t>
            </a:r>
            <a:r>
              <a:rPr sz="1200" spc="-80" dirty="0">
                <a:latin typeface="Trebuchet MS"/>
                <a:cs typeface="Trebuchet MS"/>
              </a:rPr>
              <a:t>(</a:t>
            </a:r>
            <a:r>
              <a:rPr sz="1200" spc="-80" dirty="0" err="1">
                <a:latin typeface="Trebuchet MS"/>
                <a:cs typeface="Trebuchet MS"/>
              </a:rPr>
              <a:t>especialmente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tipo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A</a:t>
            </a:r>
            <a:r>
              <a:rPr sz="1200" spc="26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Arial"/>
                <a:cs typeface="Arial"/>
              </a:rPr>
              <a:t>←</a:t>
            </a:r>
            <a:r>
              <a:rPr sz="1200" i="1" spc="285" dirty="0">
                <a:latin typeface="Arial"/>
                <a:cs typeface="Arial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B),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condicionais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1460" y="2562550"/>
            <a:ext cx="69151" cy="6915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17454" y="2152607"/>
            <a:ext cx="3465829" cy="88229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200" spc="10" dirty="0">
                <a:latin typeface="Trebuchet MS"/>
                <a:cs typeface="Trebuchet MS"/>
              </a:rPr>
              <a:t>(</a:t>
            </a:r>
            <a:r>
              <a:rPr sz="1200" i="1" spc="-110" dirty="0">
                <a:latin typeface="Trebuchet MS"/>
                <a:cs typeface="Trebuchet MS"/>
              </a:rPr>
              <a:t>if</a:t>
            </a:r>
            <a:r>
              <a:rPr sz="1200" i="1" spc="-10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la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40" dirty="0">
                <a:latin typeface="Trebuchet MS"/>
                <a:cs typeface="Trebuchet MS"/>
              </a:rPr>
              <a:t>cos)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625"/>
              </a:spcBef>
            </a:pPr>
            <a:r>
              <a:rPr lang="pt-BR" sz="1200" spc="-175" dirty="0">
                <a:latin typeface="Trebuchet MS"/>
                <a:cs typeface="Trebuchet MS"/>
              </a:rPr>
              <a:t>Além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maioria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 err="1">
                <a:latin typeface="Trebuchet MS"/>
                <a:cs typeface="Trebuchet MS"/>
              </a:rPr>
              <a:t>refeências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sz="1200" spc="-90" dirty="0" err="1">
                <a:latin typeface="Trebuchet MS"/>
                <a:cs typeface="Trebuchet MS"/>
              </a:rPr>
              <a:t>serem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feitas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variáveis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escalares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simples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locais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(dentro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sub-rotinas)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12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596" y="909129"/>
            <a:ext cx="4403725" cy="2120265"/>
            <a:chOff x="127596" y="909129"/>
            <a:chExt cx="4403725" cy="21202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77633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2762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14929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09155"/>
              <a:ext cx="50752" cy="20184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121884"/>
              <a:ext cx="4352925" cy="1856739"/>
            </a:xfrm>
            <a:custGeom>
              <a:avLst/>
              <a:gdLst/>
              <a:ahLst/>
              <a:cxnLst/>
              <a:rect l="l" t="t" r="r" b="b"/>
              <a:pathLst>
                <a:path w="4352925" h="1856739">
                  <a:moveTo>
                    <a:pt x="4352859" y="0"/>
                  </a:moveTo>
                  <a:lnTo>
                    <a:pt x="0" y="0"/>
                  </a:lnTo>
                  <a:lnTo>
                    <a:pt x="0" y="1805745"/>
                  </a:lnTo>
                  <a:lnTo>
                    <a:pt x="4008" y="1825469"/>
                  </a:lnTo>
                  <a:lnTo>
                    <a:pt x="14922" y="1841622"/>
                  </a:lnTo>
                  <a:lnTo>
                    <a:pt x="31075" y="1852537"/>
                  </a:lnTo>
                  <a:lnTo>
                    <a:pt x="50800" y="1856545"/>
                  </a:lnTo>
                  <a:lnTo>
                    <a:pt x="4302058" y="1856545"/>
                  </a:lnTo>
                  <a:lnTo>
                    <a:pt x="4321783" y="1852537"/>
                  </a:lnTo>
                  <a:lnTo>
                    <a:pt x="4337936" y="1841622"/>
                  </a:lnTo>
                  <a:lnTo>
                    <a:pt x="4348850" y="1825469"/>
                  </a:lnTo>
                  <a:lnTo>
                    <a:pt x="4352859" y="1805745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47229"/>
              <a:ext cx="0" cy="1999614"/>
            </a:xfrm>
            <a:custGeom>
              <a:avLst/>
              <a:gdLst/>
              <a:ahLst/>
              <a:cxnLst/>
              <a:rect l="l" t="t" r="r" b="b"/>
              <a:pathLst>
                <a:path h="1999614">
                  <a:moveTo>
                    <a:pt x="0" y="19994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34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218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9091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347584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082063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508059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2490" y="1241054"/>
            <a:ext cx="1793875" cy="17360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sz="1400" spc="20" dirty="0">
                <a:latin typeface="Trebuchet MS"/>
                <a:cs typeface="Trebuchet MS"/>
              </a:rPr>
              <a:t>No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i</a:t>
            </a:r>
            <a:r>
              <a:rPr sz="1400" spc="-229" dirty="0">
                <a:latin typeface="Trebuchet MS"/>
                <a:cs typeface="Trebuchet MS"/>
              </a:rPr>
              <a:t>n</a:t>
            </a:r>
            <a:r>
              <a:rPr sz="1400" spc="-555" dirty="0">
                <a:latin typeface="Trebuchet MS"/>
                <a:cs typeface="Trebuchet MS"/>
              </a:rPr>
              <a:t>´</a:t>
            </a:r>
            <a:r>
              <a:rPr sz="1400" spc="-80" dirty="0">
                <a:latin typeface="Trebuchet MS"/>
                <a:cs typeface="Trebuchet MS"/>
              </a:rPr>
              <a:t>ıcio,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</a:t>
            </a:r>
            <a:r>
              <a:rPr sz="1400" spc="-740" dirty="0">
                <a:latin typeface="Trebuchet MS"/>
                <a:cs typeface="Trebuchet MS"/>
              </a:rPr>
              <a:t>´</a:t>
            </a:r>
            <a:r>
              <a:rPr sz="1400" spc="-45" dirty="0">
                <a:latin typeface="Trebuchet MS"/>
                <a:cs typeface="Trebuchet MS"/>
              </a:rPr>
              <a:t>odigos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eram  </a:t>
            </a:r>
            <a:r>
              <a:rPr sz="1400" spc="-65" dirty="0">
                <a:latin typeface="Trebuchet MS"/>
                <a:cs typeface="Trebuchet MS"/>
              </a:rPr>
              <a:t>escritos </a:t>
            </a:r>
            <a:r>
              <a:rPr sz="1400" spc="-80" dirty="0">
                <a:latin typeface="Trebuchet MS"/>
                <a:cs typeface="Trebuchet MS"/>
              </a:rPr>
              <a:t>diretamente </a:t>
            </a:r>
            <a:r>
              <a:rPr sz="1400" spc="-100" dirty="0">
                <a:latin typeface="Trebuchet MS"/>
                <a:cs typeface="Trebuchet MS"/>
              </a:rPr>
              <a:t>em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assembly</a:t>
            </a:r>
            <a:endParaRPr sz="1400" dirty="0">
              <a:latin typeface="Trebuchet MS"/>
              <a:cs typeface="Trebuchet MS"/>
            </a:endParaRPr>
          </a:p>
          <a:p>
            <a:pPr marL="12700" marR="57150">
              <a:lnSpc>
                <a:spcPts val="1390"/>
              </a:lnSpc>
              <a:spcBef>
                <a:spcPts val="1005"/>
              </a:spcBef>
            </a:pPr>
            <a:r>
              <a:rPr sz="1400" spc="-40" dirty="0">
                <a:latin typeface="Trebuchet MS"/>
                <a:cs typeface="Trebuchet MS"/>
              </a:rPr>
              <a:t>Existiam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poucas 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linguagens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alto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229" dirty="0">
                <a:latin typeface="Trebuchet MS"/>
                <a:cs typeface="Trebuchet MS"/>
              </a:rPr>
              <a:t>n</a:t>
            </a:r>
            <a:r>
              <a:rPr sz="1400" spc="-555" dirty="0">
                <a:latin typeface="Trebuchet MS"/>
                <a:cs typeface="Trebuchet MS"/>
              </a:rPr>
              <a:t>´</a:t>
            </a:r>
            <a:r>
              <a:rPr sz="1400" spc="-85" dirty="0">
                <a:latin typeface="Trebuchet MS"/>
                <a:cs typeface="Trebuchet MS"/>
              </a:rPr>
              <a:t>ıvel</a:t>
            </a:r>
            <a:endParaRPr sz="1400" dirty="0">
              <a:latin typeface="Trebuchet MS"/>
              <a:cs typeface="Trebuchet MS"/>
            </a:endParaRPr>
          </a:p>
          <a:p>
            <a:pPr marL="139065" marR="59690">
              <a:lnSpc>
                <a:spcPts val="1390"/>
              </a:lnSpc>
              <a:spcBef>
                <a:spcPts val="440"/>
              </a:spcBef>
            </a:pPr>
            <a:r>
              <a:rPr sz="1200" spc="35" dirty="0">
                <a:latin typeface="Trebuchet MS"/>
                <a:cs typeface="Trebuchet MS"/>
              </a:rPr>
              <a:t>N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havia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grandes  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85" dirty="0">
                <a:latin typeface="Trebuchet MS"/>
                <a:cs typeface="Trebuchet MS"/>
              </a:rPr>
              <a:t>re</a:t>
            </a:r>
            <a:r>
              <a:rPr sz="1200" spc="-70" dirty="0">
                <a:latin typeface="Trebuchet MS"/>
                <a:cs typeface="Trebuchet MS"/>
              </a:rPr>
              <a:t>ocupa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adequ</a:t>
            </a:r>
            <a:r>
              <a:rPr sz="1200" spc="-114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r  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i="1" spc="-105" dirty="0">
                <a:latin typeface="Trebuchet MS"/>
                <a:cs typeface="Trebuchet MS"/>
              </a:rPr>
              <a:t>hardware</a:t>
            </a:r>
            <a:r>
              <a:rPr sz="1200" i="1" spc="10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elas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22842" y="1310494"/>
            <a:ext cx="1487868" cy="134800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532938" y="2659086"/>
            <a:ext cx="1668145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5" dirty="0">
                <a:latin typeface="Trebuchet MS"/>
                <a:cs typeface="Trebuchet MS"/>
              </a:rPr>
              <a:t>Fonte:</a:t>
            </a:r>
            <a:r>
              <a:rPr sz="600" spc="60" dirty="0">
                <a:latin typeface="Trebuchet MS"/>
                <a:cs typeface="Trebuchet MS"/>
              </a:rPr>
              <a:t> </a:t>
            </a:r>
            <a:r>
              <a:rPr sz="600" spc="75" dirty="0">
                <a:latin typeface="Calibri"/>
                <a:cs typeface="Calibri"/>
                <a:hlinkClick r:id="rId9"/>
              </a:rPr>
              <a:t>https://comic.browserling.com/32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2</a:t>
            </a:fld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04831"/>
            <a:ext cx="4403725" cy="2381250"/>
            <a:chOff x="127596" y="804831"/>
            <a:chExt cx="4403725" cy="2381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688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8408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71380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04862"/>
              <a:ext cx="50752" cy="22792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1137"/>
              <a:ext cx="4352925" cy="2134235"/>
            </a:xfrm>
            <a:custGeom>
              <a:avLst/>
              <a:gdLst/>
              <a:ahLst/>
              <a:cxnLst/>
              <a:rect l="l" t="t" r="r" b="b"/>
              <a:pathLst>
                <a:path w="4352925" h="2134235">
                  <a:moveTo>
                    <a:pt x="4352859" y="0"/>
                  </a:moveTo>
                  <a:lnTo>
                    <a:pt x="0" y="0"/>
                  </a:lnTo>
                  <a:lnTo>
                    <a:pt x="0" y="2082943"/>
                  </a:lnTo>
                  <a:lnTo>
                    <a:pt x="4008" y="2102668"/>
                  </a:lnTo>
                  <a:lnTo>
                    <a:pt x="14922" y="2118821"/>
                  </a:lnTo>
                  <a:lnTo>
                    <a:pt x="31075" y="2129735"/>
                  </a:lnTo>
                  <a:lnTo>
                    <a:pt x="50800" y="2133743"/>
                  </a:lnTo>
                  <a:lnTo>
                    <a:pt x="4302058" y="2133743"/>
                  </a:lnTo>
                  <a:lnTo>
                    <a:pt x="4321783" y="2129735"/>
                  </a:lnTo>
                  <a:lnTo>
                    <a:pt x="4337936" y="2118821"/>
                  </a:lnTo>
                  <a:lnTo>
                    <a:pt x="4348850" y="2102668"/>
                  </a:lnTo>
                  <a:lnTo>
                    <a:pt x="4352859" y="208294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42931"/>
              <a:ext cx="0" cy="2260600"/>
            </a:xfrm>
            <a:custGeom>
              <a:avLst/>
              <a:gdLst/>
              <a:ahLst/>
              <a:cxnLst/>
              <a:rect l="l" t="t" r="r" b="b"/>
              <a:pathLst>
                <a:path h="2260600">
                  <a:moveTo>
                    <a:pt x="0" y="22601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302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175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0483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0030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26298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1777771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40" dirty="0"/>
              <a:t>Mas</a:t>
            </a:r>
            <a:r>
              <a:rPr spc="45" dirty="0"/>
              <a:t> </a:t>
            </a:r>
            <a:r>
              <a:rPr spc="-95" dirty="0"/>
              <a:t>n</a:t>
            </a:r>
            <a:r>
              <a:rPr spc="-100" dirty="0"/>
              <a:t>e</a:t>
            </a:r>
            <a:r>
              <a:rPr spc="-55" dirty="0"/>
              <a:t>m</a:t>
            </a:r>
            <a:r>
              <a:rPr spc="45" dirty="0"/>
              <a:t> </a:t>
            </a:r>
            <a:r>
              <a:rPr spc="-55" dirty="0"/>
              <a:t>tudo</a:t>
            </a:r>
            <a:r>
              <a:rPr spc="5" dirty="0"/>
              <a:t> </a:t>
            </a:r>
            <a:r>
              <a:rPr spc="-700" dirty="0"/>
              <a:t>´</a:t>
            </a:r>
            <a:r>
              <a:rPr spc="-140" dirty="0"/>
              <a:t>e</a:t>
            </a:r>
            <a:r>
              <a:rPr spc="45" dirty="0"/>
              <a:t> </a:t>
            </a:r>
            <a:r>
              <a:rPr spc="-50" dirty="0"/>
              <a:t>um</a:t>
            </a:r>
            <a:r>
              <a:rPr spc="45" dirty="0"/>
              <a:t> </a:t>
            </a:r>
            <a:r>
              <a:rPr spc="-75" dirty="0"/>
              <a:t>m</a:t>
            </a:r>
            <a:r>
              <a:rPr spc="-85" dirty="0"/>
              <a:t>a</a:t>
            </a:r>
            <a:r>
              <a:rPr spc="-70" dirty="0"/>
              <a:t>r</a:t>
            </a:r>
            <a:r>
              <a:rPr spc="45" dirty="0"/>
              <a:t> </a:t>
            </a:r>
            <a:r>
              <a:rPr spc="-100" dirty="0"/>
              <a:t>de</a:t>
            </a:r>
            <a:r>
              <a:rPr spc="45" dirty="0"/>
              <a:t> </a:t>
            </a:r>
            <a:r>
              <a:rPr spc="-80" dirty="0"/>
              <a:t>rosas...</a:t>
            </a:r>
          </a:p>
          <a:p>
            <a:pPr marL="368935" marR="51435">
              <a:lnSpc>
                <a:spcPts val="1390"/>
              </a:lnSpc>
              <a:spcBef>
                <a:spcPts val="685"/>
              </a:spcBef>
            </a:pPr>
            <a:r>
              <a:rPr lang="pt-BR" spc="-220" dirty="0">
                <a:solidFill>
                  <a:srgbClr val="000000"/>
                </a:solidFill>
              </a:rPr>
              <a:t>Até 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faz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sentido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que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lang="pt-BR" spc="50" dirty="0">
                <a:solidFill>
                  <a:srgbClr val="000000"/>
                </a:solidFill>
              </a:rPr>
              <a:t>operações</a:t>
            </a:r>
            <a:r>
              <a:rPr spc="-1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complexas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executem </a:t>
            </a:r>
            <a:r>
              <a:rPr spc="-409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mais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r</a:t>
            </a:r>
            <a:r>
              <a:rPr spc="-725" dirty="0">
                <a:solidFill>
                  <a:srgbClr val="000000"/>
                </a:solidFill>
              </a:rPr>
              <a:t>´</a:t>
            </a:r>
            <a:r>
              <a:rPr spc="-65" dirty="0">
                <a:solidFill>
                  <a:srgbClr val="000000"/>
                </a:solidFill>
              </a:rPr>
              <a:t>apido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como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uma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760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´</a:t>
            </a:r>
            <a:r>
              <a:rPr spc="-65" dirty="0">
                <a:solidFill>
                  <a:srgbClr val="000000"/>
                </a:solidFill>
              </a:rPr>
              <a:t>nica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instru</a:t>
            </a:r>
            <a:r>
              <a:rPr spc="-740" dirty="0">
                <a:solidFill>
                  <a:srgbClr val="000000"/>
                </a:solidFill>
              </a:rPr>
              <a:t>¸</a:t>
            </a:r>
            <a:r>
              <a:rPr spc="-90" dirty="0">
                <a:solidFill>
                  <a:srgbClr val="000000"/>
                </a:solidFill>
              </a:rPr>
              <a:t>c</a:t>
            </a:r>
            <a:r>
              <a:rPr spc="-725" dirty="0">
                <a:solidFill>
                  <a:srgbClr val="000000"/>
                </a:solidFill>
              </a:rPr>
              <a:t>˜</a:t>
            </a:r>
            <a:r>
              <a:rPr spc="-60" dirty="0">
                <a:solidFill>
                  <a:srgbClr val="000000"/>
                </a:solidFill>
              </a:rPr>
              <a:t>ao</a:t>
            </a: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15" dirty="0">
                <a:solidFill>
                  <a:srgbClr val="000000"/>
                </a:solidFill>
              </a:rPr>
              <a:t>Mas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para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55" dirty="0">
                <a:solidFill>
                  <a:srgbClr val="000000"/>
                </a:solidFill>
              </a:rPr>
              <a:t>isso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85" dirty="0">
                <a:solidFill>
                  <a:srgbClr val="000000"/>
                </a:solidFill>
              </a:rPr>
              <a:t>elas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precisam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85" dirty="0">
                <a:solidFill>
                  <a:srgbClr val="000000"/>
                </a:solidFill>
              </a:rPr>
              <a:t>ser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60" dirty="0">
                <a:solidFill>
                  <a:srgbClr val="000000"/>
                </a:solidFill>
              </a:rPr>
              <a:t>usadas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de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0" dirty="0">
                <a:solidFill>
                  <a:srgbClr val="000000"/>
                </a:solidFill>
              </a:rPr>
              <a:t>fato</a:t>
            </a:r>
            <a:endParaRPr sz="1200" dirty="0"/>
          </a:p>
          <a:p>
            <a:pPr marL="495934">
              <a:lnSpc>
                <a:spcPct val="100000"/>
              </a:lnSpc>
              <a:spcBef>
                <a:spcPts val="540"/>
              </a:spcBef>
            </a:pPr>
            <a:r>
              <a:rPr sz="1200" spc="50" dirty="0">
                <a:solidFill>
                  <a:srgbClr val="000000"/>
                </a:solidFill>
              </a:rPr>
              <a:t>V</a:t>
            </a:r>
            <a:r>
              <a:rPr sz="1200" spc="-620" dirty="0">
                <a:solidFill>
                  <a:srgbClr val="000000"/>
                </a:solidFill>
              </a:rPr>
              <a:t>´</a:t>
            </a:r>
            <a:r>
              <a:rPr sz="1200" spc="-65" dirty="0">
                <a:solidFill>
                  <a:srgbClr val="000000"/>
                </a:solidFill>
              </a:rPr>
              <a:t>arios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65" dirty="0">
                <a:solidFill>
                  <a:srgbClr val="000000"/>
                </a:solidFill>
              </a:rPr>
              <a:t>estudos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0" dirty="0">
                <a:solidFill>
                  <a:srgbClr val="000000"/>
                </a:solidFill>
              </a:rPr>
              <a:t>a</a:t>
            </a:r>
            <a:r>
              <a:rPr sz="1200" spc="-45" dirty="0">
                <a:solidFill>
                  <a:srgbClr val="000000"/>
                </a:solidFill>
              </a:rPr>
              <a:t>p</a:t>
            </a:r>
            <a:r>
              <a:rPr sz="1200" spc="-65" dirty="0">
                <a:solidFill>
                  <a:srgbClr val="000000"/>
                </a:solidFill>
              </a:rPr>
              <a:t>ontam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75" dirty="0">
                <a:solidFill>
                  <a:srgbClr val="000000"/>
                </a:solidFill>
              </a:rPr>
              <a:t>p</a:t>
            </a:r>
            <a:r>
              <a:rPr sz="1200" spc="-105" dirty="0">
                <a:solidFill>
                  <a:srgbClr val="000000"/>
                </a:solidFill>
              </a:rPr>
              <a:t>a</a:t>
            </a:r>
            <a:r>
              <a:rPr sz="1200" spc="-75" dirty="0">
                <a:solidFill>
                  <a:srgbClr val="000000"/>
                </a:solidFill>
              </a:rPr>
              <a:t>ra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75" dirty="0">
                <a:solidFill>
                  <a:srgbClr val="000000"/>
                </a:solidFill>
              </a:rPr>
              <a:t>a</a:t>
            </a:r>
            <a:r>
              <a:rPr sz="1200" spc="30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p</a:t>
            </a:r>
            <a:r>
              <a:rPr sz="1200" spc="-75" dirty="0">
                <a:solidFill>
                  <a:srgbClr val="000000"/>
                </a:solidFill>
              </a:rPr>
              <a:t>redomi</a:t>
            </a:r>
            <a:r>
              <a:rPr sz="1200" spc="-95" dirty="0">
                <a:solidFill>
                  <a:srgbClr val="000000"/>
                </a:solidFill>
              </a:rPr>
              <a:t>n</a:t>
            </a:r>
            <a:r>
              <a:rPr sz="1200" spc="-620" dirty="0">
                <a:solidFill>
                  <a:srgbClr val="000000"/>
                </a:solidFill>
              </a:rPr>
              <a:t>ˆ</a:t>
            </a:r>
            <a:r>
              <a:rPr sz="1200" spc="-70" dirty="0">
                <a:solidFill>
                  <a:srgbClr val="000000"/>
                </a:solidFill>
              </a:rPr>
              <a:t>ancia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105" dirty="0">
                <a:solidFill>
                  <a:srgbClr val="000000"/>
                </a:solidFill>
              </a:rPr>
              <a:t>de</a:t>
            </a:r>
            <a:r>
              <a:rPr sz="1200" spc="25" dirty="0">
                <a:solidFill>
                  <a:srgbClr val="000000"/>
                </a:solidFill>
              </a:rPr>
              <a:t> </a:t>
            </a:r>
            <a:r>
              <a:rPr sz="1200" spc="-80" dirty="0">
                <a:solidFill>
                  <a:srgbClr val="000000"/>
                </a:solidFill>
              </a:rPr>
              <a:t>c</a:t>
            </a:r>
            <a:r>
              <a:rPr sz="1200" spc="-70" dirty="0">
                <a:solidFill>
                  <a:srgbClr val="000000"/>
                </a:solidFill>
              </a:rPr>
              <a:t>oma</a:t>
            </a:r>
            <a:r>
              <a:rPr sz="1200" spc="-60" dirty="0">
                <a:solidFill>
                  <a:srgbClr val="000000"/>
                </a:solidFill>
              </a:rPr>
              <a:t>ndos</a:t>
            </a:r>
            <a:endParaRPr sz="1200" dirty="0"/>
          </a:p>
        </p:txBody>
      </p:sp>
      <p:sp>
        <p:nvSpPr>
          <p:cNvPr id="17" name="object 17"/>
          <p:cNvSpPr txBox="1"/>
          <p:nvPr/>
        </p:nvSpPr>
        <p:spPr>
          <a:xfrm>
            <a:off x="649020" y="1862058"/>
            <a:ext cx="3793490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lang="pt-BR" sz="1200" spc="20" dirty="0">
                <a:latin typeface="Trebuchet MS"/>
                <a:cs typeface="Trebuchet MS"/>
              </a:rPr>
              <a:t>atribuições </a:t>
            </a:r>
            <a:r>
              <a:rPr sz="1200" spc="-80" dirty="0">
                <a:latin typeface="Trebuchet MS"/>
                <a:cs typeface="Trebuchet MS"/>
              </a:rPr>
              <a:t>(</a:t>
            </a:r>
            <a:r>
              <a:rPr sz="1200" spc="-80" dirty="0" err="1">
                <a:latin typeface="Trebuchet MS"/>
                <a:cs typeface="Trebuchet MS"/>
              </a:rPr>
              <a:t>especialmente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tipo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A</a:t>
            </a:r>
            <a:r>
              <a:rPr sz="1200" spc="26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Arial"/>
                <a:cs typeface="Arial"/>
              </a:rPr>
              <a:t>←</a:t>
            </a:r>
            <a:r>
              <a:rPr sz="1200" i="1" spc="285" dirty="0">
                <a:latin typeface="Arial"/>
                <a:cs typeface="Arial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B),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condicionais</a:t>
            </a:r>
            <a:r>
              <a:rPr lang="pt-BR" sz="1200" spc="-65" dirty="0">
                <a:latin typeface="Trebuchet MS"/>
                <a:cs typeface="Trebuchet MS"/>
              </a:rPr>
              <a:t> </a:t>
            </a:r>
            <a:r>
              <a:rPr lang="pt-BR" sz="1200" spc="10" dirty="0">
                <a:latin typeface="Trebuchet MS"/>
                <a:cs typeface="Trebuchet MS"/>
              </a:rPr>
              <a:t>(</a:t>
            </a:r>
            <a:r>
              <a:rPr lang="pt-BR" sz="1200" i="1" spc="-110" dirty="0" err="1">
                <a:latin typeface="Trebuchet MS"/>
                <a:cs typeface="Trebuchet MS"/>
              </a:rPr>
              <a:t>if</a:t>
            </a:r>
            <a:r>
              <a:rPr lang="pt-BR" sz="1200" i="1" spc="-105" dirty="0">
                <a:latin typeface="Trebuchet MS"/>
                <a:cs typeface="Trebuchet MS"/>
              </a:rPr>
              <a:t> </a:t>
            </a:r>
            <a:r>
              <a:rPr lang="pt-BR" sz="1200" spc="-40" dirty="0">
                <a:latin typeface="Trebuchet MS"/>
                <a:cs typeface="Trebuchet MS"/>
              </a:rPr>
              <a:t>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135" dirty="0">
                <a:latin typeface="Trebuchet MS"/>
                <a:cs typeface="Trebuchet MS"/>
              </a:rPr>
              <a:t>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75" dirty="0" err="1">
                <a:latin typeface="Trebuchet MS"/>
                <a:cs typeface="Trebuchet MS"/>
              </a:rPr>
              <a:t>la</a:t>
            </a:r>
            <a:r>
              <a:rPr lang="pt-BR" sz="1200" spc="-630" dirty="0" err="1">
                <a:latin typeface="Trebuchet MS"/>
                <a:cs typeface="Trebuchet MS"/>
              </a:rPr>
              <a:t>¸</a:t>
            </a:r>
            <a:r>
              <a:rPr lang="pt-BR" sz="1200" spc="-40" dirty="0" err="1">
                <a:latin typeface="Trebuchet MS"/>
                <a:cs typeface="Trebuchet MS"/>
              </a:rPr>
              <a:t>cos</a:t>
            </a:r>
            <a:r>
              <a:rPr lang="pt-BR" sz="1200" spc="-40" dirty="0">
                <a:latin typeface="Trebuchet MS"/>
                <a:cs typeface="Trebuchet MS"/>
              </a:rPr>
              <a:t>)</a:t>
            </a:r>
            <a:endParaRPr lang="pt-BR"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786" y="2317920"/>
            <a:ext cx="69151" cy="6915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53860" y="2175008"/>
            <a:ext cx="3465829" cy="13131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625"/>
              </a:spcBef>
            </a:pPr>
            <a:r>
              <a:rPr lang="pt-BR" sz="1200" spc="-175" dirty="0">
                <a:latin typeface="Trebuchet MS"/>
                <a:cs typeface="Trebuchet MS"/>
              </a:rPr>
              <a:t>Além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maioria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 err="1">
                <a:latin typeface="Trebuchet MS"/>
                <a:cs typeface="Trebuchet MS"/>
              </a:rPr>
              <a:t>refeências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sz="1200" spc="-90" dirty="0" err="1">
                <a:latin typeface="Trebuchet MS"/>
                <a:cs typeface="Trebuchet MS"/>
              </a:rPr>
              <a:t>serem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feitas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variáveis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escalares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simples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locais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(dentro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sub-</a:t>
            </a:r>
            <a:r>
              <a:rPr sz="1200" spc="-55" dirty="0" err="1">
                <a:latin typeface="Trebuchet MS"/>
                <a:cs typeface="Trebuchet MS"/>
              </a:rPr>
              <a:t>rotinas</a:t>
            </a:r>
            <a:r>
              <a:rPr sz="1200" spc="-55" dirty="0">
                <a:latin typeface="Trebuchet MS"/>
                <a:cs typeface="Trebuchet MS"/>
              </a:rPr>
              <a:t>)</a:t>
            </a:r>
            <a:endParaRPr lang="pt-BR" sz="1200" spc="-55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625"/>
              </a:spcBef>
            </a:pPr>
            <a:r>
              <a:rPr lang="pt-BR" sz="1200" spc="-25" dirty="0" err="1">
                <a:latin typeface="Trebuchet MS"/>
                <a:cs typeface="Trebuchet MS"/>
              </a:rPr>
              <a:t>En</a:t>
            </a:r>
            <a:r>
              <a:rPr lang="pt-BR" sz="1200" spc="-30" dirty="0" err="1">
                <a:latin typeface="Trebuchet MS"/>
                <a:cs typeface="Trebuchet MS"/>
              </a:rPr>
              <a:t>t</a:t>
            </a:r>
            <a:r>
              <a:rPr lang="pt-BR" sz="1200" spc="-620" dirty="0" err="1">
                <a:latin typeface="Trebuchet MS"/>
                <a:cs typeface="Trebuchet MS"/>
              </a:rPr>
              <a:t>˜</a:t>
            </a:r>
            <a:r>
              <a:rPr lang="pt-BR" sz="1200" spc="-70" dirty="0" err="1">
                <a:latin typeface="Trebuchet MS"/>
                <a:cs typeface="Trebuchet MS"/>
              </a:rPr>
              <a:t>ao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90" dirty="0">
                <a:latin typeface="Trebuchet MS"/>
                <a:cs typeface="Trebuchet MS"/>
              </a:rPr>
              <a:t>esse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55" dirty="0">
                <a:latin typeface="Trebuchet MS"/>
                <a:cs typeface="Trebuchet MS"/>
              </a:rPr>
              <a:t>ganho</a:t>
            </a:r>
            <a:r>
              <a:rPr lang="pt-BR" sz="1200" spc="-5" dirty="0">
                <a:latin typeface="Trebuchet MS"/>
                <a:cs typeface="Trebuchet MS"/>
              </a:rPr>
              <a:t> </a:t>
            </a:r>
            <a:r>
              <a:rPr lang="pt-BR" sz="1200" spc="-600" dirty="0">
                <a:latin typeface="Trebuchet MS"/>
                <a:cs typeface="Trebuchet MS"/>
              </a:rPr>
              <a:t>´</a:t>
            </a:r>
            <a:r>
              <a:rPr lang="pt-BR" sz="1200" spc="-135" dirty="0">
                <a:latin typeface="Trebuchet MS"/>
                <a:cs typeface="Trebuchet MS"/>
              </a:rPr>
              <a:t>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90" dirty="0">
                <a:latin typeface="Trebuchet MS"/>
                <a:cs typeface="Trebuchet MS"/>
              </a:rPr>
              <a:t>realmente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observado,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90" dirty="0">
                <a:latin typeface="Trebuchet MS"/>
                <a:cs typeface="Trebuchet MS"/>
              </a:rPr>
              <a:t>se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55" dirty="0">
                <a:latin typeface="Trebuchet MS"/>
                <a:cs typeface="Trebuchet MS"/>
              </a:rPr>
              <a:t>as</a:t>
            </a:r>
            <a:r>
              <a:rPr lang="pt-BR" sz="1200" spc="25" dirty="0">
                <a:latin typeface="Trebuchet MS"/>
                <a:cs typeface="Trebuchet MS"/>
              </a:rPr>
              <a:t> instruções são usadas são a</a:t>
            </a:r>
            <a:r>
              <a:rPr lang="pt-BR" sz="1200" spc="-55" dirty="0">
                <a:latin typeface="Trebuchet MS"/>
                <a:cs typeface="Trebuchet MS"/>
              </a:rPr>
              <a:t>s</a:t>
            </a:r>
            <a:r>
              <a:rPr lang="pt-BR" sz="1200" spc="30" dirty="0">
                <a:latin typeface="Trebuchet MS"/>
                <a:cs typeface="Trebuchet MS"/>
              </a:rPr>
              <a:t> </a:t>
            </a:r>
            <a:r>
              <a:rPr lang="pt-BR" sz="1200" spc="-85" dirty="0">
                <a:latin typeface="Trebuchet MS"/>
                <a:cs typeface="Trebuchet MS"/>
              </a:rPr>
              <a:t>relativamente</a:t>
            </a:r>
            <a:r>
              <a:rPr lang="pt-BR" sz="1200" spc="25" dirty="0">
                <a:latin typeface="Trebuchet MS"/>
                <a:cs typeface="Trebuchet MS"/>
              </a:rPr>
              <a:t> </a:t>
            </a:r>
            <a:r>
              <a:rPr lang="pt-BR" sz="1200" spc="-50" dirty="0">
                <a:latin typeface="Trebuchet MS"/>
                <a:cs typeface="Trebuchet MS"/>
              </a:rPr>
              <a:t>simples?</a:t>
            </a:r>
            <a:endParaRPr lang="pt-BR" sz="1200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62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12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  <p:pic>
        <p:nvPicPr>
          <p:cNvPr id="24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7939" y="2944784"/>
            <a:ext cx="69151" cy="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28828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1104582"/>
            <a:ext cx="4403725" cy="1631950"/>
            <a:chOff x="127596" y="1104582"/>
            <a:chExt cx="4403725" cy="163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25662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63447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621775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104608"/>
              <a:ext cx="50752" cy="15298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300888"/>
              <a:ext cx="4352925" cy="1384935"/>
            </a:xfrm>
            <a:custGeom>
              <a:avLst/>
              <a:gdLst/>
              <a:ahLst/>
              <a:cxnLst/>
              <a:rect l="l" t="t" r="r" b="b"/>
              <a:pathLst>
                <a:path w="4352925" h="1384935">
                  <a:moveTo>
                    <a:pt x="4352859" y="0"/>
                  </a:moveTo>
                  <a:lnTo>
                    <a:pt x="0" y="0"/>
                  </a:lnTo>
                  <a:lnTo>
                    <a:pt x="0" y="1333586"/>
                  </a:lnTo>
                  <a:lnTo>
                    <a:pt x="4008" y="1353311"/>
                  </a:lnTo>
                  <a:lnTo>
                    <a:pt x="14922" y="1369464"/>
                  </a:lnTo>
                  <a:lnTo>
                    <a:pt x="31075" y="1380378"/>
                  </a:lnTo>
                  <a:lnTo>
                    <a:pt x="50800" y="1384386"/>
                  </a:lnTo>
                  <a:lnTo>
                    <a:pt x="4302058" y="1384386"/>
                  </a:lnTo>
                  <a:lnTo>
                    <a:pt x="4321783" y="1380378"/>
                  </a:lnTo>
                  <a:lnTo>
                    <a:pt x="4337936" y="1369464"/>
                  </a:lnTo>
                  <a:lnTo>
                    <a:pt x="4348850" y="1353311"/>
                  </a:lnTo>
                  <a:lnTo>
                    <a:pt x="4352859" y="133358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1142682"/>
              <a:ext cx="0" cy="1511300"/>
            </a:xfrm>
            <a:custGeom>
              <a:avLst/>
              <a:gdLst/>
              <a:ahLst/>
              <a:cxnLst/>
              <a:rect l="l" t="t" r="r" b="b"/>
              <a:pathLst>
                <a:path h="1511300">
                  <a:moveTo>
                    <a:pt x="0" y="15108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1299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1172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1045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400048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826044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696" y="985307"/>
            <a:ext cx="4151629" cy="1132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60" dirty="0">
                <a:solidFill>
                  <a:srgbClr val="3333B2"/>
                </a:solidFill>
                <a:latin typeface="Trebuchet MS"/>
                <a:cs typeface="Trebuchet MS"/>
              </a:rPr>
              <a:t>RISC</a:t>
            </a:r>
            <a:endParaRPr sz="1400" dirty="0">
              <a:latin typeface="Trebuchet MS"/>
              <a:cs typeface="Trebuchet MS"/>
            </a:endParaRPr>
          </a:p>
          <a:p>
            <a:pPr marL="368935" marR="246379">
              <a:lnSpc>
                <a:spcPts val="1390"/>
              </a:lnSpc>
              <a:spcBef>
                <a:spcPts val="685"/>
              </a:spcBef>
            </a:pPr>
            <a:r>
              <a:rPr sz="1400" spc="-30" dirty="0" err="1">
                <a:latin typeface="Trebuchet MS"/>
                <a:cs typeface="Trebuchet MS"/>
              </a:rPr>
              <a:t>Esse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lang="pt-BR" sz="1400" spc="45" dirty="0">
                <a:latin typeface="Trebuchet MS"/>
                <a:cs typeface="Trebuchet MS"/>
              </a:rPr>
              <a:t>cenário </a:t>
            </a:r>
            <a:r>
              <a:rPr sz="1400" spc="-95" dirty="0">
                <a:latin typeface="Trebuchet MS"/>
                <a:cs typeface="Trebuchet MS"/>
              </a:rPr>
              <a:t>fez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uma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nova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abordagem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fosse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proposta</a:t>
            </a:r>
            <a:endParaRPr sz="14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440"/>
              </a:spcBef>
            </a:pPr>
            <a:r>
              <a:rPr sz="1200" spc="-65" dirty="0">
                <a:latin typeface="Trebuchet MS"/>
                <a:cs typeface="Trebuchet MS"/>
              </a:rPr>
              <a:t>Projet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rquitetura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</a:t>
            </a:r>
            <a:r>
              <a:rPr sz="1200" spc="-3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90" dirty="0">
                <a:latin typeface="Trebuchet MS"/>
                <a:cs typeface="Trebuchet MS"/>
              </a:rPr>
              <a:t>rte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linguagens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mais  </a:t>
            </a:r>
            <a:r>
              <a:rPr sz="1200" spc="-80" dirty="0">
                <a:latin typeface="Trebuchet MS"/>
                <a:cs typeface="Trebuchet MS"/>
              </a:rPr>
              <a:t>simples,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vez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complexas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13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1104582"/>
            <a:ext cx="4403725" cy="1631950"/>
            <a:chOff x="127596" y="1104582"/>
            <a:chExt cx="4403725" cy="163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25662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63447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621775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104608"/>
              <a:ext cx="50752" cy="15298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300888"/>
              <a:ext cx="4352925" cy="1384935"/>
            </a:xfrm>
            <a:custGeom>
              <a:avLst/>
              <a:gdLst/>
              <a:ahLst/>
              <a:cxnLst/>
              <a:rect l="l" t="t" r="r" b="b"/>
              <a:pathLst>
                <a:path w="4352925" h="1384935">
                  <a:moveTo>
                    <a:pt x="4352859" y="0"/>
                  </a:moveTo>
                  <a:lnTo>
                    <a:pt x="0" y="0"/>
                  </a:lnTo>
                  <a:lnTo>
                    <a:pt x="0" y="1333586"/>
                  </a:lnTo>
                  <a:lnTo>
                    <a:pt x="4008" y="1353311"/>
                  </a:lnTo>
                  <a:lnTo>
                    <a:pt x="14922" y="1369464"/>
                  </a:lnTo>
                  <a:lnTo>
                    <a:pt x="31075" y="1380378"/>
                  </a:lnTo>
                  <a:lnTo>
                    <a:pt x="50800" y="1384386"/>
                  </a:lnTo>
                  <a:lnTo>
                    <a:pt x="4302058" y="1384386"/>
                  </a:lnTo>
                  <a:lnTo>
                    <a:pt x="4321783" y="1380378"/>
                  </a:lnTo>
                  <a:lnTo>
                    <a:pt x="4337936" y="1369464"/>
                  </a:lnTo>
                  <a:lnTo>
                    <a:pt x="4348850" y="1353311"/>
                  </a:lnTo>
                  <a:lnTo>
                    <a:pt x="4352859" y="133358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1142682"/>
              <a:ext cx="0" cy="1511300"/>
            </a:xfrm>
            <a:custGeom>
              <a:avLst/>
              <a:gdLst/>
              <a:ahLst/>
              <a:cxnLst/>
              <a:rect l="l" t="t" r="r" b="b"/>
              <a:pathLst>
                <a:path h="1511300">
                  <a:moveTo>
                    <a:pt x="0" y="15108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1299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1172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1045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400048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826044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290787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539644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5696" y="985307"/>
            <a:ext cx="4151629" cy="166941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60" dirty="0">
                <a:solidFill>
                  <a:srgbClr val="3333B2"/>
                </a:solidFill>
                <a:latin typeface="Trebuchet MS"/>
                <a:cs typeface="Trebuchet MS"/>
              </a:rPr>
              <a:t>RISC</a:t>
            </a:r>
            <a:endParaRPr sz="1400" dirty="0">
              <a:latin typeface="Trebuchet MS"/>
              <a:cs typeface="Trebuchet MS"/>
            </a:endParaRPr>
          </a:p>
          <a:p>
            <a:pPr marL="368935" marR="246379">
              <a:lnSpc>
                <a:spcPts val="1390"/>
              </a:lnSpc>
              <a:spcBef>
                <a:spcPts val="685"/>
              </a:spcBef>
            </a:pPr>
            <a:r>
              <a:rPr sz="1400" spc="-30" dirty="0" err="1">
                <a:latin typeface="Trebuchet MS"/>
                <a:cs typeface="Trebuchet MS"/>
              </a:rPr>
              <a:t>Esse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lang="pt-BR" sz="1400" spc="45" dirty="0">
                <a:latin typeface="Trebuchet MS"/>
                <a:cs typeface="Trebuchet MS"/>
              </a:rPr>
              <a:t>cenário </a:t>
            </a:r>
            <a:r>
              <a:rPr sz="1400" spc="-95" dirty="0">
                <a:latin typeface="Trebuchet MS"/>
                <a:cs typeface="Trebuchet MS"/>
              </a:rPr>
              <a:t>fez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uma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nova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abordagem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fosse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proposta</a:t>
            </a:r>
            <a:endParaRPr sz="14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440"/>
              </a:spcBef>
            </a:pPr>
            <a:r>
              <a:rPr sz="1200" spc="-65" dirty="0">
                <a:latin typeface="Trebuchet MS"/>
                <a:cs typeface="Trebuchet MS"/>
              </a:rPr>
              <a:t>Projet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rquitetura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</a:t>
            </a:r>
            <a:r>
              <a:rPr sz="1200" spc="-3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90" dirty="0">
                <a:latin typeface="Trebuchet MS"/>
                <a:cs typeface="Trebuchet MS"/>
              </a:rPr>
              <a:t>rte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linguagens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mais  </a:t>
            </a:r>
            <a:r>
              <a:rPr sz="1200" spc="-80" dirty="0">
                <a:latin typeface="Trebuchet MS"/>
                <a:cs typeface="Trebuchet MS"/>
              </a:rPr>
              <a:t>simples,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vez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complexas</a:t>
            </a:r>
            <a:endParaRPr sz="12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725"/>
              </a:spcBef>
            </a:pPr>
            <a:r>
              <a:rPr sz="1400" spc="-45" dirty="0">
                <a:latin typeface="Trebuchet MS"/>
                <a:cs typeface="Trebuchet MS"/>
              </a:rPr>
              <a:t>Nasce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assim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arquitetura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b="1" spc="5" dirty="0">
                <a:latin typeface="Arial"/>
                <a:cs typeface="Arial"/>
              </a:rPr>
              <a:t>RISC</a:t>
            </a:r>
            <a:endParaRPr sz="140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345"/>
              </a:spcBef>
            </a:pPr>
            <a:r>
              <a:rPr sz="1200" i="1" spc="-65" dirty="0">
                <a:latin typeface="Trebuchet MS"/>
                <a:cs typeface="Trebuchet MS"/>
              </a:rPr>
              <a:t>Reduced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65" dirty="0">
                <a:latin typeface="Trebuchet MS"/>
                <a:cs typeface="Trebuchet MS"/>
              </a:rPr>
              <a:t>Instruction</a:t>
            </a:r>
            <a:r>
              <a:rPr sz="1200" i="1" spc="20" dirty="0">
                <a:latin typeface="Trebuchet MS"/>
                <a:cs typeface="Trebuchet MS"/>
              </a:rPr>
              <a:t> </a:t>
            </a:r>
            <a:r>
              <a:rPr sz="1200" i="1" spc="-45" dirty="0">
                <a:latin typeface="Trebuchet MS"/>
                <a:cs typeface="Trebuchet MS"/>
              </a:rPr>
              <a:t>Set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Computer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13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825243"/>
            <a:ext cx="22917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-105" dirty="0">
                <a:solidFill>
                  <a:srgbClr val="3333B2"/>
                </a:solidFill>
                <a:latin typeface="Trebuchet MS"/>
                <a:cs typeface="Trebuchet MS"/>
              </a:rPr>
              <a:t>Características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899726"/>
            <a:ext cx="4403725" cy="2143760"/>
            <a:chOff x="127596" y="899726"/>
            <a:chExt cx="4403725" cy="2143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51776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4173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29039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99757"/>
              <a:ext cx="50752" cy="204198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96032"/>
              <a:ext cx="4352925" cy="1896745"/>
            </a:xfrm>
            <a:custGeom>
              <a:avLst/>
              <a:gdLst/>
              <a:ahLst/>
              <a:cxnLst/>
              <a:rect l="l" t="t" r="r" b="b"/>
              <a:pathLst>
                <a:path w="4352925" h="1896745">
                  <a:moveTo>
                    <a:pt x="4352859" y="0"/>
                  </a:moveTo>
                  <a:lnTo>
                    <a:pt x="0" y="0"/>
                  </a:lnTo>
                  <a:lnTo>
                    <a:pt x="0" y="1845706"/>
                  </a:lnTo>
                  <a:lnTo>
                    <a:pt x="4008" y="1865431"/>
                  </a:lnTo>
                  <a:lnTo>
                    <a:pt x="14922" y="1881584"/>
                  </a:lnTo>
                  <a:lnTo>
                    <a:pt x="31075" y="1892498"/>
                  </a:lnTo>
                  <a:lnTo>
                    <a:pt x="50800" y="1896507"/>
                  </a:lnTo>
                  <a:lnTo>
                    <a:pt x="4302058" y="1896507"/>
                  </a:lnTo>
                  <a:lnTo>
                    <a:pt x="4321783" y="1892498"/>
                  </a:lnTo>
                  <a:lnTo>
                    <a:pt x="4337936" y="1881584"/>
                  </a:lnTo>
                  <a:lnTo>
                    <a:pt x="4348850" y="1865431"/>
                  </a:lnTo>
                  <a:lnTo>
                    <a:pt x="4352859" y="184570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37826"/>
              <a:ext cx="0" cy="2023110"/>
            </a:xfrm>
            <a:custGeom>
              <a:avLst/>
              <a:gdLst/>
              <a:ahLst/>
              <a:cxnLst/>
              <a:rect l="l" t="t" r="r" b="b"/>
              <a:pathLst>
                <a:path h="2023110">
                  <a:moveTo>
                    <a:pt x="0" y="20229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251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124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99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83766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09763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669781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2490" y="1177236"/>
            <a:ext cx="2644775" cy="17849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622300">
              <a:lnSpc>
                <a:spcPts val="1390"/>
              </a:lnSpc>
              <a:spcBef>
                <a:spcPts val="420"/>
              </a:spcBef>
            </a:pPr>
            <a:r>
              <a:rPr sz="1400" spc="-25" dirty="0">
                <a:latin typeface="Trebuchet MS"/>
                <a:cs typeface="Trebuchet MS"/>
              </a:rPr>
              <a:t>Uma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instru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85" dirty="0">
                <a:latin typeface="Trebuchet MS"/>
                <a:cs typeface="Trebuchet MS"/>
              </a:rPr>
              <a:t>c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p</a:t>
            </a:r>
            <a:r>
              <a:rPr sz="1400" spc="-9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ciclo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de  </a:t>
            </a:r>
            <a:r>
              <a:rPr lang="pt-BR" sz="1400" spc="-80" dirty="0" err="1">
                <a:latin typeface="Trebuchet MS"/>
                <a:cs typeface="Trebuchet MS"/>
              </a:rPr>
              <a:t>máruina</a:t>
            </a:r>
            <a:endParaRPr sz="1400" dirty="0">
              <a:latin typeface="Trebuchet MS"/>
              <a:cs typeface="Trebuchet MS"/>
            </a:endParaRPr>
          </a:p>
          <a:p>
            <a:pPr marL="139065" marR="5080">
              <a:lnSpc>
                <a:spcPts val="1390"/>
              </a:lnSpc>
              <a:spcBef>
                <a:spcPts val="445"/>
              </a:spcBef>
            </a:pPr>
            <a:r>
              <a:rPr sz="1200" spc="-30" dirty="0">
                <a:latin typeface="Trebuchet MS"/>
                <a:cs typeface="Trebuchet MS"/>
              </a:rPr>
              <a:t>Um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ciclo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-65" dirty="0">
                <a:latin typeface="Trebuchet MS"/>
                <a:cs typeface="Trebuchet MS"/>
              </a:rPr>
              <a:t>quina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tem</a:t>
            </a:r>
            <a:r>
              <a:rPr sz="1200" spc="-50" dirty="0">
                <a:latin typeface="Trebuchet MS"/>
                <a:cs typeface="Trebuchet MS"/>
              </a:rPr>
              <a:t>p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que  </a:t>
            </a:r>
            <a:r>
              <a:rPr sz="1200" spc="-85" dirty="0">
                <a:latin typeface="Trebuchet MS"/>
                <a:cs typeface="Trebuchet MS"/>
              </a:rPr>
              <a:t>leva</a:t>
            </a:r>
            <a:r>
              <a:rPr sz="1200" spc="-80" dirty="0">
                <a:latin typeface="Trebuchet MS"/>
                <a:cs typeface="Trebuchet MS"/>
              </a:rPr>
              <a:t> para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ler</a:t>
            </a:r>
            <a:r>
              <a:rPr sz="1200" spc="170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2 </a:t>
            </a:r>
            <a:r>
              <a:rPr sz="1200" spc="-70" dirty="0">
                <a:latin typeface="Trebuchet MS"/>
                <a:cs typeface="Trebuchet MS"/>
              </a:rPr>
              <a:t>operandos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registrad</a:t>
            </a:r>
            <a:r>
              <a:rPr sz="1200" spc="-114" dirty="0">
                <a:latin typeface="Trebuchet MS"/>
                <a:cs typeface="Trebuchet MS"/>
              </a:rPr>
              <a:t>o</a:t>
            </a:r>
            <a:r>
              <a:rPr sz="1200" spc="-90" dirty="0">
                <a:latin typeface="Trebuchet MS"/>
                <a:cs typeface="Trebuchet MS"/>
              </a:rPr>
              <a:t>res,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execut</a:t>
            </a:r>
            <a:r>
              <a:rPr sz="1200" spc="-125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era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90" dirty="0">
                <a:latin typeface="Trebuchet MS"/>
                <a:cs typeface="Trebuchet MS"/>
              </a:rPr>
              <a:t>c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na  </a:t>
            </a:r>
            <a:r>
              <a:rPr sz="1200" spc="-5" dirty="0">
                <a:latin typeface="Trebuchet MS"/>
                <a:cs typeface="Trebuchet MS"/>
              </a:rPr>
              <a:t>ALU,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85" dirty="0">
                <a:latin typeface="Trebuchet MS"/>
                <a:cs typeface="Trebuchet MS"/>
              </a:rPr>
              <a:t>rmaz</a:t>
            </a:r>
            <a:r>
              <a:rPr sz="1200" spc="-90" dirty="0">
                <a:latin typeface="Trebuchet MS"/>
                <a:cs typeface="Trebuchet MS"/>
              </a:rPr>
              <a:t>e</a:t>
            </a:r>
            <a:r>
              <a:rPr sz="1200" spc="-65" dirty="0">
                <a:latin typeface="Trebuchet MS"/>
                <a:cs typeface="Trebuchet MS"/>
              </a:rPr>
              <a:t>n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resultado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um  </a:t>
            </a:r>
            <a:r>
              <a:rPr sz="1200" spc="-65" dirty="0">
                <a:latin typeface="Trebuchet MS"/>
                <a:cs typeface="Trebuchet MS"/>
              </a:rPr>
              <a:t>registrad</a:t>
            </a:r>
            <a:r>
              <a:rPr sz="1200" spc="-114" dirty="0">
                <a:latin typeface="Trebuchet MS"/>
                <a:cs typeface="Trebuchet MS"/>
              </a:rPr>
              <a:t>o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(um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es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55" dirty="0">
                <a:latin typeface="Trebuchet MS"/>
                <a:cs typeface="Trebuchet MS"/>
              </a:rPr>
              <a:t>agio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pi</a:t>
            </a:r>
            <a:r>
              <a:rPr sz="1200" i="1" spc="-65" dirty="0">
                <a:latin typeface="Trebuchet MS"/>
                <a:cs typeface="Trebuchet MS"/>
              </a:rPr>
              <a:t>p</a:t>
            </a:r>
            <a:r>
              <a:rPr sz="1200" i="1" spc="-100" dirty="0">
                <a:latin typeface="Trebuchet MS"/>
                <a:cs typeface="Trebuchet MS"/>
              </a:rPr>
              <a:t>elin</a:t>
            </a:r>
            <a:r>
              <a:rPr sz="1200" i="1" spc="-4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139065" marR="473709">
              <a:lnSpc>
                <a:spcPts val="1390"/>
              </a:lnSpc>
              <a:spcBef>
                <a:spcPts val="610"/>
              </a:spcBef>
            </a:pPr>
            <a:r>
              <a:rPr sz="1200" spc="-4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isso,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não há</a:t>
            </a:r>
            <a:r>
              <a:rPr sz="1200" spc="-185" dirty="0">
                <a:latin typeface="Trebuchet MS"/>
                <a:cs typeface="Trebuchet MS"/>
              </a:rPr>
              <a:t> </a:t>
            </a:r>
            <a:r>
              <a:rPr sz="1200" spc="-85" dirty="0" err="1">
                <a:latin typeface="Trebuchet MS"/>
                <a:cs typeface="Trebuchet MS"/>
              </a:rPr>
              <a:t>necessidade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lang="pt-BR" sz="1200" spc="-105" dirty="0">
                <a:latin typeface="Trebuchet MS"/>
                <a:cs typeface="Trebuchet MS"/>
              </a:rPr>
              <a:t> microcódigo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8002" y="1543301"/>
            <a:ext cx="1147815" cy="863882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14 / 31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89395"/>
            <a:ext cx="4403725" cy="2419985"/>
            <a:chOff x="127596" y="789395"/>
            <a:chExt cx="4403725" cy="2419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4145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723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4532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89432"/>
              <a:ext cx="50752" cy="231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85701"/>
              <a:ext cx="4352925" cy="2172335"/>
            </a:xfrm>
            <a:custGeom>
              <a:avLst/>
              <a:gdLst/>
              <a:ahLst/>
              <a:cxnLst/>
              <a:rect l="l" t="t" r="r" b="b"/>
              <a:pathLst>
                <a:path w="4352925" h="2172335">
                  <a:moveTo>
                    <a:pt x="4352859" y="0"/>
                  </a:moveTo>
                  <a:lnTo>
                    <a:pt x="0" y="0"/>
                  </a:lnTo>
                  <a:lnTo>
                    <a:pt x="0" y="2121531"/>
                  </a:lnTo>
                  <a:lnTo>
                    <a:pt x="4008" y="2141256"/>
                  </a:lnTo>
                  <a:lnTo>
                    <a:pt x="14922" y="2157409"/>
                  </a:lnTo>
                  <a:lnTo>
                    <a:pt x="31075" y="2168323"/>
                  </a:lnTo>
                  <a:lnTo>
                    <a:pt x="50800" y="2172332"/>
                  </a:lnTo>
                  <a:lnTo>
                    <a:pt x="4302058" y="2172332"/>
                  </a:lnTo>
                  <a:lnTo>
                    <a:pt x="4321783" y="2168323"/>
                  </a:lnTo>
                  <a:lnTo>
                    <a:pt x="4337936" y="2157409"/>
                  </a:lnTo>
                  <a:lnTo>
                    <a:pt x="4348850" y="2141256"/>
                  </a:lnTo>
                  <a:lnTo>
                    <a:pt x="4352859" y="2121531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7495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22987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47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2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89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8487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33728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85201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670131"/>
            <a:ext cx="4264008" cy="121635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pt-BR" sz="1400" spc="-105" dirty="0">
                <a:solidFill>
                  <a:srgbClr val="3333B2"/>
                </a:solidFill>
                <a:latin typeface="Trebuchet MS"/>
                <a:cs typeface="Trebuchet MS"/>
              </a:rPr>
              <a:t> Características </a:t>
            </a:r>
            <a:endParaRPr sz="14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95"/>
              </a:spcBef>
            </a:pP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45" dirty="0">
                <a:latin typeface="Trebuchet MS"/>
                <a:cs typeface="Trebuchet MS"/>
              </a:rPr>
              <a:t>p</a:t>
            </a:r>
            <a:r>
              <a:rPr sz="1400" spc="-95" dirty="0">
                <a:latin typeface="Trebuchet MS"/>
                <a:cs typeface="Trebuchet MS"/>
              </a:rPr>
              <a:t>era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75" dirty="0">
                <a:latin typeface="Trebuchet MS"/>
                <a:cs typeface="Trebuchet MS"/>
              </a:rPr>
              <a:t>c</a:t>
            </a:r>
            <a:r>
              <a:rPr sz="1400" spc="-755" dirty="0">
                <a:latin typeface="Trebuchet MS"/>
                <a:cs typeface="Trebuchet MS"/>
              </a:rPr>
              <a:t>o</a:t>
            </a:r>
            <a:r>
              <a:rPr sz="1400" spc="-40" dirty="0">
                <a:latin typeface="Trebuchet MS"/>
                <a:cs typeface="Trebuchet MS"/>
              </a:rPr>
              <a:t>˜</a:t>
            </a:r>
            <a:r>
              <a:rPr sz="1400" spc="-85" dirty="0">
                <a:latin typeface="Trebuchet MS"/>
                <a:cs typeface="Trebuchet MS"/>
              </a:rPr>
              <a:t>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75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-registrad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0"/>
              </a:spcBef>
            </a:pPr>
            <a:r>
              <a:rPr sz="1200" spc="-50" dirty="0" err="1">
                <a:latin typeface="Trebuchet MS"/>
                <a:cs typeface="Trebuchet MS"/>
              </a:rPr>
              <a:t>Apenas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operações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load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store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acessam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memória </a:t>
            </a:r>
            <a:endParaRPr sz="1200" dirty="0">
              <a:latin typeface="Trebuchet MS"/>
              <a:cs typeface="Trebuchet MS"/>
            </a:endParaRPr>
          </a:p>
          <a:p>
            <a:pPr marL="495934" marR="108585">
              <a:lnSpc>
                <a:spcPts val="1390"/>
              </a:lnSpc>
              <a:spcBef>
                <a:spcPts val="625"/>
              </a:spcBef>
            </a:pPr>
            <a:r>
              <a:rPr sz="1200" spc="-40" dirty="0">
                <a:latin typeface="Trebuchet MS"/>
                <a:cs typeface="Trebuchet MS"/>
              </a:rPr>
              <a:t>Isso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si</a:t>
            </a:r>
            <a:r>
              <a:rPr sz="1200" spc="-75" dirty="0">
                <a:latin typeface="Trebuchet MS"/>
                <a:cs typeface="Trebuchet MS"/>
              </a:rPr>
              <a:t>mplifica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conjunto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unida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  </a:t>
            </a:r>
            <a:r>
              <a:rPr sz="1200" spc="-75" dirty="0">
                <a:latin typeface="Trebuchet MS"/>
                <a:cs typeface="Trebuchet MS"/>
              </a:rPr>
              <a:t>controle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15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89395"/>
            <a:ext cx="4403725" cy="2419985"/>
            <a:chOff x="127596" y="789395"/>
            <a:chExt cx="4403725" cy="2419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4145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723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4532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89432"/>
              <a:ext cx="50752" cy="231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85701"/>
              <a:ext cx="4352925" cy="2172335"/>
            </a:xfrm>
            <a:custGeom>
              <a:avLst/>
              <a:gdLst/>
              <a:ahLst/>
              <a:cxnLst/>
              <a:rect l="l" t="t" r="r" b="b"/>
              <a:pathLst>
                <a:path w="4352925" h="2172335">
                  <a:moveTo>
                    <a:pt x="4352859" y="0"/>
                  </a:moveTo>
                  <a:lnTo>
                    <a:pt x="0" y="0"/>
                  </a:lnTo>
                  <a:lnTo>
                    <a:pt x="0" y="2121531"/>
                  </a:lnTo>
                  <a:lnTo>
                    <a:pt x="4008" y="2141256"/>
                  </a:lnTo>
                  <a:lnTo>
                    <a:pt x="14922" y="2157409"/>
                  </a:lnTo>
                  <a:lnTo>
                    <a:pt x="31075" y="2168323"/>
                  </a:lnTo>
                  <a:lnTo>
                    <a:pt x="50800" y="2172332"/>
                  </a:lnTo>
                  <a:lnTo>
                    <a:pt x="4302058" y="2172332"/>
                  </a:lnTo>
                  <a:lnTo>
                    <a:pt x="4321783" y="2168323"/>
                  </a:lnTo>
                  <a:lnTo>
                    <a:pt x="4337936" y="2157409"/>
                  </a:lnTo>
                  <a:lnTo>
                    <a:pt x="4348850" y="2141256"/>
                  </a:lnTo>
                  <a:lnTo>
                    <a:pt x="4352859" y="2121531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7495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22987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47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2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89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8487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33728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85201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049945"/>
              <a:ext cx="85839" cy="85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298801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5696" y="670131"/>
            <a:ext cx="4264008" cy="174470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pt-BR" sz="1400" spc="-105" dirty="0">
                <a:solidFill>
                  <a:srgbClr val="3333B2"/>
                </a:solidFill>
                <a:latin typeface="Trebuchet MS"/>
                <a:cs typeface="Trebuchet MS"/>
              </a:rPr>
              <a:t>Características</a:t>
            </a:r>
            <a:endParaRPr sz="14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95"/>
              </a:spcBef>
            </a:pPr>
            <a:r>
              <a:rPr sz="1400" spc="15" dirty="0" err="1">
                <a:latin typeface="Trebuchet MS"/>
                <a:cs typeface="Trebuchet MS"/>
              </a:rPr>
              <a:t>O</a:t>
            </a:r>
            <a:r>
              <a:rPr sz="1400" spc="45" dirty="0" err="1">
                <a:latin typeface="Trebuchet MS"/>
                <a:cs typeface="Trebuchet MS"/>
              </a:rPr>
              <a:t>p</a:t>
            </a:r>
            <a:r>
              <a:rPr sz="1400" spc="-95" dirty="0" err="1">
                <a:latin typeface="Trebuchet MS"/>
                <a:cs typeface="Trebuchet MS"/>
              </a:rPr>
              <a:t>era</a:t>
            </a:r>
            <a:r>
              <a:rPr sz="1400" spc="-740" dirty="0" err="1">
                <a:latin typeface="Trebuchet MS"/>
                <a:cs typeface="Trebuchet MS"/>
              </a:rPr>
              <a:t>¸</a:t>
            </a:r>
            <a:r>
              <a:rPr sz="1400" spc="-75" dirty="0" err="1">
                <a:latin typeface="Trebuchet MS"/>
                <a:cs typeface="Trebuchet MS"/>
              </a:rPr>
              <a:t>c</a:t>
            </a:r>
            <a:r>
              <a:rPr sz="1400" spc="-755" dirty="0" err="1">
                <a:latin typeface="Trebuchet MS"/>
                <a:cs typeface="Trebuchet MS"/>
              </a:rPr>
              <a:t>o</a:t>
            </a:r>
            <a:r>
              <a:rPr sz="1400" spc="-40" dirty="0" err="1">
                <a:latin typeface="Trebuchet MS"/>
                <a:cs typeface="Trebuchet MS"/>
              </a:rPr>
              <a:t>˜</a:t>
            </a:r>
            <a:r>
              <a:rPr sz="1400" spc="-85" dirty="0" err="1">
                <a:latin typeface="Trebuchet MS"/>
                <a:cs typeface="Trebuchet MS"/>
              </a:rPr>
              <a:t>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 err="1">
                <a:latin typeface="Trebuchet MS"/>
                <a:cs typeface="Trebuchet MS"/>
              </a:rPr>
              <a:t>registrad</a:t>
            </a:r>
            <a:r>
              <a:rPr sz="1400" spc="-114" dirty="0" err="1">
                <a:latin typeface="Trebuchet MS"/>
                <a:cs typeface="Trebuchet MS"/>
              </a:rPr>
              <a:t>o</a:t>
            </a:r>
            <a:r>
              <a:rPr sz="1400" spc="-75" dirty="0" err="1">
                <a:latin typeface="Trebuchet MS"/>
                <a:cs typeface="Trebuchet MS"/>
              </a:rPr>
              <a:t>r</a:t>
            </a:r>
            <a:r>
              <a:rPr sz="1400" spc="-60" dirty="0" err="1">
                <a:latin typeface="Trebuchet MS"/>
                <a:cs typeface="Trebuchet MS"/>
              </a:rPr>
              <a:t>-registrad</a:t>
            </a:r>
            <a:r>
              <a:rPr sz="1400" spc="-114" dirty="0" err="1">
                <a:latin typeface="Trebuchet MS"/>
                <a:cs typeface="Trebuchet MS"/>
              </a:rPr>
              <a:t>o</a:t>
            </a:r>
            <a:r>
              <a:rPr sz="1400" spc="-70" dirty="0" err="1">
                <a:latin typeface="Trebuchet MS"/>
                <a:cs typeface="Trebuchet MS"/>
              </a:rPr>
              <a:t>r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0"/>
              </a:spcBef>
            </a:pPr>
            <a:r>
              <a:rPr sz="1200" spc="-50" dirty="0" err="1">
                <a:latin typeface="Trebuchet MS"/>
                <a:cs typeface="Trebuchet MS"/>
              </a:rPr>
              <a:t>Apenas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operações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load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store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acessam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memória </a:t>
            </a:r>
            <a:endParaRPr sz="1200" dirty="0">
              <a:latin typeface="Trebuchet MS"/>
              <a:cs typeface="Trebuchet MS"/>
            </a:endParaRPr>
          </a:p>
          <a:p>
            <a:pPr marL="495934" marR="108585">
              <a:lnSpc>
                <a:spcPts val="1390"/>
              </a:lnSpc>
              <a:spcBef>
                <a:spcPts val="625"/>
              </a:spcBef>
            </a:pPr>
            <a:r>
              <a:rPr sz="1200" spc="-40" dirty="0">
                <a:latin typeface="Trebuchet MS"/>
                <a:cs typeface="Trebuchet MS"/>
              </a:rPr>
              <a:t>Isso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si</a:t>
            </a:r>
            <a:r>
              <a:rPr sz="1200" spc="-75" dirty="0">
                <a:latin typeface="Trebuchet MS"/>
                <a:cs typeface="Trebuchet MS"/>
              </a:rPr>
              <a:t>mplifica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conjunto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unida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  </a:t>
            </a:r>
            <a:r>
              <a:rPr sz="1200" spc="-75" dirty="0">
                <a:latin typeface="Trebuchet MS"/>
                <a:cs typeface="Trebuchet MS"/>
              </a:rPr>
              <a:t>controle</a:t>
            </a:r>
            <a:endParaRPr sz="12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725"/>
              </a:spcBef>
            </a:pPr>
            <a:r>
              <a:rPr sz="1400" spc="-70" dirty="0">
                <a:latin typeface="Trebuchet MS"/>
                <a:cs typeface="Trebuchet MS"/>
              </a:rPr>
              <a:t>Grand</a:t>
            </a:r>
            <a:r>
              <a:rPr sz="1400" spc="-65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</a:t>
            </a:r>
            <a:r>
              <a:rPr sz="1400" spc="-760" dirty="0">
                <a:latin typeface="Trebuchet MS"/>
                <a:cs typeface="Trebuchet MS"/>
              </a:rPr>
              <a:t>u</a:t>
            </a:r>
            <a:r>
              <a:rPr sz="1400" spc="-30" dirty="0">
                <a:latin typeface="Trebuchet MS"/>
                <a:cs typeface="Trebuchet MS"/>
              </a:rPr>
              <a:t>´</a:t>
            </a:r>
            <a:r>
              <a:rPr sz="1400" spc="-80" dirty="0">
                <a:latin typeface="Trebuchet MS"/>
                <a:cs typeface="Trebuchet MS"/>
              </a:rPr>
              <a:t>mero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80" dirty="0">
                <a:latin typeface="Trebuchet MS"/>
                <a:cs typeface="Trebuchet MS"/>
              </a:rPr>
              <a:t>res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25" dirty="0">
                <a:latin typeface="Trebuchet MS"/>
                <a:cs typeface="Trebuchet MS"/>
              </a:rPr>
              <a:t>o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otimiz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refe</a:t>
            </a:r>
            <a:r>
              <a:rPr sz="1200" spc="-125" dirty="0">
                <a:latin typeface="Trebuchet MS"/>
                <a:cs typeface="Trebuchet MS"/>
              </a:rPr>
              <a:t>r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85" dirty="0">
                <a:latin typeface="Trebuchet MS"/>
                <a:cs typeface="Trebuchet MS"/>
              </a:rPr>
              <a:t>encia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80" dirty="0">
                <a:latin typeface="Trebuchet MS"/>
                <a:cs typeface="Trebuchet MS"/>
              </a:rPr>
              <a:t>erad</a:t>
            </a:r>
            <a:r>
              <a:rPr sz="1200" spc="-120" dirty="0">
                <a:latin typeface="Trebuchet MS"/>
                <a:cs typeface="Trebuchet MS"/>
              </a:rPr>
              <a:t>o</a:t>
            </a:r>
            <a:r>
              <a:rPr sz="1200" spc="-85" dirty="0">
                <a:latin typeface="Trebuchet MS"/>
                <a:cs typeface="Trebuchet MS"/>
              </a:rPr>
              <a:t>res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15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89395"/>
            <a:ext cx="4403725" cy="2419985"/>
            <a:chOff x="127596" y="789395"/>
            <a:chExt cx="4403725" cy="2419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41451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723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4532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89432"/>
              <a:ext cx="50752" cy="231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985701"/>
              <a:ext cx="4352925" cy="2172335"/>
            </a:xfrm>
            <a:custGeom>
              <a:avLst/>
              <a:gdLst/>
              <a:ahLst/>
              <a:cxnLst/>
              <a:rect l="l" t="t" r="r" b="b"/>
              <a:pathLst>
                <a:path w="4352925" h="2172335">
                  <a:moveTo>
                    <a:pt x="4352859" y="0"/>
                  </a:moveTo>
                  <a:lnTo>
                    <a:pt x="0" y="0"/>
                  </a:lnTo>
                  <a:lnTo>
                    <a:pt x="0" y="2121531"/>
                  </a:lnTo>
                  <a:lnTo>
                    <a:pt x="4008" y="2141256"/>
                  </a:lnTo>
                  <a:lnTo>
                    <a:pt x="14922" y="2157409"/>
                  </a:lnTo>
                  <a:lnTo>
                    <a:pt x="31075" y="2168323"/>
                  </a:lnTo>
                  <a:lnTo>
                    <a:pt x="50800" y="2172332"/>
                  </a:lnTo>
                  <a:lnTo>
                    <a:pt x="4302058" y="2172332"/>
                  </a:lnTo>
                  <a:lnTo>
                    <a:pt x="4321783" y="2168323"/>
                  </a:lnTo>
                  <a:lnTo>
                    <a:pt x="4337936" y="2157409"/>
                  </a:lnTo>
                  <a:lnTo>
                    <a:pt x="4348850" y="2141256"/>
                  </a:lnTo>
                  <a:lnTo>
                    <a:pt x="4352859" y="2121531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7495"/>
              <a:ext cx="0" cy="2299335"/>
            </a:xfrm>
            <a:custGeom>
              <a:avLst/>
              <a:gdLst/>
              <a:ahLst/>
              <a:cxnLst/>
              <a:rect l="l" t="t" r="r" b="b"/>
              <a:pathLst>
                <a:path h="2299335">
                  <a:moveTo>
                    <a:pt x="0" y="22987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47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20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8939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84872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33728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85201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2049945"/>
              <a:ext cx="85839" cy="858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298801"/>
              <a:ext cx="69151" cy="691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159" y="2586405"/>
              <a:ext cx="85839" cy="858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364" y="2835275"/>
              <a:ext cx="69151" cy="6915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65696" y="670131"/>
            <a:ext cx="4255135" cy="24574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pt-BR" sz="1400" spc="-105" dirty="0">
                <a:solidFill>
                  <a:srgbClr val="3333B2"/>
                </a:solidFill>
                <a:latin typeface="Trebuchet MS"/>
                <a:cs typeface="Trebuchet MS"/>
              </a:rPr>
              <a:t>Características</a:t>
            </a:r>
            <a:endParaRPr sz="14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95"/>
              </a:spcBef>
            </a:pPr>
            <a:r>
              <a:rPr sz="1400" spc="15" dirty="0">
                <a:latin typeface="Trebuchet MS"/>
                <a:cs typeface="Trebuchet MS"/>
              </a:rPr>
              <a:t>O</a:t>
            </a:r>
            <a:r>
              <a:rPr sz="1400" spc="45" dirty="0">
                <a:latin typeface="Trebuchet MS"/>
                <a:cs typeface="Trebuchet MS"/>
              </a:rPr>
              <a:t>p</a:t>
            </a:r>
            <a:r>
              <a:rPr sz="1400" spc="-95" dirty="0">
                <a:latin typeface="Trebuchet MS"/>
                <a:cs typeface="Trebuchet MS"/>
              </a:rPr>
              <a:t>era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75" dirty="0">
                <a:latin typeface="Trebuchet MS"/>
                <a:cs typeface="Trebuchet MS"/>
              </a:rPr>
              <a:t>c</a:t>
            </a:r>
            <a:r>
              <a:rPr sz="1400" spc="-755" dirty="0">
                <a:latin typeface="Trebuchet MS"/>
                <a:cs typeface="Trebuchet MS"/>
              </a:rPr>
              <a:t>o</a:t>
            </a:r>
            <a:r>
              <a:rPr sz="1400" spc="-40" dirty="0">
                <a:latin typeface="Trebuchet MS"/>
                <a:cs typeface="Trebuchet MS"/>
              </a:rPr>
              <a:t>˜</a:t>
            </a:r>
            <a:r>
              <a:rPr sz="1400" spc="-85" dirty="0">
                <a:latin typeface="Trebuchet MS"/>
                <a:cs typeface="Trebuchet MS"/>
              </a:rPr>
              <a:t>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75" dirty="0">
                <a:latin typeface="Trebuchet MS"/>
                <a:cs typeface="Trebuchet MS"/>
              </a:rPr>
              <a:t>r</a:t>
            </a:r>
            <a:r>
              <a:rPr sz="1400" spc="-60" dirty="0">
                <a:latin typeface="Trebuchet MS"/>
                <a:cs typeface="Trebuchet MS"/>
              </a:rPr>
              <a:t>-registrad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0"/>
              </a:spcBef>
            </a:pPr>
            <a:r>
              <a:rPr sz="1200" spc="-50" dirty="0" err="1">
                <a:latin typeface="Trebuchet MS"/>
                <a:cs typeface="Trebuchet MS"/>
              </a:rPr>
              <a:t>Apenas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operações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load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store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acessam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memória </a:t>
            </a:r>
            <a:endParaRPr sz="1200" dirty="0">
              <a:latin typeface="Trebuchet MS"/>
              <a:cs typeface="Trebuchet MS"/>
            </a:endParaRPr>
          </a:p>
          <a:p>
            <a:pPr marL="495934" marR="382270">
              <a:lnSpc>
                <a:spcPts val="1390"/>
              </a:lnSpc>
              <a:spcBef>
                <a:spcPts val="625"/>
              </a:spcBef>
            </a:pPr>
            <a:r>
              <a:rPr sz="1200" spc="-40" dirty="0">
                <a:latin typeface="Trebuchet MS"/>
                <a:cs typeface="Trebuchet MS"/>
              </a:rPr>
              <a:t>Isso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si</a:t>
            </a:r>
            <a:r>
              <a:rPr sz="1200" spc="-75" dirty="0">
                <a:latin typeface="Trebuchet MS"/>
                <a:cs typeface="Trebuchet MS"/>
              </a:rPr>
              <a:t>mplifica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conjunto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unida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  </a:t>
            </a:r>
            <a:r>
              <a:rPr sz="1200" spc="-75" dirty="0">
                <a:latin typeface="Trebuchet MS"/>
                <a:cs typeface="Trebuchet MS"/>
              </a:rPr>
              <a:t>controle</a:t>
            </a:r>
            <a:endParaRPr sz="12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725"/>
              </a:spcBef>
            </a:pPr>
            <a:r>
              <a:rPr sz="1400" spc="-70" dirty="0">
                <a:latin typeface="Trebuchet MS"/>
                <a:cs typeface="Trebuchet MS"/>
              </a:rPr>
              <a:t>Grand</a:t>
            </a:r>
            <a:r>
              <a:rPr sz="1400" spc="-65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n</a:t>
            </a:r>
            <a:r>
              <a:rPr sz="1400" spc="-760" dirty="0">
                <a:latin typeface="Trebuchet MS"/>
                <a:cs typeface="Trebuchet MS"/>
              </a:rPr>
              <a:t>u</a:t>
            </a:r>
            <a:r>
              <a:rPr sz="1400" spc="-30" dirty="0">
                <a:latin typeface="Trebuchet MS"/>
                <a:cs typeface="Trebuchet MS"/>
              </a:rPr>
              <a:t>´</a:t>
            </a:r>
            <a:r>
              <a:rPr sz="1400" spc="-80" dirty="0">
                <a:latin typeface="Trebuchet MS"/>
                <a:cs typeface="Trebuchet MS"/>
              </a:rPr>
              <a:t>mero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registrad</a:t>
            </a:r>
            <a:r>
              <a:rPr sz="1400" spc="-114" dirty="0">
                <a:latin typeface="Trebuchet MS"/>
                <a:cs typeface="Trebuchet MS"/>
              </a:rPr>
              <a:t>o</a:t>
            </a:r>
            <a:r>
              <a:rPr sz="1400" spc="-80" dirty="0">
                <a:latin typeface="Trebuchet MS"/>
                <a:cs typeface="Trebuchet MS"/>
              </a:rPr>
              <a:t>res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45"/>
              </a:spcBef>
            </a:pPr>
            <a:r>
              <a:rPr sz="1200" spc="-1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25" dirty="0">
                <a:latin typeface="Trebuchet MS"/>
                <a:cs typeface="Trebuchet MS"/>
              </a:rPr>
              <a:t>o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otimiz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refe</a:t>
            </a:r>
            <a:r>
              <a:rPr sz="1200" spc="-125" dirty="0">
                <a:latin typeface="Trebuchet MS"/>
                <a:cs typeface="Trebuchet MS"/>
              </a:rPr>
              <a:t>r</a:t>
            </a:r>
            <a:r>
              <a:rPr sz="1200" spc="-600" dirty="0">
                <a:latin typeface="Trebuchet MS"/>
                <a:cs typeface="Trebuchet MS"/>
              </a:rPr>
              <a:t>ˆ</a:t>
            </a:r>
            <a:r>
              <a:rPr sz="1200" spc="-85" dirty="0">
                <a:latin typeface="Trebuchet MS"/>
                <a:cs typeface="Trebuchet MS"/>
              </a:rPr>
              <a:t>encia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80" dirty="0">
                <a:latin typeface="Trebuchet MS"/>
                <a:cs typeface="Trebuchet MS"/>
              </a:rPr>
              <a:t>erad</a:t>
            </a:r>
            <a:r>
              <a:rPr sz="1200" spc="-120" dirty="0">
                <a:latin typeface="Trebuchet MS"/>
                <a:cs typeface="Trebuchet MS"/>
              </a:rPr>
              <a:t>o</a:t>
            </a:r>
            <a:r>
              <a:rPr sz="1200" spc="-85" dirty="0">
                <a:latin typeface="Trebuchet MS"/>
                <a:cs typeface="Trebuchet MS"/>
              </a:rPr>
              <a:t>res</a:t>
            </a:r>
            <a:endParaRPr sz="12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760"/>
              </a:spcBef>
            </a:pPr>
            <a:r>
              <a:rPr sz="1400" spc="10" dirty="0">
                <a:latin typeface="Trebuchet MS"/>
                <a:cs typeface="Trebuchet MS"/>
              </a:rPr>
              <a:t>Modos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simples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lang="pt-BR" sz="1400" spc="40" dirty="0" err="1">
                <a:latin typeface="Trebuchet MS"/>
                <a:cs typeface="Trebuchet MS"/>
              </a:rPr>
              <a:t>endereçmento</a:t>
            </a:r>
            <a:endParaRPr sz="14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434"/>
              </a:spcBef>
            </a:pPr>
            <a:r>
              <a:rPr sz="1200" spc="-55" dirty="0">
                <a:latin typeface="Trebuchet MS"/>
                <a:cs typeface="Trebuchet MS"/>
              </a:rPr>
              <a:t>Enfatizam as </a:t>
            </a:r>
            <a:r>
              <a:rPr lang="pt-BR" sz="1200" spc="-55" dirty="0">
                <a:latin typeface="Trebuchet MS"/>
                <a:cs typeface="Trebuchet MS"/>
              </a:rPr>
              <a:t>referências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 registradores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vez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lang="pt-BR" sz="1200" spc="35" dirty="0">
                <a:latin typeface="Trebuchet MS"/>
                <a:cs typeface="Trebuchet MS"/>
              </a:rPr>
              <a:t>memória</a:t>
            </a:r>
            <a:r>
              <a:rPr sz="1200" spc="-145" dirty="0">
                <a:latin typeface="Trebuchet MS"/>
                <a:cs typeface="Trebuchet MS"/>
              </a:rPr>
              <a:t>,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exigindo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assim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menos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bits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para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endereçamento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15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16637"/>
            <a:ext cx="4403725" cy="2351405"/>
            <a:chOff x="127596" y="816637"/>
            <a:chExt cx="4403725" cy="23514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68692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66364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53664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16673"/>
              <a:ext cx="50752" cy="2249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12943"/>
              <a:ext cx="4352925" cy="2104390"/>
            </a:xfrm>
            <a:custGeom>
              <a:avLst/>
              <a:gdLst/>
              <a:ahLst/>
              <a:cxnLst/>
              <a:rect l="l" t="t" r="r" b="b"/>
              <a:pathLst>
                <a:path w="4352925" h="2104390">
                  <a:moveTo>
                    <a:pt x="4352859" y="0"/>
                  </a:moveTo>
                  <a:lnTo>
                    <a:pt x="0" y="0"/>
                  </a:lnTo>
                  <a:lnTo>
                    <a:pt x="0" y="2053420"/>
                  </a:lnTo>
                  <a:lnTo>
                    <a:pt x="4008" y="2073145"/>
                  </a:lnTo>
                  <a:lnTo>
                    <a:pt x="14922" y="2089298"/>
                  </a:lnTo>
                  <a:lnTo>
                    <a:pt x="31075" y="2100212"/>
                  </a:lnTo>
                  <a:lnTo>
                    <a:pt x="50800" y="2104221"/>
                  </a:lnTo>
                  <a:lnTo>
                    <a:pt x="4302058" y="2104221"/>
                  </a:lnTo>
                  <a:lnTo>
                    <a:pt x="4321783" y="2100212"/>
                  </a:lnTo>
                  <a:lnTo>
                    <a:pt x="4337936" y="2089298"/>
                  </a:lnTo>
                  <a:lnTo>
                    <a:pt x="4348850" y="2073145"/>
                  </a:lnTo>
                  <a:lnTo>
                    <a:pt x="4352859" y="2053420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54737"/>
              <a:ext cx="0" cy="2230755"/>
            </a:xfrm>
            <a:custGeom>
              <a:avLst/>
              <a:gdLst/>
              <a:ahLst/>
              <a:cxnLst/>
              <a:rect l="l" t="t" r="r" b="b"/>
              <a:pathLst>
                <a:path h="2230755">
                  <a:moveTo>
                    <a:pt x="0" y="22306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420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293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1663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1211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60970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89582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041055"/>
              <a:ext cx="69151" cy="691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364" y="2469654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5696" y="697373"/>
            <a:ext cx="4276090" cy="279884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pt-BR" sz="1400" spc="-105" dirty="0">
                <a:solidFill>
                  <a:srgbClr val="3333B2"/>
                </a:solidFill>
                <a:latin typeface="Trebuchet MS"/>
                <a:cs typeface="Trebuchet MS"/>
              </a:rPr>
              <a:t>Características</a:t>
            </a:r>
            <a:endParaRPr sz="14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395"/>
              </a:spcBef>
            </a:pPr>
            <a:r>
              <a:rPr sz="1400" spc="-50" dirty="0">
                <a:latin typeface="Trebuchet MS"/>
                <a:cs typeface="Trebuchet MS"/>
              </a:rPr>
              <a:t>Formatos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simples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lang="pt-BR" sz="1400" spc="40" dirty="0">
                <a:latin typeface="Trebuchet MS"/>
                <a:cs typeface="Trebuchet MS"/>
              </a:rPr>
              <a:t>instrução</a:t>
            </a:r>
            <a:endParaRPr sz="1400" dirty="0">
              <a:latin typeface="Trebuchet MS"/>
              <a:cs typeface="Trebuchet MS"/>
            </a:endParaRPr>
          </a:p>
          <a:p>
            <a:pPr marL="495934" marR="74930">
              <a:lnSpc>
                <a:spcPts val="1390"/>
              </a:lnSpc>
              <a:spcBef>
                <a:spcPts val="434"/>
              </a:spcBef>
            </a:pPr>
            <a:r>
              <a:rPr sz="1200" spc="-50" dirty="0">
                <a:latin typeface="Trebuchet MS"/>
                <a:cs typeface="Trebuchet MS"/>
              </a:rPr>
              <a:t>Apenas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uns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poucos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 err="1">
                <a:latin typeface="Trebuchet MS"/>
                <a:cs typeface="Trebuchet MS"/>
              </a:rPr>
              <a:t>formatos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são</a:t>
            </a:r>
            <a:r>
              <a:rPr sz="1200" spc="-55" dirty="0" err="1">
                <a:latin typeface="Trebuchet MS"/>
                <a:cs typeface="Trebuchet MS"/>
              </a:rPr>
              <a:t>usados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(em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MIPS, </a:t>
            </a:r>
            <a:r>
              <a:rPr sz="1200" spc="-50" dirty="0">
                <a:latin typeface="Trebuchet MS"/>
                <a:cs typeface="Trebuchet MS"/>
              </a:rPr>
              <a:t>tipo-R,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ti</a:t>
            </a:r>
            <a:r>
              <a:rPr sz="1200" spc="-60" dirty="0">
                <a:latin typeface="Trebuchet MS"/>
                <a:cs typeface="Trebuchet MS"/>
              </a:rPr>
              <a:t>p</a:t>
            </a:r>
            <a:r>
              <a:rPr sz="1200" spc="-45" dirty="0">
                <a:latin typeface="Trebuchet MS"/>
                <a:cs typeface="Trebuchet MS"/>
              </a:rPr>
              <a:t>o-I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ti</a:t>
            </a:r>
            <a:r>
              <a:rPr sz="1200" spc="-60" dirty="0">
                <a:latin typeface="Trebuchet MS"/>
                <a:cs typeface="Trebuchet MS"/>
              </a:rPr>
              <a:t>p</a:t>
            </a:r>
            <a:r>
              <a:rPr sz="1200" spc="-30" dirty="0">
                <a:latin typeface="Trebuchet MS"/>
                <a:cs typeface="Trebuchet MS"/>
              </a:rPr>
              <a:t>o-J)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509"/>
              </a:spcBef>
            </a:pPr>
            <a:r>
              <a:rPr sz="1200" spc="5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tamanho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instruções é </a:t>
            </a:r>
            <a:r>
              <a:rPr sz="1200" spc="-85" dirty="0" err="1">
                <a:latin typeface="Trebuchet MS"/>
                <a:cs typeface="Trebuchet MS"/>
              </a:rPr>
              <a:t>fixo</a:t>
            </a:r>
            <a:r>
              <a:rPr sz="1200" spc="-85" dirty="0">
                <a:latin typeface="Trebuchet MS"/>
                <a:cs typeface="Trebuchet MS"/>
              </a:rPr>
              <a:t>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facilitando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assim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sua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busca</a:t>
            </a:r>
            <a:endParaRPr sz="1200" dirty="0">
              <a:latin typeface="Trebuchet MS"/>
              <a:cs typeface="Trebuchet MS"/>
            </a:endParaRPr>
          </a:p>
          <a:p>
            <a:pPr marL="495934" marR="525780">
              <a:lnSpc>
                <a:spcPts val="1390"/>
              </a:lnSpc>
              <a:spcBef>
                <a:spcPts val="625"/>
              </a:spcBef>
            </a:pPr>
            <a:r>
              <a:rPr sz="1200" spc="10" dirty="0">
                <a:latin typeface="Trebuchet MS"/>
                <a:cs typeface="Trebuchet MS"/>
              </a:rPr>
              <a:t>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instruções são </a:t>
            </a:r>
            <a:r>
              <a:rPr sz="1200" spc="-65" dirty="0" err="1">
                <a:latin typeface="Trebuchet MS"/>
                <a:cs typeface="Trebuchet MS"/>
              </a:rPr>
              <a:t>alinhadas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aos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limites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palavras,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evitando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elas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ultrapassem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bordas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 err="1">
                <a:latin typeface="Trebuchet MS"/>
                <a:cs typeface="Trebuchet MS"/>
              </a:rPr>
              <a:t>págicas</a:t>
            </a:r>
            <a:endParaRPr sz="1200" dirty="0">
              <a:latin typeface="Trebuchet MS"/>
              <a:cs typeface="Trebuchet MS"/>
            </a:endParaRPr>
          </a:p>
          <a:p>
            <a:pPr marL="495934" marR="27305">
              <a:lnSpc>
                <a:spcPts val="1390"/>
              </a:lnSpc>
              <a:spcBef>
                <a:spcPts val="595"/>
              </a:spcBef>
            </a:pPr>
            <a:r>
              <a:rPr sz="1200" spc="-45" dirty="0">
                <a:latin typeface="Trebuchet MS"/>
                <a:cs typeface="Trebuchet MS"/>
              </a:rPr>
              <a:t>Campos </a:t>
            </a:r>
            <a:r>
              <a:rPr sz="1200" spc="-105" dirty="0" err="1">
                <a:latin typeface="Trebuchet MS"/>
                <a:cs typeface="Trebuchet MS"/>
              </a:rPr>
              <a:t>em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lang="pt-BR" sz="1200" spc="-100" dirty="0">
                <a:latin typeface="Trebuchet MS"/>
                <a:cs typeface="Trebuchet MS"/>
              </a:rPr>
              <a:t>instruções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(especialmente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 </a:t>
            </a:r>
            <a:r>
              <a:rPr lang="pt-BR" sz="1200" i="1" spc="-40" dirty="0" err="1">
                <a:latin typeface="Trebuchet MS"/>
                <a:cs typeface="Trebuchet MS"/>
              </a:rPr>
              <a:t>opcode</a:t>
            </a:r>
            <a:r>
              <a:rPr lang="pt-BR" sz="1200" spc="-40" dirty="0">
                <a:latin typeface="Trebuchet MS"/>
                <a:cs typeface="Trebuchet MS"/>
              </a:rPr>
              <a:t>) </a:t>
            </a:r>
            <a:r>
              <a:rPr lang="pt-BR" sz="1200" spc="-204" dirty="0">
                <a:latin typeface="Trebuchet MS"/>
                <a:cs typeface="Trebuchet MS"/>
              </a:rPr>
              <a:t>são</a:t>
            </a:r>
            <a:r>
              <a:rPr lang="pt-BR" sz="1200" spc="-200" dirty="0">
                <a:latin typeface="Trebuchet MS"/>
                <a:cs typeface="Trebuchet MS"/>
              </a:rPr>
              <a:t>  </a:t>
            </a:r>
            <a:r>
              <a:rPr lang="pt-BR" sz="1200" spc="-75" dirty="0">
                <a:latin typeface="Trebuchet MS"/>
                <a:cs typeface="Trebuchet MS"/>
              </a:rPr>
              <a:t>fixos</a:t>
            </a:r>
            <a:r>
              <a:rPr sz="1200" spc="-75" dirty="0">
                <a:latin typeface="Trebuchet MS"/>
                <a:cs typeface="Trebuchet MS"/>
              </a:rPr>
              <a:t>, 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fazendo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 </a:t>
            </a:r>
            <a:r>
              <a:rPr sz="1200" spc="-90" dirty="0">
                <a:latin typeface="Trebuchet MS"/>
                <a:cs typeface="Trebuchet MS"/>
              </a:rPr>
              <a:t>que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 </a:t>
            </a:r>
            <a:r>
              <a:rPr lang="pt-BR" sz="1200" spc="-75" dirty="0">
                <a:latin typeface="Trebuchet MS"/>
                <a:cs typeface="Trebuchet MS"/>
              </a:rPr>
              <a:t>decodificação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acesso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registradores 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possa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ocorrer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mesmo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tempo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simplificando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unidade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controle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16 / 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90241"/>
            <a:ext cx="4403725" cy="2167890"/>
            <a:chOff x="127596" y="890241"/>
            <a:chExt cx="4403725" cy="2167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5873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5597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43275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90270"/>
              <a:ext cx="50752" cy="20657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102996"/>
              <a:ext cx="4352925" cy="1904364"/>
            </a:xfrm>
            <a:custGeom>
              <a:avLst/>
              <a:gdLst/>
              <a:ahLst/>
              <a:cxnLst/>
              <a:rect l="l" t="t" r="r" b="b"/>
              <a:pathLst>
                <a:path w="4352925" h="1904364">
                  <a:moveTo>
                    <a:pt x="4352859" y="0"/>
                  </a:moveTo>
                  <a:lnTo>
                    <a:pt x="0" y="0"/>
                  </a:lnTo>
                  <a:lnTo>
                    <a:pt x="0" y="1852979"/>
                  </a:lnTo>
                  <a:lnTo>
                    <a:pt x="4008" y="1872704"/>
                  </a:lnTo>
                  <a:lnTo>
                    <a:pt x="14922" y="1888857"/>
                  </a:lnTo>
                  <a:lnTo>
                    <a:pt x="31075" y="1899771"/>
                  </a:lnTo>
                  <a:lnTo>
                    <a:pt x="50800" y="1903779"/>
                  </a:lnTo>
                  <a:lnTo>
                    <a:pt x="4302058" y="1903779"/>
                  </a:lnTo>
                  <a:lnTo>
                    <a:pt x="4321783" y="1899771"/>
                  </a:lnTo>
                  <a:lnTo>
                    <a:pt x="4337936" y="1888857"/>
                  </a:lnTo>
                  <a:lnTo>
                    <a:pt x="4348850" y="1872704"/>
                  </a:lnTo>
                  <a:lnTo>
                    <a:pt x="4352859" y="1852979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928341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20466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156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029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902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02156"/>
              <a:ext cx="85839" cy="858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65696" y="754510"/>
            <a:ext cx="4277360" cy="793679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-45" dirty="0">
                <a:solidFill>
                  <a:srgbClr val="3333B2"/>
                </a:solidFill>
                <a:latin typeface="Trebuchet MS"/>
                <a:cs typeface="Trebuchet MS"/>
              </a:rPr>
              <a:t>Vantagens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ct val="100800"/>
              </a:lnSpc>
              <a:spcBef>
                <a:spcPts val="509"/>
              </a:spcBef>
            </a:pPr>
            <a:r>
              <a:rPr sz="1400" spc="-60" dirty="0">
                <a:latin typeface="Trebuchet MS"/>
                <a:cs typeface="Trebuchet MS"/>
              </a:rPr>
              <a:t>Aproveita-se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do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fato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maioria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das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lang="pt-BR" sz="1400" spc="35" dirty="0">
                <a:latin typeface="Trebuchet MS"/>
                <a:cs typeface="Trebuchet MS"/>
              </a:rPr>
              <a:t>instruções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geradas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</a:t>
            </a:r>
            <a:r>
              <a:rPr sz="1400" spc="-9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computad</a:t>
            </a:r>
            <a:r>
              <a:rPr sz="1400" spc="-95" dirty="0">
                <a:latin typeface="Trebuchet MS"/>
                <a:cs typeface="Trebuchet MS"/>
              </a:rPr>
              <a:t>o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400" spc="-130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simples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17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90241"/>
            <a:ext cx="4403725" cy="2167890"/>
            <a:chOff x="127596" y="890241"/>
            <a:chExt cx="4403725" cy="2167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5873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5597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43275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90270"/>
              <a:ext cx="50752" cy="20657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102996"/>
              <a:ext cx="4352925" cy="1904364"/>
            </a:xfrm>
            <a:custGeom>
              <a:avLst/>
              <a:gdLst/>
              <a:ahLst/>
              <a:cxnLst/>
              <a:rect l="l" t="t" r="r" b="b"/>
              <a:pathLst>
                <a:path w="4352925" h="1904364">
                  <a:moveTo>
                    <a:pt x="4352859" y="0"/>
                  </a:moveTo>
                  <a:lnTo>
                    <a:pt x="0" y="0"/>
                  </a:lnTo>
                  <a:lnTo>
                    <a:pt x="0" y="1852979"/>
                  </a:lnTo>
                  <a:lnTo>
                    <a:pt x="4008" y="1872704"/>
                  </a:lnTo>
                  <a:lnTo>
                    <a:pt x="14922" y="1888857"/>
                  </a:lnTo>
                  <a:lnTo>
                    <a:pt x="31075" y="1899771"/>
                  </a:lnTo>
                  <a:lnTo>
                    <a:pt x="50800" y="1903779"/>
                  </a:lnTo>
                  <a:lnTo>
                    <a:pt x="4302058" y="1903779"/>
                  </a:lnTo>
                  <a:lnTo>
                    <a:pt x="4321783" y="1899771"/>
                  </a:lnTo>
                  <a:lnTo>
                    <a:pt x="4337936" y="1888857"/>
                  </a:lnTo>
                  <a:lnTo>
                    <a:pt x="4348850" y="1872704"/>
                  </a:lnTo>
                  <a:lnTo>
                    <a:pt x="4352859" y="1852979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928341"/>
              <a:ext cx="0" cy="2047239"/>
            </a:xfrm>
            <a:custGeom>
              <a:avLst/>
              <a:gdLst/>
              <a:ahLst/>
              <a:cxnLst/>
              <a:rect l="l" t="t" r="r" b="b"/>
              <a:pathLst>
                <a:path h="2047239">
                  <a:moveTo>
                    <a:pt x="0" y="20466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156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029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902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02156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159" y="1721548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147544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754510"/>
            <a:ext cx="4277360" cy="246336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-45" dirty="0">
                <a:solidFill>
                  <a:srgbClr val="3333B2"/>
                </a:solidFill>
                <a:latin typeface="Trebuchet MS"/>
                <a:cs typeface="Trebuchet MS"/>
              </a:rPr>
              <a:t>Vantagens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ct val="100800"/>
              </a:lnSpc>
              <a:spcBef>
                <a:spcPts val="509"/>
              </a:spcBef>
            </a:pPr>
            <a:r>
              <a:rPr sz="1400" spc="-60" dirty="0">
                <a:latin typeface="Trebuchet MS"/>
                <a:cs typeface="Trebuchet MS"/>
              </a:rPr>
              <a:t>Aproveita-se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do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fato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maioria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das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lang="pt-BR" sz="1400" spc="35" dirty="0">
                <a:latin typeface="Trebuchet MS"/>
                <a:cs typeface="Trebuchet MS"/>
              </a:rPr>
              <a:t>instruções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geradas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p</a:t>
            </a:r>
            <a:r>
              <a:rPr sz="1400" spc="-90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computad</a:t>
            </a:r>
            <a:r>
              <a:rPr sz="1400" spc="-95" dirty="0">
                <a:latin typeface="Trebuchet MS"/>
                <a:cs typeface="Trebuchet MS"/>
              </a:rPr>
              <a:t>o</a:t>
            </a:r>
            <a:r>
              <a:rPr sz="1400" spc="-90" dirty="0">
                <a:latin typeface="Trebuchet MS"/>
                <a:cs typeface="Trebuchet MS"/>
              </a:rPr>
              <a:t>r</a:t>
            </a:r>
            <a:r>
              <a:rPr sz="1400" spc="-130" dirty="0">
                <a:latin typeface="Trebuchet MS"/>
                <a:cs typeface="Trebuchet MS"/>
              </a:rPr>
              <a:t>e</a:t>
            </a:r>
            <a:r>
              <a:rPr sz="1400" spc="-30" dirty="0">
                <a:latin typeface="Trebuchet MS"/>
                <a:cs typeface="Trebuchet MS"/>
              </a:rPr>
              <a:t>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simples</a:t>
            </a:r>
            <a:endParaRPr sz="1400" dirty="0">
              <a:latin typeface="Trebuchet MS"/>
              <a:cs typeface="Trebuchet MS"/>
            </a:endParaRPr>
          </a:p>
          <a:p>
            <a:pPr marL="368935" marR="106045">
              <a:lnSpc>
                <a:spcPts val="1390"/>
              </a:lnSpc>
              <a:spcBef>
                <a:spcPts val="1005"/>
              </a:spcBef>
            </a:pPr>
            <a:r>
              <a:rPr sz="1400" spc="-55" dirty="0">
                <a:latin typeface="Trebuchet MS"/>
                <a:cs typeface="Trebuchet MS"/>
              </a:rPr>
              <a:t>Pela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natureza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simples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regular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do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20" dirty="0">
                <a:latin typeface="Trebuchet MS"/>
                <a:cs typeface="Trebuchet MS"/>
              </a:rPr>
              <a:t>RISC,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esquemas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eficientes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i="1" spc="-90" dirty="0">
                <a:latin typeface="Trebuchet MS"/>
                <a:cs typeface="Trebuchet MS"/>
              </a:rPr>
              <a:t>pipeline</a:t>
            </a:r>
            <a:r>
              <a:rPr sz="1400" i="1" spc="1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podem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ser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empregados</a:t>
            </a:r>
            <a:endParaRPr sz="1400" dirty="0">
              <a:latin typeface="Trebuchet MS"/>
              <a:cs typeface="Trebuchet MS"/>
            </a:endParaRPr>
          </a:p>
          <a:p>
            <a:pPr marL="495934" marR="232410">
              <a:lnSpc>
                <a:spcPts val="1390"/>
              </a:lnSpc>
              <a:spcBef>
                <a:spcPts val="445"/>
              </a:spcBef>
            </a:pPr>
            <a:r>
              <a:rPr sz="1200" spc="-225" dirty="0">
                <a:latin typeface="Trebuchet MS"/>
                <a:cs typeface="Trebuchet MS"/>
              </a:rPr>
              <a:t>H</a:t>
            </a:r>
            <a:r>
              <a:rPr lang="pt-BR" sz="1200" spc="-225" dirty="0">
                <a:latin typeface="Trebuchet MS"/>
                <a:cs typeface="Trebuchet MS"/>
              </a:rPr>
              <a:t>á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60" dirty="0" err="1">
                <a:latin typeface="Trebuchet MS"/>
                <a:cs typeface="Trebuchet MS"/>
              </a:rPr>
              <a:t>pouca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variação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no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tempo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execução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instruções</a:t>
            </a:r>
            <a:r>
              <a:rPr sz="1200" spc="-160" dirty="0">
                <a:latin typeface="Trebuchet MS"/>
                <a:cs typeface="Trebuchet MS"/>
              </a:rPr>
              <a:t>,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75" dirty="0">
                <a:latin typeface="Trebuchet MS"/>
                <a:cs typeface="Trebuchet MS"/>
              </a:rPr>
              <a:t>ermitindo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adequa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90" dirty="0">
                <a:latin typeface="Trebuchet MS"/>
                <a:cs typeface="Trebuchet MS"/>
              </a:rPr>
              <a:t>c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pi</a:t>
            </a:r>
            <a:r>
              <a:rPr sz="1200" i="1" spc="-65" dirty="0">
                <a:latin typeface="Trebuchet MS"/>
                <a:cs typeface="Trebuchet MS"/>
              </a:rPr>
              <a:t>p</a:t>
            </a:r>
            <a:r>
              <a:rPr sz="1200" i="1" spc="-105" dirty="0">
                <a:latin typeface="Trebuchet MS"/>
                <a:cs typeface="Trebuchet MS"/>
              </a:rPr>
              <a:t>eline</a:t>
            </a:r>
            <a:r>
              <a:rPr sz="1200" i="1" spc="1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 err="1">
                <a:latin typeface="Trebuchet MS"/>
                <a:cs typeface="Trebuchet MS"/>
              </a:rPr>
              <a:t>isso</a:t>
            </a:r>
            <a:endParaRPr lang="pt-BR" sz="1200" spc="-55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720"/>
              </a:spcBef>
            </a:pPr>
            <a:r>
              <a:rPr lang="pt-BR" sz="1200" spc="70" dirty="0">
                <a:latin typeface="Trebuchet MS"/>
                <a:cs typeface="Trebuchet MS"/>
              </a:rPr>
              <a:t>P</a:t>
            </a:r>
            <a:r>
              <a:rPr lang="pt-BR" sz="1200" spc="-90" dirty="0">
                <a:latin typeface="Trebuchet MS"/>
                <a:cs typeface="Trebuchet MS"/>
              </a:rPr>
              <a:t>ermite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a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70" dirty="0" err="1">
                <a:latin typeface="Trebuchet MS"/>
                <a:cs typeface="Trebuchet MS"/>
              </a:rPr>
              <a:t>aplica</a:t>
            </a:r>
            <a:r>
              <a:rPr lang="pt-BR" sz="1200" spc="-740" dirty="0" err="1">
                <a:latin typeface="Trebuchet MS"/>
                <a:cs typeface="Trebuchet MS"/>
              </a:rPr>
              <a:t>¸</a:t>
            </a:r>
            <a:r>
              <a:rPr lang="pt-BR" sz="1200" spc="-85" dirty="0" err="1">
                <a:latin typeface="Trebuchet MS"/>
                <a:cs typeface="Trebuchet MS"/>
              </a:rPr>
              <a:t>c</a:t>
            </a:r>
            <a:r>
              <a:rPr lang="pt-BR" sz="1200" spc="-725" dirty="0" err="1">
                <a:latin typeface="Trebuchet MS"/>
                <a:cs typeface="Trebuchet MS"/>
              </a:rPr>
              <a:t>˜</a:t>
            </a:r>
            <a:r>
              <a:rPr lang="pt-BR" sz="1200" spc="-60" dirty="0" err="1">
                <a:latin typeface="Trebuchet MS"/>
                <a:cs typeface="Trebuchet MS"/>
              </a:rPr>
              <a:t>ao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spc="-100" dirty="0">
                <a:latin typeface="Trebuchet MS"/>
                <a:cs typeface="Trebuchet MS"/>
              </a:rPr>
              <a:t>de</a:t>
            </a:r>
            <a:r>
              <a:rPr lang="pt-BR" sz="1200" spc="45" dirty="0">
                <a:latin typeface="Trebuchet MS"/>
                <a:cs typeface="Trebuchet MS"/>
              </a:rPr>
              <a:t> </a:t>
            </a:r>
            <a:r>
              <a:rPr lang="pt-BR" sz="1200" i="1" spc="-90" dirty="0" err="1">
                <a:latin typeface="Trebuchet MS"/>
                <a:cs typeface="Trebuchet MS"/>
              </a:rPr>
              <a:t>del</a:t>
            </a:r>
            <a:r>
              <a:rPr lang="pt-BR" sz="1200" i="1" spc="-145" dirty="0" err="1">
                <a:latin typeface="Trebuchet MS"/>
                <a:cs typeface="Trebuchet MS"/>
              </a:rPr>
              <a:t>a</a:t>
            </a:r>
            <a:r>
              <a:rPr lang="pt-BR" sz="1200" i="1" spc="-90" dirty="0" err="1">
                <a:latin typeface="Trebuchet MS"/>
                <a:cs typeface="Trebuchet MS"/>
              </a:rPr>
              <a:t>y</a:t>
            </a:r>
            <a:r>
              <a:rPr lang="pt-BR" sz="1200" i="1" spc="-95" dirty="0" err="1">
                <a:latin typeface="Trebuchet MS"/>
                <a:cs typeface="Trebuchet MS"/>
              </a:rPr>
              <a:t>ed</a:t>
            </a:r>
            <a:r>
              <a:rPr lang="pt-BR" sz="1200" i="1" spc="45" dirty="0">
                <a:latin typeface="Trebuchet MS"/>
                <a:cs typeface="Trebuchet MS"/>
              </a:rPr>
              <a:t> </a:t>
            </a:r>
            <a:r>
              <a:rPr lang="pt-BR" sz="1200" i="1" spc="-100" dirty="0" err="1">
                <a:latin typeface="Trebuchet MS"/>
                <a:cs typeface="Trebuchet MS"/>
              </a:rPr>
              <a:t>b</a:t>
            </a:r>
            <a:r>
              <a:rPr lang="pt-BR" sz="1200" i="1" spc="-60" dirty="0" err="1">
                <a:latin typeface="Trebuchet MS"/>
                <a:cs typeface="Trebuchet MS"/>
              </a:rPr>
              <a:t>ranch</a:t>
            </a:r>
            <a:endParaRPr lang="pt-BR" sz="12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0"/>
              </a:spcBef>
            </a:pPr>
            <a:r>
              <a:rPr lang="pt-BR" sz="1100" spc="-45" dirty="0">
                <a:latin typeface="Trebuchet MS"/>
                <a:cs typeface="Trebuchet MS"/>
              </a:rPr>
              <a:t>Quando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90" dirty="0">
                <a:latin typeface="Trebuchet MS"/>
                <a:cs typeface="Trebuchet MS"/>
              </a:rPr>
              <a:t>re</a:t>
            </a:r>
            <a:r>
              <a:rPr lang="pt-BR" sz="1100" spc="-135" dirty="0">
                <a:latin typeface="Trebuchet MS"/>
                <a:cs typeface="Trebuchet MS"/>
              </a:rPr>
              <a:t>a</a:t>
            </a:r>
            <a:r>
              <a:rPr lang="pt-BR" sz="1100" spc="-75" dirty="0">
                <a:latin typeface="Trebuchet MS"/>
                <a:cs typeface="Trebuchet MS"/>
              </a:rPr>
              <a:t>rranjamos</a:t>
            </a:r>
            <a:r>
              <a:rPr lang="pt-BR" sz="1100" spc="30" dirty="0">
                <a:latin typeface="Trebuchet MS"/>
                <a:cs typeface="Trebuchet MS"/>
              </a:rPr>
              <a:t> </a:t>
            </a:r>
            <a:r>
              <a:rPr lang="pt-BR" sz="1100" spc="-55" dirty="0">
                <a:latin typeface="Trebuchet MS"/>
                <a:cs typeface="Trebuchet MS"/>
              </a:rPr>
              <a:t>as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60" dirty="0" err="1">
                <a:latin typeface="Trebuchet MS"/>
                <a:cs typeface="Trebuchet MS"/>
              </a:rPr>
              <a:t>instru</a:t>
            </a:r>
            <a:r>
              <a:rPr lang="pt-BR" sz="1100" spc="-630" dirty="0" err="1">
                <a:latin typeface="Trebuchet MS"/>
                <a:cs typeface="Trebuchet MS"/>
              </a:rPr>
              <a:t>¸</a:t>
            </a:r>
            <a:r>
              <a:rPr lang="pt-BR" sz="1100" spc="-80" dirty="0" err="1">
                <a:latin typeface="Trebuchet MS"/>
                <a:cs typeface="Trebuchet MS"/>
              </a:rPr>
              <a:t>c</a:t>
            </a:r>
            <a:r>
              <a:rPr lang="pt-BR" sz="1100" spc="-635" dirty="0" err="1">
                <a:latin typeface="Trebuchet MS"/>
                <a:cs typeface="Trebuchet MS"/>
              </a:rPr>
              <a:t>˜</a:t>
            </a:r>
            <a:r>
              <a:rPr lang="pt-BR" sz="1100" spc="-80" dirty="0" err="1">
                <a:latin typeface="Trebuchet MS"/>
                <a:cs typeface="Trebuchet MS"/>
              </a:rPr>
              <a:t>oes</a:t>
            </a:r>
            <a:r>
              <a:rPr lang="pt-BR" sz="1100" spc="30" dirty="0">
                <a:latin typeface="Trebuchet MS"/>
                <a:cs typeface="Trebuchet MS"/>
              </a:rPr>
              <a:t> </a:t>
            </a:r>
            <a:r>
              <a:rPr lang="pt-BR" sz="1100" spc="-75" dirty="0">
                <a:latin typeface="Trebuchet MS"/>
                <a:cs typeface="Trebuchet MS"/>
              </a:rPr>
              <a:t>p</a:t>
            </a:r>
            <a:r>
              <a:rPr lang="pt-BR" sz="1100" spc="-105" dirty="0">
                <a:latin typeface="Trebuchet MS"/>
                <a:cs typeface="Trebuchet MS"/>
              </a:rPr>
              <a:t>a</a:t>
            </a:r>
            <a:r>
              <a:rPr lang="pt-BR" sz="1100" spc="-75" dirty="0">
                <a:latin typeface="Trebuchet MS"/>
                <a:cs typeface="Trebuchet MS"/>
              </a:rPr>
              <a:t>ra</a:t>
            </a:r>
            <a:r>
              <a:rPr lang="pt-BR" sz="1100" spc="30" dirty="0">
                <a:latin typeface="Trebuchet MS"/>
                <a:cs typeface="Trebuchet MS"/>
              </a:rPr>
              <a:t> </a:t>
            </a:r>
            <a:r>
              <a:rPr lang="pt-BR" sz="1100" spc="-75" dirty="0">
                <a:latin typeface="Trebuchet MS"/>
                <a:cs typeface="Trebuchet MS"/>
              </a:rPr>
              <a:t>evit</a:t>
            </a:r>
            <a:r>
              <a:rPr lang="pt-BR" sz="1100" spc="-125" dirty="0">
                <a:latin typeface="Trebuchet MS"/>
                <a:cs typeface="Trebuchet MS"/>
              </a:rPr>
              <a:t>a</a:t>
            </a:r>
            <a:r>
              <a:rPr lang="pt-BR" sz="1100" spc="-70" dirty="0">
                <a:latin typeface="Trebuchet MS"/>
                <a:cs typeface="Trebuchet MS"/>
              </a:rPr>
              <a:t>r</a:t>
            </a:r>
            <a:r>
              <a:rPr lang="pt-BR" sz="1100" spc="25" dirty="0">
                <a:latin typeface="Trebuchet MS"/>
                <a:cs typeface="Trebuchet MS"/>
              </a:rPr>
              <a:t> </a:t>
            </a:r>
            <a:r>
              <a:rPr lang="pt-BR" sz="1100" spc="-40" dirty="0">
                <a:latin typeface="Trebuchet MS"/>
                <a:cs typeface="Trebuchet MS"/>
              </a:rPr>
              <a:t>b</a:t>
            </a:r>
            <a:r>
              <a:rPr lang="pt-BR" sz="1100" spc="-65" dirty="0">
                <a:latin typeface="Trebuchet MS"/>
                <a:cs typeface="Trebuchet MS"/>
              </a:rPr>
              <a:t>olhas</a:t>
            </a:r>
            <a:endParaRPr lang="pt-BR" sz="1100" dirty="0">
              <a:latin typeface="Trebuchet MS"/>
              <a:cs typeface="Trebuchet MS"/>
            </a:endParaRPr>
          </a:p>
          <a:p>
            <a:pPr marL="495934" marR="232410">
              <a:lnSpc>
                <a:spcPts val="1390"/>
              </a:lnSpc>
              <a:spcBef>
                <a:spcPts val="445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17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596" y="1005548"/>
            <a:ext cx="4403725" cy="1879600"/>
            <a:chOff x="127596" y="1005548"/>
            <a:chExt cx="4403725" cy="1879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174038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78301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770314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005573"/>
              <a:ext cx="50752" cy="17774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218302"/>
              <a:ext cx="4352925" cy="1616075"/>
            </a:xfrm>
            <a:custGeom>
              <a:avLst/>
              <a:gdLst/>
              <a:ahLst/>
              <a:cxnLst/>
              <a:rect l="l" t="t" r="r" b="b"/>
              <a:pathLst>
                <a:path w="4352925" h="1616075">
                  <a:moveTo>
                    <a:pt x="4352859" y="0"/>
                  </a:moveTo>
                  <a:lnTo>
                    <a:pt x="0" y="0"/>
                  </a:lnTo>
                  <a:lnTo>
                    <a:pt x="0" y="1564712"/>
                  </a:lnTo>
                  <a:lnTo>
                    <a:pt x="4008" y="1584436"/>
                  </a:lnTo>
                  <a:lnTo>
                    <a:pt x="14922" y="1600589"/>
                  </a:lnTo>
                  <a:lnTo>
                    <a:pt x="31075" y="1611503"/>
                  </a:lnTo>
                  <a:lnTo>
                    <a:pt x="50800" y="1615512"/>
                  </a:lnTo>
                  <a:lnTo>
                    <a:pt x="4302058" y="1615512"/>
                  </a:lnTo>
                  <a:lnTo>
                    <a:pt x="4321783" y="1611503"/>
                  </a:lnTo>
                  <a:lnTo>
                    <a:pt x="4337936" y="1600589"/>
                  </a:lnTo>
                  <a:lnTo>
                    <a:pt x="4348850" y="1584436"/>
                  </a:lnTo>
                  <a:lnTo>
                    <a:pt x="4352859" y="156471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043648"/>
              <a:ext cx="0" cy="1758950"/>
            </a:xfrm>
            <a:custGeom>
              <a:avLst/>
              <a:gdLst/>
              <a:ahLst/>
              <a:cxnLst/>
              <a:rect l="l" t="t" r="r" b="b"/>
              <a:pathLst>
                <a:path h="1758950">
                  <a:moveTo>
                    <a:pt x="0" y="17584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0309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0182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10055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406029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186305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22490" y="1299499"/>
            <a:ext cx="1793875" cy="1533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420"/>
              </a:spcBef>
            </a:pPr>
            <a:r>
              <a:rPr sz="1400" spc="-20" dirty="0">
                <a:latin typeface="Trebuchet MS"/>
                <a:cs typeface="Trebuchet MS"/>
              </a:rPr>
              <a:t>Com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o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tempo,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contudo,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linguagens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mais 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poderosas,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-13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22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mais 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alto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29" dirty="0">
                <a:latin typeface="Trebuchet MS"/>
                <a:cs typeface="Trebuchet MS"/>
              </a:rPr>
              <a:t>n</a:t>
            </a:r>
            <a:r>
              <a:rPr sz="1400" spc="-555" dirty="0">
                <a:latin typeface="Trebuchet MS"/>
                <a:cs typeface="Trebuchet MS"/>
              </a:rPr>
              <a:t>´</a:t>
            </a:r>
            <a:r>
              <a:rPr sz="1400" spc="-85" dirty="0">
                <a:latin typeface="Trebuchet MS"/>
                <a:cs typeface="Trebuchet MS"/>
              </a:rPr>
              <a:t>ıvel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surgiram</a:t>
            </a:r>
            <a:endParaRPr sz="1400" dirty="0">
              <a:latin typeface="Trebuchet MS"/>
              <a:cs typeface="Trebuchet MS"/>
            </a:endParaRPr>
          </a:p>
          <a:p>
            <a:pPr marL="139065" marR="80645">
              <a:lnSpc>
                <a:spcPts val="1390"/>
              </a:lnSpc>
              <a:spcBef>
                <a:spcPts val="455"/>
              </a:spcBef>
            </a:pPr>
            <a:r>
              <a:rPr sz="1200" spc="-65" dirty="0">
                <a:latin typeface="Trebuchet MS"/>
                <a:cs typeface="Trebuchet MS"/>
              </a:rPr>
              <a:t>Permitindo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ao 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programador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codificar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 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alg</a:t>
            </a:r>
            <a:r>
              <a:rPr sz="1200" spc="-10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ritmos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f</a:t>
            </a:r>
            <a:r>
              <a:rPr sz="1200" spc="-125" dirty="0">
                <a:latin typeface="Trebuchet MS"/>
                <a:cs typeface="Trebuchet MS"/>
              </a:rPr>
              <a:t>o</a:t>
            </a:r>
            <a:r>
              <a:rPr sz="1200" spc="-75" dirty="0">
                <a:latin typeface="Trebuchet MS"/>
                <a:cs typeface="Trebuchet MS"/>
              </a:rPr>
              <a:t>rma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mais  </a:t>
            </a:r>
            <a:r>
              <a:rPr sz="1200" spc="-65" dirty="0">
                <a:latin typeface="Trebuchet MS"/>
                <a:cs typeface="Trebuchet MS"/>
              </a:rPr>
              <a:t>concisa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14625" y="1262199"/>
            <a:ext cx="2104350" cy="12040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484856" y="2466844"/>
            <a:ext cx="17640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5200"/>
              </a:lnSpc>
              <a:spcBef>
                <a:spcPts val="100"/>
              </a:spcBef>
            </a:pPr>
            <a:r>
              <a:rPr sz="600" spc="5" dirty="0">
                <a:latin typeface="Trebuchet MS"/>
                <a:cs typeface="Trebuchet MS"/>
              </a:rPr>
              <a:t>Fonte:</a:t>
            </a:r>
            <a:r>
              <a:rPr sz="600" spc="10" dirty="0">
                <a:latin typeface="Trebuchet MS"/>
                <a:cs typeface="Trebuchet MS"/>
              </a:rPr>
              <a:t> </a:t>
            </a:r>
            <a:r>
              <a:rPr sz="600" spc="60" dirty="0">
                <a:latin typeface="Calibri"/>
                <a:cs typeface="Calibri"/>
              </a:rPr>
              <a:t>https://medium.com/the-andela-way/ </a:t>
            </a:r>
            <a:r>
              <a:rPr sz="600" spc="-125" dirty="0">
                <a:latin typeface="Calibri"/>
                <a:cs typeface="Calibri"/>
              </a:rPr>
              <a:t> </a:t>
            </a:r>
            <a:r>
              <a:rPr sz="600" spc="70" dirty="0">
                <a:latin typeface="Calibri"/>
                <a:cs typeface="Calibri"/>
              </a:rPr>
              <a:t>the-rise-of-modern-programming- </a:t>
            </a:r>
            <a:r>
              <a:rPr sz="600" spc="75" dirty="0">
                <a:latin typeface="Calibri"/>
                <a:cs typeface="Calibri"/>
              </a:rPr>
              <a:t> </a:t>
            </a:r>
            <a:r>
              <a:rPr sz="600" spc="65" dirty="0">
                <a:latin typeface="Calibri"/>
                <a:cs typeface="Calibri"/>
              </a:rPr>
              <a:t>languages-c923a2b914fc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</a:t>
            </a:fld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0296" y="658675"/>
            <a:ext cx="3454400" cy="15944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943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21334" marR="558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 dirty="0">
              <a:latin typeface="Trebuchet MS"/>
              <a:cs typeface="Trebuchet MS"/>
            </a:endParaRPr>
          </a:p>
          <a:p>
            <a:pPr marL="1101090">
              <a:lnSpc>
                <a:spcPct val="100000"/>
              </a:lnSpc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521334">
              <a:lnSpc>
                <a:spcPct val="100000"/>
              </a:lnSpc>
              <a:spcBef>
                <a:spcPts val="785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620" y="1662062"/>
            <a:ext cx="1012190" cy="5911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6084" y="2465418"/>
            <a:ext cx="146494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FF0000"/>
                </a:solidFill>
                <a:latin typeface="Calibri"/>
                <a:cs typeface="Calibri"/>
              </a:rPr>
              <a:t>mult</a:t>
            </a:r>
            <a:r>
              <a:rPr sz="10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525" dirty="0">
                <a:solidFill>
                  <a:srgbClr val="FF0000"/>
                </a:solidFill>
                <a:latin typeface="Tahoma"/>
                <a:cs typeface="Tahoma"/>
              </a:rPr>
              <a:t>´</a:t>
            </a:r>
            <a:r>
              <a:rPr sz="1000" spc="-8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traduzida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 err="1">
                <a:solidFill>
                  <a:srgbClr val="FF0000"/>
                </a:solidFill>
                <a:latin typeface="Tahoma"/>
                <a:cs typeface="Tahoma"/>
              </a:rPr>
              <a:t>em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  </a:t>
            </a:r>
            <a:r>
              <a:rPr lang="pt-BR" sz="1000" spc="-50" dirty="0">
                <a:solidFill>
                  <a:srgbClr val="FF0000"/>
                </a:solidFill>
                <a:latin typeface="Tahoma"/>
                <a:cs typeface="Tahoma"/>
              </a:rPr>
              <a:t>microcódigo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antes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rodar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0159" y="1099223"/>
            <a:ext cx="212725" cy="318135"/>
            <a:chOff x="360159" y="1099223"/>
            <a:chExt cx="212725" cy="3181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620" y="1662062"/>
            <a:ext cx="1012190" cy="5911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5058" y="2389510"/>
            <a:ext cx="12274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marR="94615" indent="-127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Tahoma"/>
                <a:cs typeface="Tahoma"/>
              </a:rPr>
              <a:t>No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caso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CISC, </a:t>
            </a:r>
            <a:r>
              <a:rPr sz="10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´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rea</a:t>
            </a:r>
            <a:r>
              <a:rPr sz="1000" spc="-8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roveita-</a:t>
            </a:r>
            <a:endParaRPr sz="1000" dirty="0">
              <a:latin typeface="Tahoma"/>
              <a:cs typeface="Tahoma"/>
            </a:endParaRPr>
          </a:p>
          <a:p>
            <a:pPr algn="ctr">
              <a:lnSpc>
                <a:spcPts val="1190"/>
              </a:lnSpc>
            </a:pP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mento</a:t>
            </a:r>
            <a:r>
              <a:rPr sz="1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registradores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0159" y="1099223"/>
            <a:ext cx="212725" cy="318135"/>
            <a:chOff x="360159" y="1099223"/>
            <a:chExt cx="212725" cy="3181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620" y="1662049"/>
            <a:ext cx="1012190" cy="5911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3572" y="2389510"/>
            <a:ext cx="13303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000" spc="-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000" spc="-525" dirty="0">
                <a:solidFill>
                  <a:srgbClr val="FF0000"/>
                </a:solidFill>
                <a:latin typeface="Tahoma"/>
                <a:cs typeface="Tahoma"/>
              </a:rPr>
              <a:t>´</a:t>
            </a:r>
            <a:r>
              <a:rPr sz="1000" spc="-8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7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000" spc="-60" dirty="0">
                <a:solidFill>
                  <a:srgbClr val="FF0000"/>
                </a:solidFill>
                <a:latin typeface="Tahoma"/>
                <a:cs typeface="Tahoma"/>
              </a:rPr>
              <a:t>que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sa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b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emos  </a:t>
            </a:r>
            <a:r>
              <a:rPr sz="1000" spc="-70" dirty="0">
                <a:solidFill>
                  <a:srgbClr val="FF0000"/>
                </a:solidFill>
                <a:latin typeface="Tahoma"/>
                <a:cs typeface="Tahoma"/>
              </a:rPr>
              <a:t>em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quais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registradores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es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os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erandos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0159" y="1099223"/>
            <a:ext cx="212725" cy="318135"/>
            <a:chOff x="360159" y="1099223"/>
            <a:chExt cx="212725" cy="3181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620" y="1662049"/>
            <a:ext cx="1012190" cy="5911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724" y="1662049"/>
            <a:ext cx="1391285" cy="12846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98425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  <a:p>
            <a:pPr marL="78740" marR="36195" indent="-34925">
              <a:lnSpc>
                <a:spcPct val="100000"/>
              </a:lnSpc>
              <a:spcBef>
                <a:spcPts val="670"/>
              </a:spcBef>
            </a:pPr>
            <a:r>
              <a:rPr sz="1000" spc="-10" dirty="0">
                <a:solidFill>
                  <a:srgbClr val="FF0000"/>
                </a:solidFill>
                <a:latin typeface="Tahoma"/>
                <a:cs typeface="Tahoma"/>
              </a:rPr>
              <a:t>Ou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1000" spc="-3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7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000" spc="-60" dirty="0">
                <a:solidFill>
                  <a:srgbClr val="FF0000"/>
                </a:solidFill>
                <a:latin typeface="Tahoma"/>
                <a:cs typeface="Tahoma"/>
              </a:rPr>
              <a:t>que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sem</a:t>
            </a:r>
            <a:r>
              <a:rPr sz="1000" spc="-9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re 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os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0000"/>
                </a:solidFill>
                <a:latin typeface="Tahoma"/>
                <a:cs typeface="Tahoma"/>
              </a:rPr>
              <a:t>mesmos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usados,  </a:t>
            </a:r>
            <a:r>
              <a:rPr sz="1000" spc="-8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n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h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´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como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F0000"/>
                </a:solidFill>
                <a:latin typeface="Tahoma"/>
                <a:cs typeface="Tahoma"/>
              </a:rPr>
              <a:t>g</a:t>
            </a:r>
            <a:r>
              <a:rPr sz="1000" spc="-8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rantir</a:t>
            </a:r>
            <a:endParaRPr sz="1000" dirty="0">
              <a:latin typeface="Tahoma"/>
              <a:cs typeface="Tahoma"/>
            </a:endParaRPr>
          </a:p>
          <a:p>
            <a:pPr marL="38100">
              <a:lnSpc>
                <a:spcPts val="1185"/>
              </a:lnSpc>
            </a:pPr>
            <a:r>
              <a:rPr sz="1000" spc="-60" dirty="0">
                <a:solidFill>
                  <a:srgbClr val="FF0000"/>
                </a:solidFill>
                <a:latin typeface="Tahoma"/>
                <a:cs typeface="Tahoma"/>
              </a:rPr>
              <a:t>que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0000"/>
                </a:solidFill>
                <a:latin typeface="Tahoma"/>
                <a:cs typeface="Tahoma"/>
              </a:rPr>
              <a:t>valor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FF0000"/>
                </a:solidFill>
                <a:latin typeface="Tahoma"/>
                <a:cs typeface="Tahoma"/>
              </a:rPr>
              <a:t>continuar´a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200" dirty="0">
                <a:solidFill>
                  <a:srgbClr val="FF0000"/>
                </a:solidFill>
                <a:latin typeface="Tahoma"/>
                <a:cs typeface="Tahoma"/>
              </a:rPr>
              <a:t>l´a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620" y="1662049"/>
            <a:ext cx="1252220" cy="144462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  <a:p>
            <a:pPr marL="97155" marR="30480" indent="-41910">
              <a:lnSpc>
                <a:spcPct val="100000"/>
              </a:lnSpc>
              <a:spcBef>
                <a:spcPts val="670"/>
              </a:spcBef>
            </a:pP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En</a:t>
            </a:r>
            <a:r>
              <a:rPr sz="1000" spc="-1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1000" spc="-540" dirty="0">
                <a:solidFill>
                  <a:srgbClr val="FF0000"/>
                </a:solidFill>
                <a:latin typeface="Tahoma"/>
                <a:cs typeface="Tahoma"/>
              </a:rPr>
              <a:t>˜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ao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FF0000"/>
                </a:solidFill>
                <a:latin typeface="Tahoma"/>
                <a:cs typeface="Tahoma"/>
              </a:rPr>
              <a:t>se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um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dos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-20" dirty="0">
                <a:solidFill>
                  <a:srgbClr val="FF0000"/>
                </a:solidFill>
                <a:latin typeface="Tahoma"/>
                <a:cs typeface="Tahoma"/>
              </a:rPr>
              <a:t>p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e- 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randos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usado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FF0000"/>
                </a:solidFill>
                <a:latin typeface="Tahoma"/>
                <a:cs typeface="Tahoma"/>
              </a:rPr>
              <a:t>em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FF0000"/>
                </a:solidFill>
                <a:latin typeface="Tahoma"/>
                <a:cs typeface="Tahoma"/>
              </a:rPr>
              <a:t>outro</a:t>
            </a:r>
            <a:r>
              <a:rPr sz="1000" spc="2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1000" spc="250" dirty="0">
                <a:solidFill>
                  <a:srgbClr val="FF0000"/>
                </a:solidFill>
                <a:latin typeface="Tahoma"/>
                <a:cs typeface="Tahoma"/>
              </a:rPr>
              <a:t>cálculo</a:t>
            </a:r>
            <a:r>
              <a:rPr sz="1000" spc="-85" dirty="0">
                <a:solidFill>
                  <a:srgbClr val="FF0000"/>
                </a:solidFill>
                <a:latin typeface="Tahoma"/>
                <a:cs typeface="Tahoma"/>
              </a:rPr>
              <a:t>,</a:t>
            </a:r>
            <a:r>
              <a:rPr sz="100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pt-BR" sz="1000" spc="145" dirty="0">
                <a:solidFill>
                  <a:srgbClr val="FF0000"/>
                </a:solidFill>
                <a:latin typeface="Tahoma"/>
                <a:cs typeface="Tahoma"/>
              </a:rPr>
              <a:t>terá</a:t>
            </a:r>
            <a:r>
              <a:rPr sz="10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0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FF0000"/>
                </a:solidFill>
                <a:latin typeface="Tahoma"/>
                <a:cs typeface="Tahoma"/>
              </a:rPr>
              <a:t>ser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FF0000"/>
                </a:solidFill>
                <a:latin typeface="Tahoma"/>
                <a:cs typeface="Tahoma"/>
              </a:rPr>
              <a:t>recarregado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790846"/>
            <a:ext cx="4403725" cy="2416175"/>
            <a:chOff x="127596" y="790846"/>
            <a:chExt cx="4403725" cy="2416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59345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0507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9237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90867"/>
              <a:ext cx="50752" cy="23142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03600"/>
              <a:ext cx="4352925" cy="2152650"/>
            </a:xfrm>
            <a:custGeom>
              <a:avLst/>
              <a:gdLst/>
              <a:ahLst/>
              <a:cxnLst/>
              <a:rect l="l" t="t" r="r" b="b"/>
              <a:pathLst>
                <a:path w="4352925" h="2152650">
                  <a:moveTo>
                    <a:pt x="4352859" y="0"/>
                  </a:moveTo>
                  <a:lnTo>
                    <a:pt x="0" y="0"/>
                  </a:lnTo>
                  <a:lnTo>
                    <a:pt x="0" y="2101473"/>
                  </a:lnTo>
                  <a:lnTo>
                    <a:pt x="4008" y="2121197"/>
                  </a:lnTo>
                  <a:lnTo>
                    <a:pt x="14922" y="2137350"/>
                  </a:lnTo>
                  <a:lnTo>
                    <a:pt x="31075" y="2148264"/>
                  </a:lnTo>
                  <a:lnTo>
                    <a:pt x="50800" y="2152273"/>
                  </a:lnTo>
                  <a:lnTo>
                    <a:pt x="4302058" y="2152273"/>
                  </a:lnTo>
                  <a:lnTo>
                    <a:pt x="4321783" y="2148264"/>
                  </a:lnTo>
                  <a:lnTo>
                    <a:pt x="4337936" y="2137350"/>
                  </a:lnTo>
                  <a:lnTo>
                    <a:pt x="4348850" y="2121197"/>
                  </a:lnTo>
                  <a:lnTo>
                    <a:pt x="4352859" y="210147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28946"/>
              <a:ext cx="0" cy="2295525"/>
            </a:xfrm>
            <a:custGeom>
              <a:avLst/>
              <a:gdLst/>
              <a:ahLst/>
              <a:cxnLst/>
              <a:rect l="l" t="t" r="r" b="b"/>
              <a:pathLst>
                <a:path h="2295525">
                  <a:moveTo>
                    <a:pt x="0" y="22951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1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03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908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7562" y="2465418"/>
            <a:ext cx="12820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0000"/>
                </a:solidFill>
                <a:latin typeface="Tahoma"/>
                <a:cs typeface="Tahoma"/>
              </a:rPr>
              <a:t>No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caso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FF0000"/>
                </a:solidFill>
                <a:latin typeface="Tahoma"/>
                <a:cs typeface="Tahoma"/>
              </a:rPr>
              <a:t>RISC,</a:t>
            </a:r>
            <a:r>
              <a:rPr sz="10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F0000"/>
                </a:solidFill>
                <a:latin typeface="Tahoma"/>
                <a:cs typeface="Tahoma"/>
              </a:rPr>
              <a:t>basta </a:t>
            </a:r>
            <a:r>
              <a:rPr sz="1000" spc="-3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Tahoma"/>
                <a:cs typeface="Tahoma"/>
              </a:rPr>
              <a:t>reutilizar</a:t>
            </a:r>
            <a:r>
              <a:rPr sz="1000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000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0000"/>
                </a:solidFill>
                <a:latin typeface="Tahoma"/>
                <a:cs typeface="Tahoma"/>
              </a:rPr>
              <a:t>registrador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0159" y="1099223"/>
            <a:ext cx="212725" cy="318135"/>
            <a:chOff x="360159" y="1099223"/>
            <a:chExt cx="212725" cy="31813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099223"/>
              <a:ext cx="85839" cy="858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348079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996" y="658675"/>
            <a:ext cx="3429000" cy="981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00"/>
              </a:spcBef>
            </a:pPr>
            <a:r>
              <a:rPr sz="1400" spc="-35" dirty="0">
                <a:latin typeface="Trebuchet MS"/>
                <a:cs typeface="Trebuchet MS"/>
              </a:rPr>
              <a:t>Ex: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=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x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220" dirty="0">
                <a:latin typeface="Trebuchet MS"/>
                <a:cs typeface="Trebuchet MS"/>
              </a:rPr>
              <a:t>*</a:t>
            </a:r>
            <a:r>
              <a:rPr sz="1400" spc="29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y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x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y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0" dirty="0">
                <a:latin typeface="Trebuchet MS"/>
                <a:cs typeface="Trebuchet MS"/>
              </a:rPr>
              <a:t>endere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60" dirty="0">
                <a:latin typeface="Trebuchet MS"/>
                <a:cs typeface="Trebuchet MS"/>
              </a:rPr>
              <a:t>cos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baseline="-13888" dirty="0">
                <a:latin typeface="Trebuchet MS"/>
                <a:cs typeface="Trebuchet MS"/>
              </a:rPr>
              <a:t>1 </a:t>
            </a:r>
            <a:r>
              <a:rPr sz="1200" spc="-67" baseline="-13888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e</a:t>
            </a:r>
            <a:r>
              <a:rPr sz="1200" spc="75" baseline="-13888" dirty="0">
                <a:latin typeface="Trebuchet MS"/>
                <a:cs typeface="Trebuchet MS"/>
              </a:rPr>
              <a:t>2</a:t>
            </a:r>
            <a:r>
              <a:rPr sz="1200" spc="-105" dirty="0">
                <a:latin typeface="Trebuchet MS"/>
                <a:cs typeface="Trebuchet MS"/>
              </a:rPr>
              <a:t>,  </a:t>
            </a:r>
            <a:r>
              <a:rPr sz="1200" spc="-80" dirty="0">
                <a:latin typeface="Trebuchet MS"/>
                <a:cs typeface="Trebuchet MS"/>
              </a:rPr>
              <a:t>respectivamente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620" y="1662062"/>
            <a:ext cx="1012190" cy="5911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200" spc="-10" dirty="0">
                <a:latin typeface="Trebuchet MS"/>
                <a:cs typeface="Trebuchet MS"/>
              </a:rPr>
              <a:t>mult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89" baseline="-13888" dirty="0">
                <a:latin typeface="Trebuchet MS"/>
                <a:cs typeface="Trebuchet MS"/>
              </a:rPr>
              <a:t>1</a:t>
            </a:r>
            <a:r>
              <a:rPr sz="1200" spc="60" dirty="0">
                <a:latin typeface="Trebuchet MS"/>
                <a:cs typeface="Trebuchet MS"/>
              </a:rPr>
              <a:t>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e</a:t>
            </a:r>
            <a:r>
              <a:rPr sz="1200" spc="-30" baseline="-13888" dirty="0">
                <a:latin typeface="Trebuchet MS"/>
                <a:cs typeface="Trebuchet MS"/>
              </a:rPr>
              <a:t>2</a:t>
            </a:r>
            <a:endParaRPr sz="1200" baseline="-13888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49219" y="1663941"/>
            <a:ext cx="1404620" cy="112268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88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38100" marR="360680">
              <a:lnSpc>
                <a:spcPts val="1390"/>
              </a:lnSpc>
              <a:spcBef>
                <a:spcPts val="875"/>
              </a:spcBef>
            </a:pP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lw</a:t>
            </a:r>
            <a:r>
              <a:rPr sz="1200" spc="21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$t2,</a:t>
            </a:r>
            <a:r>
              <a:rPr sz="1200" spc="21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2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  <a:p>
            <a:pPr marL="38100" marR="30480">
              <a:lnSpc>
                <a:spcPts val="1390"/>
              </a:lnSpc>
              <a:spcBef>
                <a:spcPts val="10"/>
              </a:spcBef>
            </a:pPr>
            <a:r>
              <a:rPr sz="1200" spc="-55" dirty="0">
                <a:latin typeface="Trebuchet MS"/>
                <a:cs typeface="Trebuchet MS"/>
              </a:rPr>
              <a:t>mul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2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$t1,</a:t>
            </a:r>
            <a:r>
              <a:rPr sz="1200" spc="2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$t2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sw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$t3,</a:t>
            </a:r>
            <a:r>
              <a:rPr sz="1200" spc="23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0(e</a:t>
            </a:r>
            <a:r>
              <a:rPr sz="1200" spc="97" baseline="-13888" dirty="0">
                <a:latin typeface="Trebuchet MS"/>
                <a:cs typeface="Trebuchet MS"/>
              </a:rPr>
              <a:t>1</a:t>
            </a:r>
            <a:r>
              <a:rPr sz="1200" spc="65" dirty="0">
                <a:latin typeface="Trebuchet MS"/>
                <a:cs typeface="Trebuchet MS"/>
              </a:rPr>
              <a:t>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72394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18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692033"/>
            <a:ext cx="9410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766514"/>
            <a:ext cx="4403725" cy="2477135"/>
            <a:chOff x="127596" y="766514"/>
            <a:chExt cx="4403725" cy="2477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35012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4157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128873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66533"/>
              <a:ext cx="50752" cy="23750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979269"/>
              <a:ext cx="4352925" cy="2213610"/>
            </a:xfrm>
            <a:custGeom>
              <a:avLst/>
              <a:gdLst/>
              <a:ahLst/>
              <a:cxnLst/>
              <a:rect l="l" t="t" r="r" b="b"/>
              <a:pathLst>
                <a:path w="4352925" h="2213610">
                  <a:moveTo>
                    <a:pt x="4352859" y="0"/>
                  </a:moveTo>
                  <a:lnTo>
                    <a:pt x="0" y="0"/>
                  </a:lnTo>
                  <a:lnTo>
                    <a:pt x="0" y="2162304"/>
                  </a:lnTo>
                  <a:lnTo>
                    <a:pt x="4008" y="2182029"/>
                  </a:lnTo>
                  <a:lnTo>
                    <a:pt x="14922" y="2198181"/>
                  </a:lnTo>
                  <a:lnTo>
                    <a:pt x="31075" y="2209096"/>
                  </a:lnTo>
                  <a:lnTo>
                    <a:pt x="50800" y="2213104"/>
                  </a:lnTo>
                  <a:lnTo>
                    <a:pt x="4302058" y="2213104"/>
                  </a:lnTo>
                  <a:lnTo>
                    <a:pt x="4321783" y="2209096"/>
                  </a:lnTo>
                  <a:lnTo>
                    <a:pt x="4337936" y="2198181"/>
                  </a:lnTo>
                  <a:lnTo>
                    <a:pt x="4348850" y="2182029"/>
                  </a:lnTo>
                  <a:lnTo>
                    <a:pt x="4352859" y="2162304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04614"/>
              <a:ext cx="0" cy="2356485"/>
            </a:xfrm>
            <a:custGeom>
              <a:avLst/>
              <a:gdLst/>
              <a:ahLst/>
              <a:cxnLst/>
              <a:rect l="l" t="t" r="r" b="b"/>
              <a:pathLst>
                <a:path h="2356485">
                  <a:moveTo>
                    <a:pt x="0" y="23560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7919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792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76651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06472" y="953186"/>
            <a:ext cx="1538605" cy="48640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47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200" spc="-5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ciclo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nico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617" y="953186"/>
            <a:ext cx="1939289" cy="216916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12700" marR="5715">
              <a:lnSpc>
                <a:spcPts val="1390"/>
              </a:lnSpc>
              <a:spcBef>
                <a:spcPts val="459"/>
              </a:spcBef>
            </a:pPr>
            <a:r>
              <a:rPr sz="1200" spc="-60" dirty="0">
                <a:latin typeface="Trebuchet MS"/>
                <a:cs typeface="Trebuchet MS"/>
              </a:rPr>
              <a:t>Inclui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ltiplos  </a:t>
            </a:r>
            <a:r>
              <a:rPr sz="1200" spc="-70" dirty="0">
                <a:latin typeface="Trebuchet MS"/>
                <a:cs typeface="Trebuchet MS"/>
              </a:rPr>
              <a:t>ciclos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pt-BR" sz="1200" dirty="0">
                <a:latin typeface="Trebuchet MS"/>
                <a:cs typeface="Trebuchet MS"/>
              </a:rPr>
              <a:t>Memória-para-memória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459"/>
              </a:spcBef>
            </a:pPr>
            <a:r>
              <a:rPr sz="1200" spc="40" dirty="0">
                <a:latin typeface="Trebuchet MS"/>
                <a:cs typeface="Trebuchet MS"/>
              </a:rPr>
              <a:t>load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store </a:t>
            </a:r>
            <a:r>
              <a:rPr sz="1200" spc="-70" dirty="0" err="1">
                <a:latin typeface="Trebuchet MS"/>
                <a:cs typeface="Trebuchet MS"/>
              </a:rPr>
              <a:t>incorporadas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às instruções</a:t>
            </a:r>
            <a:endParaRPr sz="1200" dirty="0">
              <a:latin typeface="Trebuchet MS"/>
              <a:cs typeface="Trebuchet MS"/>
            </a:endParaRPr>
          </a:p>
          <a:p>
            <a:pPr marL="12700" marR="809625">
              <a:lnSpc>
                <a:spcPts val="1810"/>
              </a:lnSpc>
              <a:spcBef>
                <a:spcPts val="90"/>
              </a:spcBef>
            </a:pP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spc="-645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´digos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 err="1">
                <a:latin typeface="Trebuchet MS"/>
                <a:cs typeface="Trebuchet MS"/>
              </a:rPr>
              <a:t>p</a:t>
            </a:r>
            <a:r>
              <a:rPr sz="1200" spc="-75" dirty="0" err="1">
                <a:latin typeface="Trebuchet MS"/>
                <a:cs typeface="Trebuchet MS"/>
              </a:rPr>
              <a:t>equenos</a:t>
            </a:r>
            <a:r>
              <a:rPr sz="1200" spc="-75" dirty="0">
                <a:latin typeface="Trebuchet MS"/>
                <a:cs typeface="Trebuchet MS"/>
              </a:rPr>
              <a:t>  </a:t>
            </a:r>
            <a:r>
              <a:rPr sz="1200" spc="25" dirty="0">
                <a:latin typeface="Trebuchet MS"/>
                <a:cs typeface="Trebuchet MS"/>
              </a:rPr>
              <a:t>CP</a:t>
            </a:r>
            <a:r>
              <a:rPr lang="pt-BR" sz="1200" spc="25" dirty="0">
                <a:latin typeface="Trebuchet MS"/>
                <a:cs typeface="Trebuchet MS"/>
              </a:rPr>
              <a:t>U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alta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345"/>
              </a:spcBef>
            </a:pPr>
            <a:r>
              <a:rPr sz="1200" spc="-55" dirty="0">
                <a:latin typeface="Trebuchet MS"/>
                <a:cs typeface="Trebuchet MS"/>
              </a:rPr>
              <a:t>Precisa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</a:t>
            </a:r>
            <a:r>
              <a:rPr sz="1200" spc="-110" dirty="0">
                <a:latin typeface="Trebuchet MS"/>
                <a:cs typeface="Trebuchet MS"/>
              </a:rPr>
              <a:t>m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oria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p</a:t>
            </a:r>
            <a:r>
              <a:rPr sz="1200" spc="-105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ra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11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rma-  </a:t>
            </a:r>
            <a:r>
              <a:rPr sz="1200" spc="-85" dirty="0">
                <a:latin typeface="Trebuchet MS"/>
                <a:cs typeface="Trebuchet MS"/>
              </a:rPr>
              <a:t>zen</a:t>
            </a:r>
            <a:r>
              <a:rPr sz="1200" spc="-12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complexas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6291" y="1590866"/>
            <a:ext cx="1938655" cy="1354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200" spc="-65" dirty="0">
                <a:latin typeface="Trebuchet MS"/>
                <a:cs typeface="Trebuchet MS"/>
              </a:rPr>
              <a:t>Registrador-para-registrador</a:t>
            </a:r>
            <a:endParaRPr sz="1200" dirty="0">
              <a:latin typeface="Trebuchet MS"/>
              <a:cs typeface="Trebuchet MS"/>
            </a:endParaRPr>
          </a:p>
          <a:p>
            <a:pPr marL="12700" marR="5080">
              <a:lnSpc>
                <a:spcPts val="1390"/>
              </a:lnSpc>
              <a:spcBef>
                <a:spcPts val="459"/>
              </a:spcBef>
            </a:pPr>
            <a:r>
              <a:rPr sz="1200" spc="40" dirty="0">
                <a:latin typeface="Trebuchet MS"/>
                <a:cs typeface="Trebuchet MS"/>
              </a:rPr>
              <a:t>load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store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65" dirty="0">
                <a:latin typeface="Trebuchet MS"/>
                <a:cs typeface="Trebuchet MS"/>
              </a:rPr>
              <a:t>oes  </a:t>
            </a:r>
            <a:r>
              <a:rPr sz="1200" spc="-80" dirty="0">
                <a:latin typeface="Trebuchet MS"/>
                <a:cs typeface="Trebuchet MS"/>
              </a:rPr>
              <a:t>independentes</a:t>
            </a:r>
            <a:endParaRPr sz="1200" dirty="0">
              <a:latin typeface="Trebuchet MS"/>
              <a:cs typeface="Trebuchet MS"/>
            </a:endParaRPr>
          </a:p>
          <a:p>
            <a:pPr marL="12700" marR="909955" indent="-635">
              <a:lnSpc>
                <a:spcPts val="1810"/>
              </a:lnSpc>
              <a:spcBef>
                <a:spcPts val="90"/>
              </a:spcBef>
            </a:pPr>
            <a:r>
              <a:rPr sz="1200" spc="25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55" dirty="0">
                <a:latin typeface="Trebuchet MS"/>
                <a:cs typeface="Trebuchet MS"/>
              </a:rPr>
              <a:t>odigos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 err="1">
                <a:latin typeface="Trebuchet MS"/>
                <a:cs typeface="Trebuchet MS"/>
              </a:rPr>
              <a:t>grandes</a:t>
            </a:r>
            <a:r>
              <a:rPr sz="1200" spc="-60" dirty="0">
                <a:latin typeface="Trebuchet MS"/>
                <a:cs typeface="Trebuchet MS"/>
              </a:rPr>
              <a:t>  </a:t>
            </a:r>
            <a:r>
              <a:rPr sz="1200" spc="25" dirty="0">
                <a:latin typeface="Trebuchet MS"/>
                <a:cs typeface="Trebuchet MS"/>
              </a:rPr>
              <a:t>CP</a:t>
            </a:r>
            <a:r>
              <a:rPr lang="pt-BR" sz="1200" spc="25" dirty="0">
                <a:latin typeface="Trebuchet MS"/>
                <a:cs typeface="Trebuchet MS"/>
              </a:rPr>
              <a:t>U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baixa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200" spc="-55" dirty="0">
                <a:latin typeface="Trebuchet MS"/>
                <a:cs typeface="Trebuchet MS"/>
              </a:rPr>
              <a:t>Precisa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registradores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19 / 31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596" y="915793"/>
            <a:ext cx="4403725" cy="2103755"/>
            <a:chOff x="127596" y="915793"/>
            <a:chExt cx="4403725" cy="21037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84288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1763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04934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15822"/>
              <a:ext cx="50752" cy="20018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128548"/>
              <a:ext cx="4352925" cy="1840230"/>
            </a:xfrm>
            <a:custGeom>
              <a:avLst/>
              <a:gdLst/>
              <a:ahLst/>
              <a:cxnLst/>
              <a:rect l="l" t="t" r="r" b="b"/>
              <a:pathLst>
                <a:path w="4352925" h="1840230">
                  <a:moveTo>
                    <a:pt x="4352859" y="0"/>
                  </a:moveTo>
                  <a:lnTo>
                    <a:pt x="0" y="0"/>
                  </a:lnTo>
                  <a:lnTo>
                    <a:pt x="0" y="1789086"/>
                  </a:lnTo>
                  <a:lnTo>
                    <a:pt x="4008" y="1808811"/>
                  </a:lnTo>
                  <a:lnTo>
                    <a:pt x="14922" y="1824964"/>
                  </a:lnTo>
                  <a:lnTo>
                    <a:pt x="31075" y="1835878"/>
                  </a:lnTo>
                  <a:lnTo>
                    <a:pt x="50800" y="1839886"/>
                  </a:lnTo>
                  <a:lnTo>
                    <a:pt x="4302058" y="1839886"/>
                  </a:lnTo>
                  <a:lnTo>
                    <a:pt x="4321783" y="1835878"/>
                  </a:lnTo>
                  <a:lnTo>
                    <a:pt x="4337936" y="1824964"/>
                  </a:lnTo>
                  <a:lnTo>
                    <a:pt x="4348850" y="1808811"/>
                  </a:lnTo>
                  <a:lnTo>
                    <a:pt x="4352859" y="178908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53893"/>
              <a:ext cx="0" cy="1983105"/>
            </a:xfrm>
            <a:custGeom>
              <a:avLst/>
              <a:gdLst/>
              <a:ahLst/>
              <a:cxnLst/>
              <a:rect l="l" t="t" r="r" b="b"/>
              <a:pathLst>
                <a:path h="1983105">
                  <a:moveTo>
                    <a:pt x="0" y="198279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411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284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9157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316279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291397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22490" y="1209761"/>
            <a:ext cx="1788795" cy="17278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157480">
              <a:lnSpc>
                <a:spcPct val="85100"/>
              </a:lnSpc>
              <a:spcBef>
                <a:spcPts val="384"/>
              </a:spcBef>
            </a:pPr>
            <a:r>
              <a:rPr sz="1400" spc="90" dirty="0">
                <a:latin typeface="Trebuchet MS"/>
                <a:cs typeface="Trebuchet MS"/>
              </a:rPr>
              <a:t>O </a:t>
            </a:r>
            <a:r>
              <a:rPr sz="1400" spc="-85" dirty="0">
                <a:latin typeface="Trebuchet MS"/>
                <a:cs typeface="Trebuchet MS"/>
              </a:rPr>
              <a:t>que </a:t>
            </a:r>
            <a:r>
              <a:rPr sz="1400" spc="-95" dirty="0">
                <a:latin typeface="Trebuchet MS"/>
                <a:cs typeface="Trebuchet MS"/>
              </a:rPr>
              <a:t>fez</a:t>
            </a:r>
            <a:r>
              <a:rPr sz="1400" spc="-9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surgir um 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problema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conhecido 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como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b="1" spc="-55" dirty="0">
                <a:latin typeface="Arial"/>
                <a:cs typeface="Arial"/>
              </a:rPr>
              <a:t>disparidade 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80" dirty="0">
                <a:latin typeface="Arial"/>
                <a:cs typeface="Arial"/>
              </a:rPr>
              <a:t>semˆantica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(</a:t>
            </a:r>
            <a:r>
              <a:rPr sz="1400" i="1" spc="-55" dirty="0">
                <a:latin typeface="Trebuchet MS"/>
                <a:cs typeface="Trebuchet MS"/>
              </a:rPr>
              <a:t>semantic </a:t>
            </a:r>
            <a:r>
              <a:rPr sz="1400" i="1" spc="-405" dirty="0">
                <a:latin typeface="Trebuchet MS"/>
                <a:cs typeface="Trebuchet MS"/>
              </a:rPr>
              <a:t> </a:t>
            </a:r>
            <a:r>
              <a:rPr sz="1400" i="1" spc="-10" dirty="0">
                <a:latin typeface="Trebuchet MS"/>
                <a:cs typeface="Trebuchet MS"/>
              </a:rPr>
              <a:t>gap</a:t>
            </a:r>
            <a:r>
              <a:rPr sz="1400" spc="-10" dirty="0"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139065" marR="5080">
              <a:lnSpc>
                <a:spcPts val="1390"/>
              </a:lnSpc>
              <a:spcBef>
                <a:spcPts val="434"/>
              </a:spcBef>
            </a:pPr>
            <a:r>
              <a:rPr sz="1200" spc="65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diferen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75" dirty="0">
                <a:latin typeface="Trebuchet MS"/>
                <a:cs typeface="Trebuchet MS"/>
              </a:rPr>
              <a:t>ca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40" dirty="0">
                <a:latin typeface="Trebuchet MS"/>
                <a:cs typeface="Trebuchet MS"/>
              </a:rPr>
              <a:t>e</a:t>
            </a:r>
            <a:r>
              <a:rPr sz="1200" spc="-80" dirty="0">
                <a:latin typeface="Trebuchet MS"/>
                <a:cs typeface="Trebuchet MS"/>
              </a:rPr>
              <a:t>ntre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as 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era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f</a:t>
            </a:r>
            <a:r>
              <a:rPr sz="1200" spc="-125" dirty="0">
                <a:latin typeface="Trebuchet MS"/>
                <a:cs typeface="Trebuchet MS"/>
              </a:rPr>
              <a:t>o</a:t>
            </a:r>
            <a:r>
              <a:rPr sz="1200" spc="-75" dirty="0">
                <a:latin typeface="Trebuchet MS"/>
                <a:cs typeface="Trebuchet MS"/>
              </a:rPr>
              <a:t>rnecidas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  </a:t>
            </a:r>
            <a:r>
              <a:rPr sz="1200" spc="-65" dirty="0">
                <a:latin typeface="Trebuchet MS"/>
                <a:cs typeface="Trebuchet MS"/>
              </a:rPr>
              <a:t>essas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linguagens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as  </a:t>
            </a:r>
            <a:r>
              <a:rPr sz="1200" spc="-85" dirty="0">
                <a:latin typeface="Trebuchet MS"/>
                <a:cs typeface="Trebuchet MS"/>
              </a:rPr>
              <a:t>oferecidas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pela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arquitetura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0282" y="1243634"/>
            <a:ext cx="1913046" cy="147157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4</a:t>
            </a:fld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805393"/>
            <a:ext cx="9410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879885"/>
            <a:ext cx="4403725" cy="2193290"/>
            <a:chOff x="127596" y="879885"/>
            <a:chExt cx="4403725" cy="2193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48372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71520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58820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79906"/>
              <a:ext cx="50752" cy="20916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92639"/>
              <a:ext cx="4352925" cy="1929764"/>
            </a:xfrm>
            <a:custGeom>
              <a:avLst/>
              <a:gdLst/>
              <a:ahLst/>
              <a:cxnLst/>
              <a:rect l="l" t="t" r="r" b="b"/>
              <a:pathLst>
                <a:path w="4352925" h="1929764">
                  <a:moveTo>
                    <a:pt x="4352859" y="0"/>
                  </a:moveTo>
                  <a:lnTo>
                    <a:pt x="0" y="0"/>
                  </a:lnTo>
                  <a:lnTo>
                    <a:pt x="0" y="1878881"/>
                  </a:lnTo>
                  <a:lnTo>
                    <a:pt x="4008" y="1898605"/>
                  </a:lnTo>
                  <a:lnTo>
                    <a:pt x="14922" y="1914758"/>
                  </a:lnTo>
                  <a:lnTo>
                    <a:pt x="31075" y="1925672"/>
                  </a:lnTo>
                  <a:lnTo>
                    <a:pt x="50800" y="1929681"/>
                  </a:lnTo>
                  <a:lnTo>
                    <a:pt x="4302058" y="1929681"/>
                  </a:lnTo>
                  <a:lnTo>
                    <a:pt x="4321783" y="1925672"/>
                  </a:lnTo>
                  <a:lnTo>
                    <a:pt x="4337936" y="1914758"/>
                  </a:lnTo>
                  <a:lnTo>
                    <a:pt x="4348850" y="1898605"/>
                  </a:lnTo>
                  <a:lnTo>
                    <a:pt x="4352859" y="1878881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17985"/>
              <a:ext cx="0" cy="2072639"/>
            </a:xfrm>
            <a:custGeom>
              <a:avLst/>
              <a:gdLst/>
              <a:ahLst/>
              <a:cxnLst/>
              <a:rect l="l" t="t" r="r" b="b"/>
              <a:pathLst>
                <a:path h="2072639">
                  <a:moveTo>
                    <a:pt x="0" y="20725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052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925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798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49645" y="1405125"/>
            <a:ext cx="595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1460" algn="l"/>
              </a:tabLst>
            </a:pPr>
            <a:r>
              <a:rPr sz="1200" spc="-75" dirty="0">
                <a:latin typeface="Trebuchet MS"/>
                <a:cs typeface="Trebuchet MS"/>
              </a:rPr>
              <a:t>a	inter-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6472" y="1405125"/>
            <a:ext cx="617855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0" dirty="0" err="1">
                <a:latin typeface="Trebuchet MS"/>
                <a:cs typeface="Trebuchet MS"/>
              </a:rPr>
              <a:t>Res</a:t>
            </a:r>
            <a:r>
              <a:rPr sz="1200" spc="-20" dirty="0" err="1">
                <a:latin typeface="Trebuchet MS"/>
                <a:cs typeface="Trebuchet MS"/>
              </a:rPr>
              <a:t>p</a:t>
            </a:r>
            <a:r>
              <a:rPr sz="1200" spc="-70" dirty="0" err="1">
                <a:latin typeface="Trebuchet MS"/>
                <a:cs typeface="Trebuchet MS"/>
              </a:rPr>
              <a:t>onde</a:t>
            </a:r>
            <a:r>
              <a:rPr sz="1200" spc="-70" dirty="0">
                <a:latin typeface="Trebuchet MS"/>
                <a:cs typeface="Trebuchet MS"/>
              </a:rPr>
              <a:t>  </a:t>
            </a:r>
            <a:r>
              <a:rPr sz="1200" spc="-190" dirty="0" err="1">
                <a:latin typeface="Trebuchet MS"/>
                <a:cs typeface="Trebuchet MS"/>
              </a:rPr>
              <a:t>rup¸c˜oes</a:t>
            </a:r>
            <a:r>
              <a:rPr sz="1200" spc="-190" dirty="0">
                <a:latin typeface="Trebuchet MS"/>
                <a:cs typeface="Trebuchet MS"/>
              </a:rPr>
              <a:t>,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7276" y="1055929"/>
            <a:ext cx="450215" cy="73406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750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  <a:p>
            <a:pPr marL="12700" marR="5080" indent="8890">
              <a:lnSpc>
                <a:spcPts val="1390"/>
              </a:lnSpc>
              <a:spcBef>
                <a:spcPts val="740"/>
              </a:spcBef>
            </a:pPr>
            <a:r>
              <a:rPr sz="1200" spc="-85" dirty="0">
                <a:latin typeface="Trebuchet MS"/>
                <a:cs typeface="Trebuchet MS"/>
              </a:rPr>
              <a:t>melh</a:t>
            </a:r>
            <a:r>
              <a:rPr sz="1200" spc="-114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r  </a:t>
            </a:r>
            <a:r>
              <a:rPr sz="1200" spc="-55" dirty="0">
                <a:latin typeface="Trebuchet MS"/>
                <a:cs typeface="Trebuchet MS"/>
              </a:rPr>
              <a:t>pois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230" y="1582265"/>
            <a:ext cx="737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334" algn="l"/>
              </a:tabLst>
            </a:pPr>
            <a:r>
              <a:rPr sz="1200" spc="-70" dirty="0">
                <a:latin typeface="Trebuchet MS"/>
                <a:cs typeface="Trebuchet MS"/>
              </a:rPr>
              <a:t>estas	</a:t>
            </a:r>
            <a:r>
              <a:rPr sz="1200" spc="-55" dirty="0">
                <a:latin typeface="Trebuchet MS"/>
                <a:cs typeface="Trebuchet MS"/>
              </a:rPr>
              <a:t>s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6472" y="1759404"/>
            <a:ext cx="19380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5" dirty="0">
                <a:latin typeface="Trebuchet MS"/>
                <a:cs typeface="Trebuchet MS"/>
              </a:rPr>
              <a:t>checadas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entre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era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mais  </a:t>
            </a:r>
            <a:r>
              <a:rPr sz="1200" spc="-95" dirty="0">
                <a:latin typeface="Trebuchet MS"/>
                <a:cs typeface="Trebuchet MS"/>
              </a:rPr>
              <a:t>elementares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617" y="1055929"/>
            <a:ext cx="1939289" cy="170944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ts val="1390"/>
              </a:lnSpc>
              <a:spcBef>
                <a:spcPts val="740"/>
              </a:spcBef>
            </a:pPr>
            <a:r>
              <a:rPr sz="1200" spc="-5" dirty="0">
                <a:latin typeface="Trebuchet MS"/>
                <a:cs typeface="Trebuchet MS"/>
              </a:rPr>
              <a:t>Ou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restringem</a:t>
            </a:r>
            <a:r>
              <a:rPr sz="1200" spc="-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interrup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aos  </a:t>
            </a:r>
            <a:r>
              <a:rPr sz="1200" spc="-75" dirty="0">
                <a:latin typeface="Trebuchet MS"/>
                <a:cs typeface="Trebuchet MS"/>
              </a:rPr>
              <a:t>limites </a:t>
            </a:r>
            <a:r>
              <a:rPr sz="1200" spc="-60" dirty="0">
                <a:latin typeface="Trebuchet MS"/>
                <a:cs typeface="Trebuchet MS"/>
              </a:rPr>
              <a:t>das </a:t>
            </a:r>
            <a:r>
              <a:rPr lang="pt-BR" sz="1200" spc="-60" dirty="0">
                <a:latin typeface="Trebuchet MS"/>
                <a:cs typeface="Trebuchet MS"/>
              </a:rPr>
              <a:t>instruções</a:t>
            </a:r>
            <a:r>
              <a:rPr sz="1200" spc="-160" dirty="0">
                <a:latin typeface="Trebuchet MS"/>
                <a:cs typeface="Trebuchet MS"/>
              </a:rPr>
              <a:t>,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ou </a:t>
            </a:r>
            <a:r>
              <a:rPr sz="1200" spc="-85" dirty="0">
                <a:latin typeface="Trebuchet MS"/>
                <a:cs typeface="Trebuchet MS"/>
              </a:rPr>
              <a:t>defi- 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nem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55" dirty="0">
                <a:latin typeface="Trebuchet MS"/>
                <a:cs typeface="Trebuchet MS"/>
              </a:rPr>
              <a:t>ontos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es</a:t>
            </a:r>
            <a:r>
              <a:rPr sz="1200" spc="-60" dirty="0">
                <a:latin typeface="Trebuchet MS"/>
                <a:cs typeface="Trebuchet MS"/>
              </a:rPr>
              <a:t>p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-235" dirty="0">
                <a:latin typeface="Trebuchet MS"/>
                <a:cs typeface="Trebuchet MS"/>
              </a:rPr>
              <a:t>c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70" dirty="0">
                <a:latin typeface="Trebuchet MS"/>
                <a:cs typeface="Trebuchet MS"/>
              </a:rPr>
              <a:t>ıficos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que 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30" dirty="0">
                <a:latin typeface="Trebuchet MS"/>
                <a:cs typeface="Trebuchet MS"/>
              </a:rPr>
              <a:t>o</a:t>
            </a:r>
            <a:r>
              <a:rPr sz="1200" spc="-95" dirty="0">
                <a:latin typeface="Trebuchet MS"/>
                <a:cs typeface="Trebuchet MS"/>
              </a:rPr>
              <a:t>dem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o</a:t>
            </a:r>
            <a:r>
              <a:rPr sz="1200" spc="-65" dirty="0">
                <a:latin typeface="Trebuchet MS"/>
                <a:cs typeface="Trebuchet MS"/>
              </a:rPr>
              <a:t>c</a:t>
            </a:r>
            <a:r>
              <a:rPr sz="1200" spc="-105" dirty="0">
                <a:latin typeface="Trebuchet MS"/>
                <a:cs typeface="Trebuchet MS"/>
              </a:rPr>
              <a:t>o</a:t>
            </a:r>
            <a:r>
              <a:rPr sz="1200" spc="-95" dirty="0">
                <a:latin typeface="Trebuchet MS"/>
                <a:cs typeface="Trebuchet MS"/>
              </a:rPr>
              <a:t>rrer,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-60" dirty="0">
                <a:latin typeface="Trebuchet MS"/>
                <a:cs typeface="Trebuchet MS"/>
              </a:rPr>
              <a:t> algum </a:t>
            </a:r>
            <a:r>
              <a:rPr sz="1200" spc="-70" dirty="0">
                <a:latin typeface="Trebuchet MS"/>
                <a:cs typeface="Trebuchet MS"/>
              </a:rPr>
              <a:t>me-  </a:t>
            </a:r>
            <a:r>
              <a:rPr sz="1200" spc="-65" dirty="0">
                <a:latin typeface="Trebuchet MS"/>
                <a:cs typeface="Trebuchet MS"/>
              </a:rPr>
              <a:t>canismo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para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reinicio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lang="pt-BR" sz="1200" spc="-70" dirty="0">
                <a:latin typeface="Trebuchet MS"/>
                <a:cs typeface="Trebuchet MS"/>
              </a:rPr>
              <a:t> instrução</a:t>
            </a:r>
            <a:endParaRPr sz="1200" dirty="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40"/>
              </a:spcBef>
            </a:pPr>
            <a:r>
              <a:rPr sz="1200" spc="-65" dirty="0">
                <a:latin typeface="Trebuchet MS"/>
                <a:cs typeface="Trebuchet MS"/>
              </a:rPr>
              <a:t>i386,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i486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(fa</a:t>
            </a:r>
            <a:r>
              <a:rPr sz="1200" spc="-229" dirty="0">
                <a:latin typeface="Trebuchet MS"/>
                <a:cs typeface="Trebuchet MS"/>
              </a:rPr>
              <a:t>m</a:t>
            </a:r>
            <a:r>
              <a:rPr sz="1200" spc="-475" dirty="0">
                <a:latin typeface="Trebuchet MS"/>
                <a:cs typeface="Trebuchet MS"/>
              </a:rPr>
              <a:t>´</a:t>
            </a:r>
            <a:r>
              <a:rPr sz="1200" spc="-75" dirty="0">
                <a:latin typeface="Trebuchet MS"/>
                <a:cs typeface="Trebuchet MS"/>
              </a:rPr>
              <a:t>ılia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Int</a:t>
            </a:r>
            <a:r>
              <a:rPr sz="1200" spc="-90" dirty="0">
                <a:latin typeface="Trebuchet MS"/>
                <a:cs typeface="Trebuchet MS"/>
              </a:rPr>
              <a:t>e</a:t>
            </a:r>
            <a:r>
              <a:rPr sz="1200" spc="-80" dirty="0">
                <a:latin typeface="Trebuchet MS"/>
                <a:cs typeface="Trebuchet MS"/>
              </a:rPr>
              <a:t>l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x86)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276" y="2556507"/>
            <a:ext cx="1938655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>
              <a:lnSpc>
                <a:spcPts val="1390"/>
              </a:lnSpc>
              <a:spcBef>
                <a:spcPts val="180"/>
              </a:spcBef>
            </a:pPr>
            <a:r>
              <a:rPr sz="1200" spc="45" dirty="0">
                <a:latin typeface="Trebuchet MS"/>
                <a:cs typeface="Trebuchet MS"/>
              </a:rPr>
              <a:t>SUN</a:t>
            </a:r>
            <a:r>
              <a:rPr sz="1200" spc="8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Sparc,</a:t>
            </a:r>
            <a:r>
              <a:rPr sz="1200" spc="1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MIPS</a:t>
            </a:r>
            <a:r>
              <a:rPr sz="1200" spc="484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R2000</a:t>
            </a:r>
            <a:r>
              <a:rPr sz="1200" spc="15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-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R5000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20 / 31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050" spc="-75" dirty="0">
                <a:solidFill>
                  <a:srgbClr val="CC0000"/>
                </a:solidFill>
                <a:latin typeface="Tahoma"/>
                <a:cs typeface="Tahoma"/>
              </a:rPr>
              <a:t>CISC</a:t>
            </a:r>
            <a:r>
              <a:rPr sz="2050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2050" i="1" spc="405" dirty="0">
                <a:solidFill>
                  <a:srgbClr val="CC0000"/>
                </a:solidFill>
                <a:latin typeface="Arial"/>
                <a:cs typeface="Arial"/>
              </a:rPr>
              <a:t>×</a:t>
            </a:r>
            <a:r>
              <a:rPr sz="2050" i="1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CC0000"/>
                </a:solidFill>
                <a:latin typeface="Tahoma"/>
                <a:cs typeface="Tahoma"/>
              </a:rPr>
              <a:t>RISC</a:t>
            </a:r>
            <a:endParaRPr sz="20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696" y="692808"/>
            <a:ext cx="9410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767294"/>
            <a:ext cx="4403725" cy="2475230"/>
            <a:chOff x="127596" y="767294"/>
            <a:chExt cx="4403725" cy="2475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35786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14040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127705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767321"/>
              <a:ext cx="50752" cy="23730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980048"/>
              <a:ext cx="4352925" cy="2211705"/>
            </a:xfrm>
            <a:custGeom>
              <a:avLst/>
              <a:gdLst/>
              <a:ahLst/>
              <a:cxnLst/>
              <a:rect l="l" t="t" r="r" b="b"/>
              <a:pathLst>
                <a:path w="4352925" h="2211705">
                  <a:moveTo>
                    <a:pt x="4352859" y="0"/>
                  </a:moveTo>
                  <a:lnTo>
                    <a:pt x="0" y="0"/>
                  </a:lnTo>
                  <a:lnTo>
                    <a:pt x="0" y="2160356"/>
                  </a:lnTo>
                  <a:lnTo>
                    <a:pt x="4008" y="2180081"/>
                  </a:lnTo>
                  <a:lnTo>
                    <a:pt x="14922" y="2196234"/>
                  </a:lnTo>
                  <a:lnTo>
                    <a:pt x="31075" y="2207148"/>
                  </a:lnTo>
                  <a:lnTo>
                    <a:pt x="50800" y="2211156"/>
                  </a:lnTo>
                  <a:lnTo>
                    <a:pt x="4302058" y="2211156"/>
                  </a:lnTo>
                  <a:lnTo>
                    <a:pt x="4321783" y="2207148"/>
                  </a:lnTo>
                  <a:lnTo>
                    <a:pt x="4337936" y="2196234"/>
                  </a:lnTo>
                  <a:lnTo>
                    <a:pt x="4348850" y="2180081"/>
                  </a:lnTo>
                  <a:lnTo>
                    <a:pt x="4352859" y="216035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05394"/>
              <a:ext cx="0" cy="2354580"/>
            </a:xfrm>
            <a:custGeom>
              <a:avLst/>
              <a:gdLst/>
              <a:ahLst/>
              <a:cxnLst/>
              <a:rect l="l" t="t" r="r" b="b"/>
              <a:pathLst>
                <a:path h="2354580">
                  <a:moveTo>
                    <a:pt x="0" y="235406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792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7799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7672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375" y="1005361"/>
              <a:ext cx="2763289" cy="202240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21 / 31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1035212"/>
            <a:ext cx="94106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-170" dirty="0">
                <a:solidFill>
                  <a:srgbClr val="3333B2"/>
                </a:solidFill>
                <a:latin typeface="Trebuchet MS"/>
                <a:cs typeface="Trebuchet MS"/>
              </a:rPr>
              <a:t>Comparação 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1109703"/>
            <a:ext cx="4403725" cy="1619250"/>
            <a:chOff x="127596" y="1109703"/>
            <a:chExt cx="4403725" cy="1619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278191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62680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614104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109713"/>
              <a:ext cx="50752" cy="15170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322458"/>
              <a:ext cx="4352925" cy="1355725"/>
            </a:xfrm>
            <a:custGeom>
              <a:avLst/>
              <a:gdLst/>
              <a:ahLst/>
              <a:cxnLst/>
              <a:rect l="l" t="t" r="r" b="b"/>
              <a:pathLst>
                <a:path w="4352925" h="1355725">
                  <a:moveTo>
                    <a:pt x="4352859" y="0"/>
                  </a:moveTo>
                  <a:lnTo>
                    <a:pt x="0" y="0"/>
                  </a:lnTo>
                  <a:lnTo>
                    <a:pt x="0" y="1304346"/>
                  </a:lnTo>
                  <a:lnTo>
                    <a:pt x="4008" y="1324070"/>
                  </a:lnTo>
                  <a:lnTo>
                    <a:pt x="14922" y="1340223"/>
                  </a:lnTo>
                  <a:lnTo>
                    <a:pt x="31075" y="1351138"/>
                  </a:lnTo>
                  <a:lnTo>
                    <a:pt x="50800" y="1355146"/>
                  </a:lnTo>
                  <a:lnTo>
                    <a:pt x="4302058" y="1355146"/>
                  </a:lnTo>
                  <a:lnTo>
                    <a:pt x="4321783" y="1351138"/>
                  </a:lnTo>
                  <a:lnTo>
                    <a:pt x="4337936" y="1340223"/>
                  </a:lnTo>
                  <a:lnTo>
                    <a:pt x="4348850" y="1324070"/>
                  </a:lnTo>
                  <a:lnTo>
                    <a:pt x="4352859" y="1304346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147803"/>
              <a:ext cx="0" cy="1498600"/>
            </a:xfrm>
            <a:custGeom>
              <a:avLst/>
              <a:gdLst/>
              <a:ahLst/>
              <a:cxnLst/>
              <a:rect l="l" t="t" r="r" b="b"/>
              <a:pathLst>
                <a:path h="1498600">
                  <a:moveTo>
                    <a:pt x="0" y="1498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1351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1224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1109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9936" y="1768955"/>
            <a:ext cx="3816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25" dirty="0">
                <a:latin typeface="Arial"/>
                <a:cs typeface="Arial"/>
              </a:rPr>
              <a:t>CISC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8468" y="1268267"/>
            <a:ext cx="2133600" cy="708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i="1" spc="-20" dirty="0">
                <a:latin typeface="Trebuchet MS"/>
                <a:cs typeface="Trebuchet MS"/>
              </a:rPr>
              <a:t>t</a:t>
            </a:r>
            <a:r>
              <a:rPr sz="1800" i="1" spc="-30" baseline="-11574" dirty="0">
                <a:latin typeface="Trebuchet MS"/>
                <a:cs typeface="Trebuchet MS"/>
              </a:rPr>
              <a:t>P</a:t>
            </a:r>
            <a:r>
              <a:rPr sz="1800" i="1" spc="382" baseline="-11574" dirty="0">
                <a:latin typeface="Trebuchet MS"/>
                <a:cs typeface="Trebuchet MS"/>
              </a:rPr>
              <a:t> </a:t>
            </a:r>
            <a:r>
              <a:rPr sz="1700" spc="20" dirty="0">
                <a:latin typeface="Tahoma"/>
                <a:cs typeface="Tahoma"/>
              </a:rPr>
              <a:t>=</a:t>
            </a:r>
            <a:r>
              <a:rPr sz="1700" spc="-65" dirty="0">
                <a:latin typeface="Tahoma"/>
                <a:cs typeface="Tahoma"/>
              </a:rPr>
              <a:t> </a:t>
            </a:r>
            <a:r>
              <a:rPr sz="1700" i="1" spc="-5" dirty="0">
                <a:latin typeface="Trebuchet MS"/>
                <a:cs typeface="Trebuchet MS"/>
              </a:rPr>
              <a:t>n</a:t>
            </a:r>
            <a:r>
              <a:rPr sz="1800" i="1" spc="-7" baseline="-11574" dirty="0">
                <a:latin typeface="Trebuchet MS"/>
                <a:cs typeface="Trebuchet MS"/>
              </a:rPr>
              <a:t>P</a:t>
            </a:r>
            <a:r>
              <a:rPr sz="1800" i="1" spc="240" baseline="-11574" dirty="0">
                <a:latin typeface="Trebuchet MS"/>
                <a:cs typeface="Trebuchet MS"/>
              </a:rPr>
              <a:t> </a:t>
            </a:r>
            <a:r>
              <a:rPr sz="1700" i="1" spc="340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i="1" spc="40" dirty="0">
                <a:latin typeface="Trebuchet MS"/>
                <a:cs typeface="Trebuchet MS"/>
              </a:rPr>
              <a:t>CP</a:t>
            </a:r>
            <a:r>
              <a:rPr lang="pt-BR" sz="1700" i="1" spc="40" dirty="0">
                <a:latin typeface="Trebuchet MS"/>
                <a:cs typeface="Trebuchet MS"/>
              </a:rPr>
              <a:t>U</a:t>
            </a:r>
            <a:r>
              <a:rPr sz="1800" i="1" spc="60" baseline="-11574" dirty="0">
                <a:latin typeface="Trebuchet MS"/>
                <a:cs typeface="Trebuchet MS"/>
              </a:rPr>
              <a:t>P</a:t>
            </a:r>
            <a:r>
              <a:rPr sz="1800" i="1" spc="240" baseline="-11574" dirty="0">
                <a:latin typeface="Trebuchet MS"/>
                <a:cs typeface="Trebuchet MS"/>
              </a:rPr>
              <a:t> </a:t>
            </a:r>
            <a:r>
              <a:rPr sz="1700" i="1" spc="340" dirty="0">
                <a:latin typeface="Arial"/>
                <a:cs typeface="Arial"/>
              </a:rPr>
              <a:t>×</a:t>
            </a:r>
            <a:r>
              <a:rPr sz="1700" i="1" spc="-95" dirty="0">
                <a:latin typeface="Arial"/>
                <a:cs typeface="Arial"/>
              </a:rPr>
              <a:t> </a:t>
            </a:r>
            <a:r>
              <a:rPr sz="1700" i="1" spc="-85" dirty="0">
                <a:latin typeface="Trebuchet MS"/>
                <a:cs typeface="Trebuchet MS"/>
              </a:rPr>
              <a:t>t</a:t>
            </a:r>
            <a:r>
              <a:rPr sz="1800" i="1" spc="-127" baseline="-11574" dirty="0">
                <a:latin typeface="Trebuchet MS"/>
                <a:cs typeface="Trebuchet MS"/>
              </a:rPr>
              <a:t>c</a:t>
            </a:r>
            <a:endParaRPr sz="1800" baseline="-11574" dirty="0">
              <a:latin typeface="Trebuchet MS"/>
              <a:cs typeface="Trebuchet MS"/>
            </a:endParaRPr>
          </a:p>
          <a:p>
            <a:pPr marR="30480" algn="r">
              <a:lnSpc>
                <a:spcPct val="100000"/>
              </a:lnSpc>
              <a:spcBef>
                <a:spcPts val="1875"/>
              </a:spcBef>
            </a:pPr>
            <a:r>
              <a:rPr sz="1200" b="1" spc="-20" dirty="0">
                <a:latin typeface="Arial"/>
                <a:cs typeface="Arial"/>
              </a:rPr>
              <a:t>RISC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217" y="2034664"/>
            <a:ext cx="1989455" cy="56169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100" marR="30480" algn="just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latin typeface="Trebuchet MS"/>
                <a:cs typeface="Trebuchet MS"/>
              </a:rPr>
              <a:t>Reduz </a:t>
            </a:r>
            <a:r>
              <a:rPr sz="1200" spc="-60" dirty="0">
                <a:latin typeface="Trebuchet MS"/>
                <a:cs typeface="Trebuchet MS"/>
              </a:rPr>
              <a:t>o </a:t>
            </a:r>
            <a:r>
              <a:rPr lang="pt-BR" sz="1200" spc="-60" dirty="0">
                <a:latin typeface="Trebuchet MS"/>
                <a:cs typeface="Trebuchet MS"/>
              </a:rPr>
              <a:t>número de instruções</a:t>
            </a:r>
            <a:r>
              <a:rPr sz="1200" spc="-160" dirty="0">
                <a:latin typeface="Trebuchet MS"/>
                <a:cs typeface="Trebuchet MS"/>
              </a:rPr>
              <a:t> 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(</a:t>
            </a:r>
            <a:r>
              <a:rPr sz="1200" i="1" spc="-60" dirty="0">
                <a:latin typeface="Trebuchet MS"/>
                <a:cs typeface="Trebuchet MS"/>
              </a:rPr>
              <a:t>n</a:t>
            </a:r>
            <a:r>
              <a:rPr sz="1200" i="1" spc="7" baseline="-13888" dirty="0">
                <a:latin typeface="Arial"/>
                <a:cs typeface="Arial"/>
              </a:rPr>
              <a:t>P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)</a:t>
            </a:r>
            <a:r>
              <a:rPr sz="1200" spc="16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16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um</a:t>
            </a:r>
            <a:r>
              <a:rPr sz="1200" spc="16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70" dirty="0">
                <a:latin typeface="Trebuchet MS"/>
                <a:cs typeface="Trebuchet MS"/>
              </a:rPr>
              <a:t>rograma,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6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sacrifi-  </a:t>
            </a:r>
            <a:r>
              <a:rPr sz="1200" spc="-70" dirty="0">
                <a:latin typeface="Trebuchet MS"/>
                <a:cs typeface="Trebuchet MS"/>
              </a:rPr>
              <a:t>cando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 err="1">
                <a:latin typeface="Trebuchet MS"/>
                <a:cs typeface="Trebuchet MS"/>
              </a:rPr>
              <a:t>sua</a:t>
            </a:r>
            <a:r>
              <a:rPr sz="1200" spc="20" dirty="0">
                <a:latin typeface="Trebuchet MS"/>
                <a:cs typeface="Trebuchet MS"/>
              </a:rPr>
              <a:t> CP</a:t>
            </a:r>
            <a:r>
              <a:rPr lang="pt-BR" sz="1200" spc="20" dirty="0">
                <a:latin typeface="Trebuchet MS"/>
                <a:cs typeface="Trebuchet MS"/>
              </a:rPr>
              <a:t>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6472" y="2034664"/>
            <a:ext cx="1938655" cy="561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latin typeface="Trebuchet MS"/>
                <a:cs typeface="Trebuchet MS"/>
              </a:rPr>
              <a:t>Reduz </a:t>
            </a:r>
            <a:r>
              <a:rPr sz="1200" spc="-75" dirty="0">
                <a:latin typeface="Trebuchet MS"/>
                <a:cs typeface="Trebuchet MS"/>
              </a:rPr>
              <a:t>a </a:t>
            </a:r>
            <a:r>
              <a:rPr sz="1200" spc="25" dirty="0">
                <a:latin typeface="Trebuchet MS"/>
                <a:cs typeface="Trebuchet MS"/>
              </a:rPr>
              <a:t>CP</a:t>
            </a:r>
            <a:r>
              <a:rPr lang="pt-BR" sz="1200" spc="25" dirty="0">
                <a:latin typeface="Trebuchet MS"/>
                <a:cs typeface="Trebuchet MS"/>
              </a:rPr>
              <a:t>U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 </a:t>
            </a:r>
            <a:r>
              <a:rPr sz="1200" spc="-75" dirty="0">
                <a:latin typeface="Trebuchet MS"/>
                <a:cs typeface="Trebuchet MS"/>
              </a:rPr>
              <a:t>programa, </a:t>
            </a:r>
            <a:r>
              <a:rPr lang="pt-BR" sz="1200" spc="-75" dirty="0">
                <a:latin typeface="Trebuchet MS"/>
                <a:cs typeface="Trebuchet MS"/>
              </a:rPr>
              <a:t>às</a:t>
            </a:r>
            <a:r>
              <a:rPr sz="1200" spc="-245" dirty="0">
                <a:latin typeface="Trebuchet MS"/>
                <a:cs typeface="Trebuchet MS"/>
              </a:rPr>
              <a:t> </a:t>
            </a:r>
            <a:r>
              <a:rPr sz="1200" spc="-24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custas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80" dirty="0" err="1">
                <a:latin typeface="Trebuchet MS"/>
                <a:cs typeface="Trebuchet MS"/>
              </a:rPr>
              <a:t>seu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número</a:t>
            </a:r>
            <a:r>
              <a:rPr sz="1200" spc="-15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lang="pt-BR" sz="1200" spc="-100" dirty="0">
                <a:latin typeface="Trebuchet MS"/>
                <a:cs typeface="Trebuchet MS"/>
              </a:rPr>
              <a:t>instruções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22 / 31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969698"/>
            <a:ext cx="4403725" cy="1969135"/>
            <a:chOff x="127596" y="969698"/>
            <a:chExt cx="4403725" cy="1969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138199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83678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824086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69721"/>
              <a:ext cx="50752" cy="18670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182452"/>
              <a:ext cx="4352925" cy="1705610"/>
            </a:xfrm>
            <a:custGeom>
              <a:avLst/>
              <a:gdLst/>
              <a:ahLst/>
              <a:cxnLst/>
              <a:rect l="l" t="t" r="r" b="b"/>
              <a:pathLst>
                <a:path w="4352925" h="1705610">
                  <a:moveTo>
                    <a:pt x="4352859" y="0"/>
                  </a:moveTo>
                  <a:lnTo>
                    <a:pt x="0" y="0"/>
                  </a:lnTo>
                  <a:lnTo>
                    <a:pt x="0" y="1654333"/>
                  </a:lnTo>
                  <a:lnTo>
                    <a:pt x="4008" y="1674058"/>
                  </a:lnTo>
                  <a:lnTo>
                    <a:pt x="14922" y="1690211"/>
                  </a:lnTo>
                  <a:lnTo>
                    <a:pt x="31075" y="1701125"/>
                  </a:lnTo>
                  <a:lnTo>
                    <a:pt x="50800" y="1705133"/>
                  </a:lnTo>
                  <a:lnTo>
                    <a:pt x="4302058" y="1705133"/>
                  </a:lnTo>
                  <a:lnTo>
                    <a:pt x="4321783" y="1701125"/>
                  </a:lnTo>
                  <a:lnTo>
                    <a:pt x="4337936" y="1690211"/>
                  </a:lnTo>
                  <a:lnTo>
                    <a:pt x="4348850" y="1674058"/>
                  </a:lnTo>
                  <a:lnTo>
                    <a:pt x="4352859" y="165433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1007798"/>
              <a:ext cx="0" cy="1848485"/>
            </a:xfrm>
            <a:custGeom>
              <a:avLst/>
              <a:gdLst/>
              <a:ahLst/>
              <a:cxnLst/>
              <a:rect l="l" t="t" r="r" b="b"/>
              <a:pathLst>
                <a:path h="1848485">
                  <a:moveTo>
                    <a:pt x="0" y="18480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950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823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696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81620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530477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136216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564828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2996" y="833986"/>
            <a:ext cx="4294505" cy="203581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15"/>
              </a:spcBef>
            </a:pPr>
            <a:r>
              <a:rPr sz="1400" spc="85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333B2"/>
                </a:solidFill>
                <a:latin typeface="Trebuchet MS"/>
                <a:cs typeface="Trebuchet MS"/>
              </a:rPr>
              <a:t>qual</a:t>
            </a:r>
            <a:r>
              <a:rPr sz="1400" spc="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00" dirty="0">
                <a:solidFill>
                  <a:srgbClr val="3333B2"/>
                </a:solidFill>
                <a:latin typeface="Trebuchet MS"/>
                <a:cs typeface="Trebuchet MS"/>
              </a:rPr>
              <a:t>´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melh</a:t>
            </a:r>
            <a:r>
              <a:rPr sz="1400" spc="-114" dirty="0">
                <a:solidFill>
                  <a:srgbClr val="3333B2"/>
                </a:solidFill>
                <a:latin typeface="Trebuchet MS"/>
                <a:cs typeface="Trebuchet MS"/>
              </a:rPr>
              <a:t>o</a:t>
            </a:r>
            <a:r>
              <a:rPr sz="1400" spc="40" dirty="0">
                <a:solidFill>
                  <a:srgbClr val="3333B2"/>
                </a:solidFill>
                <a:latin typeface="Trebuchet MS"/>
                <a:cs typeface="Trebuchet MS"/>
              </a:rPr>
              <a:t>r?</a:t>
            </a:r>
            <a:endParaRPr sz="1400" dirty="0">
              <a:latin typeface="Trebuchet MS"/>
              <a:cs typeface="Trebuchet MS"/>
            </a:endParaRPr>
          </a:p>
          <a:p>
            <a:pPr marL="381635">
              <a:lnSpc>
                <a:spcPct val="100000"/>
              </a:lnSpc>
              <a:spcBef>
                <a:spcPts val="525"/>
              </a:spcBef>
            </a:pPr>
            <a:r>
              <a:rPr sz="1400" spc="40" dirty="0">
                <a:latin typeface="Trebuchet MS"/>
                <a:cs typeface="Trebuchet MS"/>
              </a:rPr>
              <a:t>Di</a:t>
            </a:r>
            <a:r>
              <a:rPr sz="1400" spc="-280" dirty="0">
                <a:latin typeface="Trebuchet MS"/>
                <a:cs typeface="Trebuchet MS"/>
              </a:rPr>
              <a:t>f</a:t>
            </a:r>
            <a:r>
              <a:rPr sz="1400" spc="-555" dirty="0">
                <a:latin typeface="Trebuchet MS"/>
                <a:cs typeface="Trebuchet MS"/>
              </a:rPr>
              <a:t>´</a:t>
            </a:r>
            <a:r>
              <a:rPr sz="1400" spc="-75" dirty="0">
                <a:latin typeface="Trebuchet MS"/>
                <a:cs typeface="Trebuchet MS"/>
              </a:rPr>
              <a:t>ıcil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medir</a:t>
            </a:r>
            <a:endParaRPr sz="1400" dirty="0">
              <a:latin typeface="Trebuchet MS"/>
              <a:cs typeface="Trebuchet MS"/>
            </a:endParaRPr>
          </a:p>
          <a:p>
            <a:pPr marL="508634" marR="43180">
              <a:lnSpc>
                <a:spcPts val="1390"/>
              </a:lnSpc>
              <a:spcBef>
                <a:spcPts val="434"/>
              </a:spcBef>
            </a:pPr>
            <a:r>
              <a:rPr lang="pt-BR" sz="1200" spc="-180">
                <a:latin typeface="Trebuchet MS"/>
                <a:cs typeface="Trebuchet MS"/>
              </a:rPr>
              <a:t>Não  há  d </a:t>
            </a:r>
            <a:r>
              <a:rPr lang="pt-BR" sz="1200" spc="-180" dirty="0" err="1">
                <a:latin typeface="Trebuchet MS"/>
                <a:cs typeface="Trebuchet MS"/>
              </a:rPr>
              <a:t>uas</a:t>
            </a:r>
            <a:r>
              <a:rPr lang="pt-BR" sz="1200" spc="-180" dirty="0">
                <a:latin typeface="Trebuchet MS"/>
                <a:cs typeface="Trebuchet MS"/>
              </a:rPr>
              <a:t>   m á q u i nas  </a:t>
            </a:r>
            <a:r>
              <a:rPr sz="1200" spc="35" dirty="0">
                <a:latin typeface="Trebuchet MS"/>
                <a:cs typeface="Trebuchet MS"/>
              </a:rPr>
              <a:t>RISC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CISC</a:t>
            </a:r>
            <a:r>
              <a:rPr lang="pt-BR" sz="1200" spc="25" dirty="0">
                <a:latin typeface="Trebuchet MS"/>
                <a:cs typeface="Trebuchet MS"/>
              </a:rPr>
              <a:t> Comparáveis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termos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custo, </a:t>
            </a:r>
            <a:r>
              <a:rPr sz="1200" spc="-75" dirty="0">
                <a:latin typeface="Trebuchet MS"/>
                <a:cs typeface="Trebuchet MS"/>
              </a:rPr>
              <a:t>tecnologia,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complexidade,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suporte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S.O. </a:t>
            </a:r>
            <a:r>
              <a:rPr sz="1200" spc="-60" dirty="0">
                <a:latin typeface="Trebuchet MS"/>
                <a:cs typeface="Trebuchet MS"/>
              </a:rPr>
              <a:t>ou 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sofistica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90" dirty="0">
                <a:latin typeface="Trebuchet MS"/>
                <a:cs typeface="Trebuchet MS"/>
              </a:rPr>
              <a:t>c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compilad</a:t>
            </a:r>
            <a:r>
              <a:rPr sz="1200" spc="-110" dirty="0">
                <a:latin typeface="Trebuchet MS"/>
                <a:cs typeface="Trebuchet MS"/>
              </a:rPr>
              <a:t>o</a:t>
            </a:r>
            <a:r>
              <a:rPr sz="1200" spc="-70" dirty="0">
                <a:latin typeface="Trebuchet MS"/>
                <a:cs typeface="Trebuchet MS"/>
              </a:rPr>
              <a:t>r</a:t>
            </a:r>
            <a:endParaRPr sz="1200" dirty="0">
              <a:latin typeface="Trebuchet MS"/>
              <a:cs typeface="Trebuchet MS"/>
            </a:endParaRPr>
          </a:p>
          <a:p>
            <a:pPr marL="508634" marR="139065">
              <a:lnSpc>
                <a:spcPts val="1390"/>
              </a:lnSpc>
              <a:spcBef>
                <a:spcPts val="600"/>
              </a:spcBef>
            </a:pPr>
            <a:r>
              <a:rPr lang="pt-BR" sz="1200" i="1" spc="130" dirty="0">
                <a:latin typeface="Trebuchet MS"/>
                <a:cs typeface="Trebuchet MS"/>
              </a:rPr>
              <a:t>Não há benchmark </a:t>
            </a:r>
            <a:r>
              <a:rPr sz="1200" spc="-80" dirty="0" err="1">
                <a:latin typeface="Trebuchet MS"/>
                <a:cs typeface="Trebuchet MS"/>
              </a:rPr>
              <a:t>definitivo</a:t>
            </a:r>
            <a:r>
              <a:rPr sz="1200" spc="-80" dirty="0">
                <a:latin typeface="Trebuchet MS"/>
                <a:cs typeface="Trebuchet MS"/>
              </a:rPr>
              <a:t>,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desempenho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depende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programa</a:t>
            </a:r>
            <a:endParaRPr sz="1200" dirty="0">
              <a:latin typeface="Trebuchet MS"/>
              <a:cs typeface="Trebuchet MS"/>
            </a:endParaRPr>
          </a:p>
          <a:p>
            <a:pPr marL="508634" marR="117475">
              <a:lnSpc>
                <a:spcPts val="1390"/>
              </a:lnSpc>
              <a:spcBef>
                <a:spcPts val="595"/>
              </a:spcBef>
            </a:pPr>
            <a:r>
              <a:rPr lang="pt-BR" sz="1200" spc="-80" dirty="0">
                <a:latin typeface="Trebuchet MS"/>
                <a:cs typeface="Trebuchet MS"/>
              </a:rPr>
              <a:t>É difícil separa </a:t>
            </a:r>
            <a:r>
              <a:rPr sz="1200" spc="-85" dirty="0" err="1">
                <a:latin typeface="Trebuchet MS"/>
                <a:cs typeface="Trebuchet MS"/>
              </a:rPr>
              <a:t>efeitos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devidos ao </a:t>
            </a:r>
            <a:r>
              <a:rPr sz="1200" i="1" spc="-105" dirty="0">
                <a:latin typeface="Trebuchet MS"/>
                <a:cs typeface="Trebuchet MS"/>
              </a:rPr>
              <a:t>hardware</a:t>
            </a:r>
            <a:r>
              <a:rPr sz="1200" i="1" spc="-10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dos </a:t>
            </a:r>
            <a:r>
              <a:rPr sz="1200" spc="-70" dirty="0">
                <a:latin typeface="Trebuchet MS"/>
                <a:cs typeface="Trebuchet MS"/>
              </a:rPr>
              <a:t>devidos ao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compilador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23 / 31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1021649"/>
            <a:ext cx="4403725" cy="1838960"/>
            <a:chOff x="127596" y="1021649"/>
            <a:chExt cx="4403725" cy="1838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190142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75887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746171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021677"/>
              <a:ext cx="50752" cy="17371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234403"/>
              <a:ext cx="4352925" cy="1575435"/>
            </a:xfrm>
            <a:custGeom>
              <a:avLst/>
              <a:gdLst/>
              <a:ahLst/>
              <a:cxnLst/>
              <a:rect l="l" t="t" r="r" b="b"/>
              <a:pathLst>
                <a:path w="4352925" h="1575435">
                  <a:moveTo>
                    <a:pt x="4352859" y="0"/>
                  </a:moveTo>
                  <a:lnTo>
                    <a:pt x="0" y="0"/>
                  </a:lnTo>
                  <a:lnTo>
                    <a:pt x="0" y="1524467"/>
                  </a:lnTo>
                  <a:lnTo>
                    <a:pt x="4008" y="1544192"/>
                  </a:lnTo>
                  <a:lnTo>
                    <a:pt x="14922" y="1560345"/>
                  </a:lnTo>
                  <a:lnTo>
                    <a:pt x="31075" y="1571259"/>
                  </a:lnTo>
                  <a:lnTo>
                    <a:pt x="50800" y="1575268"/>
                  </a:lnTo>
                  <a:lnTo>
                    <a:pt x="4302058" y="1575268"/>
                  </a:lnTo>
                  <a:lnTo>
                    <a:pt x="4321783" y="1571259"/>
                  </a:lnTo>
                  <a:lnTo>
                    <a:pt x="4337936" y="1560345"/>
                  </a:lnTo>
                  <a:lnTo>
                    <a:pt x="4348850" y="1544192"/>
                  </a:lnTo>
                  <a:lnTo>
                    <a:pt x="4352859" y="1524467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1059749"/>
              <a:ext cx="0" cy="1718310"/>
            </a:xfrm>
            <a:custGeom>
              <a:avLst/>
              <a:gdLst/>
              <a:ahLst/>
              <a:cxnLst/>
              <a:rect l="l" t="t" r="r" b="b"/>
              <a:pathLst>
                <a:path h="1718310">
                  <a:moveTo>
                    <a:pt x="0" y="171817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0470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0343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0216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333563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59559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162860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894" y="2517127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5696" y="885929"/>
            <a:ext cx="4274820" cy="189731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10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situa</a:t>
            </a:r>
            <a:r>
              <a:rPr sz="1400" spc="-740" dirty="0">
                <a:solidFill>
                  <a:srgbClr val="3333B2"/>
                </a:solidFill>
                <a:latin typeface="Trebuchet MS"/>
                <a:cs typeface="Trebuchet MS"/>
              </a:rPr>
              <a:t>¸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c</a:t>
            </a:r>
            <a:r>
              <a:rPr sz="1400" spc="-725" dirty="0">
                <a:solidFill>
                  <a:srgbClr val="3333B2"/>
                </a:solidFill>
                <a:latin typeface="Trebuchet MS"/>
                <a:cs typeface="Trebuchet MS"/>
              </a:rPr>
              <a:t>˜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ao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hoje</a:t>
            </a:r>
            <a:endParaRPr sz="1400" dirty="0">
              <a:latin typeface="Trebuchet MS"/>
              <a:cs typeface="Trebuchet MS"/>
            </a:endParaRPr>
          </a:p>
          <a:p>
            <a:pPr marL="368935" marR="5080">
              <a:lnSpc>
                <a:spcPts val="1390"/>
              </a:lnSpc>
              <a:spcBef>
                <a:spcPts val="810"/>
              </a:spcBef>
            </a:pPr>
            <a:r>
              <a:rPr sz="1400" dirty="0" err="1">
                <a:latin typeface="Trebuchet MS"/>
                <a:cs typeface="Trebuchet MS"/>
              </a:rPr>
              <a:t>Muito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da</a:t>
            </a:r>
            <a:r>
              <a:rPr lang="pt-BR" sz="1400" spc="-65" dirty="0">
                <a:latin typeface="Trebuchet MS"/>
                <a:cs typeface="Trebuchet MS"/>
              </a:rPr>
              <a:t> controvérsia já </a:t>
            </a:r>
            <a:r>
              <a:rPr sz="1400" spc="-254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desapareceu,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dando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lugar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5" dirty="0" err="1">
                <a:latin typeface="Trebuchet MS"/>
                <a:cs typeface="Trebuchet MS"/>
              </a:rPr>
              <a:t>uma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lang="pt-BR" sz="1400" spc="40" dirty="0">
                <a:latin typeface="Trebuchet MS"/>
                <a:cs typeface="Trebuchet MS"/>
              </a:rPr>
              <a:t>Convergência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tecnologias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ts val="1415"/>
              </a:lnSpc>
              <a:spcBef>
                <a:spcPts val="355"/>
              </a:spcBef>
            </a:pPr>
            <a:r>
              <a:rPr sz="1200" spc="-4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aumento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densidade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chips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velocidade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endParaRPr sz="1200" dirty="0">
              <a:latin typeface="Trebuchet MS"/>
              <a:cs typeface="Trebuchet MS"/>
            </a:endParaRPr>
          </a:p>
          <a:p>
            <a:pPr marL="495934">
              <a:lnSpc>
                <a:spcPts val="1415"/>
              </a:lnSpc>
            </a:pPr>
            <a:r>
              <a:rPr sz="1200" i="1" spc="-105" dirty="0">
                <a:latin typeface="Trebuchet MS"/>
                <a:cs typeface="Trebuchet MS"/>
              </a:rPr>
              <a:t>hardware</a:t>
            </a:r>
            <a:r>
              <a:rPr sz="1200" spc="-105" dirty="0">
                <a:latin typeface="Trebuchet MS"/>
                <a:cs typeface="Trebuchet MS"/>
              </a:rPr>
              <a:t>,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sistemas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RISC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ficaram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complexos</a:t>
            </a:r>
            <a:endParaRPr sz="1200" dirty="0">
              <a:latin typeface="Trebuchet MS"/>
              <a:cs typeface="Trebuchet MS"/>
            </a:endParaRPr>
          </a:p>
          <a:p>
            <a:pPr marL="491490" marR="46355" indent="3810">
              <a:lnSpc>
                <a:spcPts val="1200"/>
              </a:lnSpc>
              <a:spcBef>
                <a:spcPts val="585"/>
              </a:spcBef>
            </a:pPr>
            <a:r>
              <a:rPr sz="1200" dirty="0">
                <a:latin typeface="Trebuchet MS"/>
                <a:cs typeface="Trebuchet MS"/>
              </a:rPr>
              <a:t>Ao </a:t>
            </a:r>
            <a:r>
              <a:rPr sz="1200" spc="-75" dirty="0">
                <a:latin typeface="Trebuchet MS"/>
                <a:cs typeface="Trebuchet MS"/>
              </a:rPr>
              <a:t>mesmo </a:t>
            </a:r>
            <a:r>
              <a:rPr sz="1200" spc="-80" dirty="0">
                <a:latin typeface="Trebuchet MS"/>
                <a:cs typeface="Trebuchet MS"/>
              </a:rPr>
              <a:t>tempo,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5" dirty="0" err="1">
                <a:latin typeface="Trebuchet MS"/>
                <a:cs typeface="Trebuchet MS"/>
              </a:rPr>
              <a:t>arquiteturas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CISC</a:t>
            </a:r>
            <a:r>
              <a:rPr lang="pt-BR" sz="1200" spc="25" dirty="0">
                <a:latin typeface="Trebuchet MS"/>
                <a:cs typeface="Trebuchet MS"/>
              </a:rPr>
              <a:t> começaram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 </a:t>
            </a:r>
            <a:r>
              <a:rPr sz="1200" spc="-85" dirty="0">
                <a:latin typeface="Trebuchet MS"/>
                <a:cs typeface="Trebuchet MS"/>
              </a:rPr>
              <a:t>dar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65" dirty="0" err="1">
                <a:latin typeface="Trebuchet MS"/>
                <a:cs typeface="Trebuchet MS"/>
              </a:rPr>
              <a:t>mais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60" dirty="0" err="1">
                <a:latin typeface="Trebuchet MS"/>
                <a:cs typeface="Trebuchet MS"/>
              </a:rPr>
              <a:t>enfase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projeto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i="1" spc="-90" dirty="0">
                <a:latin typeface="Trebuchet MS"/>
                <a:cs typeface="Trebuchet MS"/>
              </a:rPr>
              <a:t>pipeline</a:t>
            </a:r>
            <a:r>
              <a:rPr sz="1200" i="1" spc="7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uso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registradores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gerais</a:t>
            </a:r>
            <a:endParaRPr sz="1200" dirty="0">
              <a:latin typeface="Trebuchet MS"/>
              <a:cs typeface="Trebuchet MS"/>
            </a:endParaRPr>
          </a:p>
          <a:p>
            <a:pPr marL="622300" marR="464184">
              <a:lnSpc>
                <a:spcPct val="100000"/>
              </a:lnSpc>
              <a:spcBef>
                <a:spcPts val="345"/>
              </a:spcBef>
            </a:pPr>
            <a:r>
              <a:rPr lang="pt-BR" sz="1000" spc="-45" dirty="0">
                <a:latin typeface="Tahoma"/>
                <a:cs typeface="Tahoma"/>
              </a:rPr>
              <a:t>Fornecendo instruções registrador-para-registrador, além das memória-para-memória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24 / 31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1312593"/>
            <a:ext cx="4403725" cy="1111885"/>
            <a:chOff x="127596" y="1312593"/>
            <a:chExt cx="4403725" cy="1111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481074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32246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309761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1312608"/>
              <a:ext cx="50752" cy="10098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525348"/>
              <a:ext cx="4352925" cy="848360"/>
            </a:xfrm>
            <a:custGeom>
              <a:avLst/>
              <a:gdLst/>
              <a:ahLst/>
              <a:cxnLst/>
              <a:rect l="l" t="t" r="r" b="b"/>
              <a:pathLst>
                <a:path w="4352925" h="848360">
                  <a:moveTo>
                    <a:pt x="4352859" y="0"/>
                  </a:moveTo>
                  <a:lnTo>
                    <a:pt x="0" y="0"/>
                  </a:lnTo>
                  <a:lnTo>
                    <a:pt x="0" y="797113"/>
                  </a:lnTo>
                  <a:lnTo>
                    <a:pt x="4008" y="816838"/>
                  </a:lnTo>
                  <a:lnTo>
                    <a:pt x="14922" y="832991"/>
                  </a:lnTo>
                  <a:lnTo>
                    <a:pt x="31075" y="843905"/>
                  </a:lnTo>
                  <a:lnTo>
                    <a:pt x="50800" y="847913"/>
                  </a:lnTo>
                  <a:lnTo>
                    <a:pt x="4302058" y="847913"/>
                  </a:lnTo>
                  <a:lnTo>
                    <a:pt x="4321783" y="843905"/>
                  </a:lnTo>
                  <a:lnTo>
                    <a:pt x="4337936" y="832991"/>
                  </a:lnTo>
                  <a:lnTo>
                    <a:pt x="4348850" y="816838"/>
                  </a:lnTo>
                  <a:lnTo>
                    <a:pt x="4352859" y="79711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1350693"/>
              <a:ext cx="0" cy="991235"/>
            </a:xfrm>
            <a:custGeom>
              <a:avLst/>
              <a:gdLst/>
              <a:ahLst/>
              <a:cxnLst/>
              <a:rect l="l" t="t" r="r" b="b"/>
              <a:pathLst>
                <a:path h="991235">
                  <a:moveTo>
                    <a:pt x="0" y="9908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13379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13252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131259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624495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050491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696" y="1176848"/>
            <a:ext cx="4254500" cy="11658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10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situa</a:t>
            </a:r>
            <a:r>
              <a:rPr sz="1400" spc="-740" dirty="0">
                <a:solidFill>
                  <a:srgbClr val="3333B2"/>
                </a:solidFill>
                <a:latin typeface="Trebuchet MS"/>
                <a:cs typeface="Trebuchet MS"/>
              </a:rPr>
              <a:t>¸</a:t>
            </a:r>
            <a:r>
              <a:rPr sz="1400" spc="-85" dirty="0">
                <a:solidFill>
                  <a:srgbClr val="3333B2"/>
                </a:solidFill>
                <a:latin typeface="Trebuchet MS"/>
                <a:cs typeface="Trebuchet MS"/>
              </a:rPr>
              <a:t>c</a:t>
            </a:r>
            <a:r>
              <a:rPr sz="1400" spc="-725" dirty="0">
                <a:solidFill>
                  <a:srgbClr val="3333B2"/>
                </a:solidFill>
                <a:latin typeface="Trebuchet MS"/>
                <a:cs typeface="Trebuchet MS"/>
              </a:rPr>
              <a:t>˜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ao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333B2"/>
                </a:solidFill>
                <a:latin typeface="Trebuchet MS"/>
                <a:cs typeface="Trebuchet MS"/>
              </a:rPr>
              <a:t>hoje</a:t>
            </a:r>
            <a:endParaRPr sz="1400" dirty="0">
              <a:latin typeface="Trebuchet MS"/>
              <a:cs typeface="Trebuchet MS"/>
            </a:endParaRPr>
          </a:p>
          <a:p>
            <a:pPr marL="368935" marR="53975">
              <a:lnSpc>
                <a:spcPts val="1390"/>
              </a:lnSpc>
              <a:spcBef>
                <a:spcPts val="810"/>
              </a:spcBef>
            </a:pPr>
            <a:r>
              <a:rPr sz="1400" spc="-30" dirty="0">
                <a:latin typeface="Trebuchet MS"/>
                <a:cs typeface="Trebuchet MS"/>
              </a:rPr>
              <a:t>Como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resultado,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40" dirty="0">
                <a:latin typeface="Trebuchet MS"/>
                <a:cs typeface="Trebuchet MS"/>
              </a:rPr>
              <a:t>RISCs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recentes,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PowerPC,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n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s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puramente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RISC</a:t>
            </a:r>
            <a:endParaRPr sz="14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445"/>
              </a:spcBef>
            </a:pP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CISCs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recentes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como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Pentium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II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posteriores,</a:t>
            </a:r>
            <a:r>
              <a:rPr sz="1200" spc="4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incorporam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60" dirty="0" err="1">
                <a:latin typeface="Trebuchet MS"/>
                <a:cs typeface="Trebuchet MS"/>
              </a:rPr>
              <a:t>algumas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características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RISC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25 / 31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864003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solidFill>
                  <a:srgbClr val="3333B2"/>
                </a:solidFill>
                <a:latin typeface="Trebuchet MS"/>
                <a:cs typeface="Trebuchet MS"/>
              </a:rPr>
              <a:t>ISA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rebuchet MS"/>
                <a:cs typeface="Trebuchet MS"/>
              </a:rPr>
              <a:t>Micro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qui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etura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938485"/>
            <a:ext cx="4403725" cy="2047239"/>
            <a:chOff x="127596" y="938485"/>
            <a:chExt cx="4403725" cy="20472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106982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883598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870898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938517"/>
              <a:ext cx="50752" cy="19450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151239"/>
              <a:ext cx="4352925" cy="1783714"/>
            </a:xfrm>
            <a:custGeom>
              <a:avLst/>
              <a:gdLst/>
              <a:ahLst/>
              <a:cxnLst/>
              <a:rect l="l" t="t" r="r" b="b"/>
              <a:pathLst>
                <a:path w="4352925" h="1783714">
                  <a:moveTo>
                    <a:pt x="4352859" y="0"/>
                  </a:moveTo>
                  <a:lnTo>
                    <a:pt x="0" y="0"/>
                  </a:lnTo>
                  <a:lnTo>
                    <a:pt x="0" y="1732358"/>
                  </a:lnTo>
                  <a:lnTo>
                    <a:pt x="4008" y="1752083"/>
                  </a:lnTo>
                  <a:lnTo>
                    <a:pt x="14922" y="1768236"/>
                  </a:lnTo>
                  <a:lnTo>
                    <a:pt x="31075" y="1779150"/>
                  </a:lnTo>
                  <a:lnTo>
                    <a:pt x="50800" y="1783159"/>
                  </a:lnTo>
                  <a:lnTo>
                    <a:pt x="4302058" y="1783159"/>
                  </a:lnTo>
                  <a:lnTo>
                    <a:pt x="4321783" y="1779150"/>
                  </a:lnTo>
                  <a:lnTo>
                    <a:pt x="4337936" y="1768236"/>
                  </a:lnTo>
                  <a:lnTo>
                    <a:pt x="4348850" y="1752083"/>
                  </a:lnTo>
                  <a:lnTo>
                    <a:pt x="4352859" y="1732358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76585"/>
              <a:ext cx="0" cy="1926589"/>
            </a:xfrm>
            <a:custGeom>
              <a:avLst/>
              <a:gdLst/>
              <a:ahLst/>
              <a:cxnLst/>
              <a:rect l="l" t="t" r="r" b="b"/>
              <a:pathLst>
                <a:path h="1926589">
                  <a:moveTo>
                    <a:pt x="0" y="19260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9638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9511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93848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338973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764969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193582"/>
              <a:ext cx="69151" cy="691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799321"/>
              <a:ext cx="69151" cy="6915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22490" y="1232443"/>
            <a:ext cx="1742439" cy="168764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48895">
              <a:lnSpc>
                <a:spcPts val="1390"/>
              </a:lnSpc>
              <a:spcBef>
                <a:spcPts val="420"/>
              </a:spcBef>
            </a:pPr>
            <a:r>
              <a:rPr sz="1400" spc="45" dirty="0">
                <a:latin typeface="Trebuchet MS"/>
                <a:cs typeface="Trebuchet MS"/>
              </a:rPr>
              <a:t>CIS</a:t>
            </a:r>
            <a:r>
              <a:rPr sz="1400" spc="65" dirty="0">
                <a:latin typeface="Trebuchet MS"/>
                <a:cs typeface="Trebuchet MS"/>
              </a:rPr>
              <a:t>C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RISC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ti</a:t>
            </a:r>
            <a:r>
              <a:rPr sz="1400" spc="-45" dirty="0">
                <a:latin typeface="Trebuchet MS"/>
                <a:cs typeface="Trebuchet MS"/>
              </a:rPr>
              <a:t>p</a:t>
            </a:r>
            <a:r>
              <a:rPr sz="1400" spc="-35" dirty="0">
                <a:latin typeface="Trebuchet MS"/>
                <a:cs typeface="Trebuchet MS"/>
              </a:rPr>
              <a:t>os 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b="1" spc="20" dirty="0">
                <a:latin typeface="Arial"/>
                <a:cs typeface="Arial"/>
              </a:rPr>
              <a:t>ISA</a:t>
            </a:r>
            <a:endParaRPr sz="1400" dirty="0">
              <a:latin typeface="Arial"/>
              <a:cs typeface="Arial"/>
            </a:endParaRPr>
          </a:p>
          <a:p>
            <a:pPr marL="139065" marR="683895" algn="just">
              <a:lnSpc>
                <a:spcPts val="1390"/>
              </a:lnSpc>
              <a:spcBef>
                <a:spcPts val="445"/>
              </a:spcBef>
            </a:pPr>
            <a:r>
              <a:rPr sz="1200" i="1" spc="-65" dirty="0">
                <a:latin typeface="Trebuchet MS"/>
                <a:cs typeface="Trebuchet MS"/>
              </a:rPr>
              <a:t>Instruction</a:t>
            </a:r>
            <a:r>
              <a:rPr sz="1200" i="1" spc="25" dirty="0">
                <a:latin typeface="Trebuchet MS"/>
                <a:cs typeface="Trebuchet MS"/>
              </a:rPr>
              <a:t> </a:t>
            </a:r>
            <a:r>
              <a:rPr sz="1200" i="1" spc="-40" dirty="0">
                <a:latin typeface="Trebuchet MS"/>
                <a:cs typeface="Trebuchet MS"/>
              </a:rPr>
              <a:t>Set  </a:t>
            </a:r>
            <a:r>
              <a:rPr sz="1200" i="1" spc="-75" dirty="0">
                <a:latin typeface="Trebuchet MS"/>
                <a:cs typeface="Trebuchet MS"/>
              </a:rPr>
              <a:t>Architecture</a:t>
            </a:r>
            <a:endParaRPr sz="1200" dirty="0">
              <a:latin typeface="Trebuchet MS"/>
              <a:cs typeface="Trebuchet MS"/>
            </a:endParaRPr>
          </a:p>
          <a:p>
            <a:pPr marL="139065" marR="5080" algn="just">
              <a:lnSpc>
                <a:spcPts val="1390"/>
              </a:lnSpc>
              <a:spcBef>
                <a:spcPts val="595"/>
              </a:spcBef>
            </a:pPr>
            <a:r>
              <a:rPr sz="1200" spc="50" dirty="0">
                <a:latin typeface="Trebuchet MS"/>
                <a:cs typeface="Trebuchet MS"/>
              </a:rPr>
              <a:t>O </a:t>
            </a:r>
            <a:r>
              <a:rPr sz="1200" spc="-70" dirty="0">
                <a:latin typeface="Trebuchet MS"/>
                <a:cs typeface="Trebuchet MS"/>
              </a:rPr>
              <a:t>conjunto </a:t>
            </a:r>
            <a:r>
              <a:rPr sz="1200" spc="-105" dirty="0">
                <a:latin typeface="Trebuchet MS"/>
                <a:cs typeface="Trebuchet MS"/>
              </a:rPr>
              <a:t>de </a:t>
            </a:r>
            <a:r>
              <a:rPr lang="pt-BR" sz="1200" spc="-105" dirty="0">
                <a:latin typeface="Trebuchet MS"/>
                <a:cs typeface="Trebuchet MS"/>
              </a:rPr>
              <a:t>instruções</a:t>
            </a:r>
            <a:r>
              <a:rPr sz="1200" spc="-160" dirty="0">
                <a:latin typeface="Trebuchet MS"/>
                <a:cs typeface="Trebuchet MS"/>
              </a:rPr>
              <a:t>, 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conforme </a:t>
            </a:r>
            <a:r>
              <a:rPr sz="1200" spc="-80" dirty="0">
                <a:latin typeface="Trebuchet MS"/>
                <a:cs typeface="Trebuchet MS"/>
              </a:rPr>
              <a:t>apresentado </a:t>
            </a:r>
            <a:r>
              <a:rPr sz="1200" spc="-70" dirty="0">
                <a:latin typeface="Trebuchet MS"/>
                <a:cs typeface="Trebuchet MS"/>
              </a:rPr>
              <a:t>ao 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programador</a:t>
            </a:r>
            <a:endParaRPr sz="1200" dirty="0">
              <a:latin typeface="Trebuchet MS"/>
              <a:cs typeface="Trebuchet MS"/>
            </a:endParaRPr>
          </a:p>
          <a:p>
            <a:pPr marL="139065" algn="just">
              <a:lnSpc>
                <a:spcPct val="100000"/>
              </a:lnSpc>
              <a:spcBef>
                <a:spcPts val="509"/>
              </a:spcBef>
            </a:pPr>
            <a:r>
              <a:rPr sz="1200" spc="-45" dirty="0">
                <a:latin typeface="Trebuchet MS"/>
                <a:cs typeface="Trebuchet MS"/>
              </a:rPr>
              <a:t>Ex:</a:t>
            </a:r>
            <a:r>
              <a:rPr sz="1200" spc="12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MIPS,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x86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25255" y="1313601"/>
            <a:ext cx="2083116" cy="123093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382367" y="2545114"/>
            <a:ext cx="1969135" cy="21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5200"/>
              </a:lnSpc>
              <a:spcBef>
                <a:spcPts val="100"/>
              </a:spcBef>
            </a:pPr>
            <a:r>
              <a:rPr sz="600" dirty="0">
                <a:latin typeface="Trebuchet MS"/>
                <a:cs typeface="Trebuchet MS"/>
              </a:rPr>
              <a:t>Fonte:</a:t>
            </a:r>
            <a:r>
              <a:rPr sz="600" spc="80" dirty="0">
                <a:latin typeface="Trebuchet MS"/>
                <a:cs typeface="Trebuchet MS"/>
              </a:rPr>
              <a:t> </a:t>
            </a:r>
            <a:r>
              <a:rPr sz="600" spc="65" dirty="0">
                <a:latin typeface="Calibri"/>
                <a:cs typeface="Calibri"/>
                <a:hlinkClick r:id="rId10"/>
              </a:rPr>
              <a:t>http://accs.magnumdev.webfactional.com/ </a:t>
            </a:r>
            <a:r>
              <a:rPr sz="600" spc="-120" dirty="0">
                <a:latin typeface="Calibri"/>
                <a:cs typeface="Calibri"/>
              </a:rPr>
              <a:t> </a:t>
            </a:r>
            <a:r>
              <a:rPr sz="600" spc="75" dirty="0">
                <a:latin typeface="Calibri"/>
                <a:cs typeface="Calibri"/>
              </a:rPr>
              <a:t>shakti-an-open-source-processor-ecosystem/3/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26 / 31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21766"/>
            <a:ext cx="4403725" cy="2338705"/>
            <a:chOff x="127596" y="821766"/>
            <a:chExt cx="4403725" cy="2338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90257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58693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45993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21791"/>
              <a:ext cx="50752" cy="22369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34521"/>
              <a:ext cx="4352925" cy="2075180"/>
            </a:xfrm>
            <a:custGeom>
              <a:avLst/>
              <a:gdLst/>
              <a:ahLst/>
              <a:cxnLst/>
              <a:rect l="l" t="t" r="r" b="b"/>
              <a:pathLst>
                <a:path w="4352925" h="2075180">
                  <a:moveTo>
                    <a:pt x="4352859" y="0"/>
                  </a:moveTo>
                  <a:lnTo>
                    <a:pt x="0" y="0"/>
                  </a:lnTo>
                  <a:lnTo>
                    <a:pt x="0" y="2024172"/>
                  </a:lnTo>
                  <a:lnTo>
                    <a:pt x="4008" y="2043896"/>
                  </a:lnTo>
                  <a:lnTo>
                    <a:pt x="14922" y="2060049"/>
                  </a:lnTo>
                  <a:lnTo>
                    <a:pt x="31075" y="2070964"/>
                  </a:lnTo>
                  <a:lnTo>
                    <a:pt x="50800" y="2074972"/>
                  </a:lnTo>
                  <a:lnTo>
                    <a:pt x="4302058" y="2074972"/>
                  </a:lnTo>
                  <a:lnTo>
                    <a:pt x="4321783" y="2070964"/>
                  </a:lnTo>
                  <a:lnTo>
                    <a:pt x="4337936" y="2060049"/>
                  </a:lnTo>
                  <a:lnTo>
                    <a:pt x="4348850" y="2043896"/>
                  </a:lnTo>
                  <a:lnTo>
                    <a:pt x="4352859" y="20241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59866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5">
                  <a:moveTo>
                    <a:pt x="0" y="22178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47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34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21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525790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306053"/>
              <a:ext cx="69151" cy="6915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65696" y="747278"/>
            <a:ext cx="2263775" cy="2028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solidFill>
                  <a:srgbClr val="3333B2"/>
                </a:solidFill>
                <a:latin typeface="Trebuchet MS"/>
                <a:cs typeface="Trebuchet MS"/>
              </a:rPr>
              <a:t>ISA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rebuchet MS"/>
                <a:cs typeface="Trebuchet MS"/>
              </a:rPr>
              <a:t>Micro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qui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etura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Trebuchet MS"/>
              <a:cs typeface="Trebuchet MS"/>
            </a:endParaRPr>
          </a:p>
          <a:p>
            <a:pPr marL="368935" marR="150495">
              <a:lnSpc>
                <a:spcPts val="1390"/>
              </a:lnSpc>
              <a:spcBef>
                <a:spcPts val="5"/>
              </a:spcBef>
            </a:pPr>
            <a:r>
              <a:rPr sz="1400" spc="100" dirty="0">
                <a:latin typeface="Trebuchet MS"/>
                <a:cs typeface="Trebuchet MS"/>
              </a:rPr>
              <a:t>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implementa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85" dirty="0">
                <a:latin typeface="Trebuchet MS"/>
                <a:cs typeface="Trebuchet MS"/>
              </a:rPr>
              <a:t>c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desse  </a:t>
            </a:r>
            <a:r>
              <a:rPr sz="1400" spc="-65" dirty="0">
                <a:latin typeface="Trebuchet MS"/>
                <a:cs typeface="Trebuchet MS"/>
              </a:rPr>
              <a:t>conjunto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no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circuito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420" dirty="0">
                <a:latin typeface="Trebuchet MS"/>
                <a:cs typeface="Trebuchet MS"/>
              </a:rPr>
              <a:t>´e   </a:t>
            </a:r>
            <a:r>
              <a:rPr sz="1400" spc="-41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conhecida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como 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b="1" spc="-20" dirty="0">
                <a:latin typeface="Arial"/>
                <a:cs typeface="Arial"/>
              </a:rPr>
              <a:t>microarquitetura</a:t>
            </a:r>
            <a:endParaRPr sz="1400" dirty="0">
              <a:latin typeface="Arial"/>
              <a:cs typeface="Arial"/>
            </a:endParaRPr>
          </a:p>
          <a:p>
            <a:pPr marL="495934" marR="5080">
              <a:lnSpc>
                <a:spcPts val="1390"/>
              </a:lnSpc>
              <a:spcBef>
                <a:spcPts val="450"/>
              </a:spcBef>
            </a:pPr>
            <a:r>
              <a:rPr sz="1200" spc="-45" dirty="0">
                <a:latin typeface="Trebuchet MS"/>
                <a:cs typeface="Trebuchet MS"/>
              </a:rPr>
              <a:t>Uma </a:t>
            </a:r>
            <a:r>
              <a:rPr sz="1200" spc="-80" dirty="0">
                <a:latin typeface="Trebuchet MS"/>
                <a:cs typeface="Trebuchet MS"/>
              </a:rPr>
              <a:t>mesma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ISA </a:t>
            </a:r>
            <a:r>
              <a:rPr sz="1200" spc="-70" dirty="0">
                <a:latin typeface="Trebuchet MS"/>
                <a:cs typeface="Trebuchet MS"/>
              </a:rPr>
              <a:t>pode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ser </a:t>
            </a:r>
            <a:r>
              <a:rPr sz="1200" spc="-80" dirty="0">
                <a:latin typeface="Trebuchet MS"/>
                <a:cs typeface="Trebuchet MS"/>
              </a:rPr>
              <a:t> implementada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por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diferentes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microarquiteturas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6159" y="1059834"/>
            <a:ext cx="1666430" cy="188623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27 / 31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747278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solidFill>
                  <a:srgbClr val="3333B2"/>
                </a:solidFill>
                <a:latin typeface="Trebuchet MS"/>
                <a:cs typeface="Trebuchet MS"/>
              </a:rPr>
              <a:t>ISA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rebuchet MS"/>
                <a:cs typeface="Trebuchet MS"/>
              </a:rPr>
              <a:t>Micro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qui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etura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821766"/>
            <a:ext cx="4403725" cy="2338705"/>
            <a:chOff x="127596" y="821766"/>
            <a:chExt cx="4403725" cy="2338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90257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5869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45993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21791"/>
              <a:ext cx="50752" cy="22369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34521"/>
              <a:ext cx="4352925" cy="2075180"/>
            </a:xfrm>
            <a:custGeom>
              <a:avLst/>
              <a:gdLst/>
              <a:ahLst/>
              <a:cxnLst/>
              <a:rect l="l" t="t" r="r" b="b"/>
              <a:pathLst>
                <a:path w="4352925" h="2075180">
                  <a:moveTo>
                    <a:pt x="4352859" y="0"/>
                  </a:moveTo>
                  <a:lnTo>
                    <a:pt x="0" y="0"/>
                  </a:lnTo>
                  <a:lnTo>
                    <a:pt x="0" y="2024172"/>
                  </a:lnTo>
                  <a:lnTo>
                    <a:pt x="4008" y="2043896"/>
                  </a:lnTo>
                  <a:lnTo>
                    <a:pt x="14922" y="2060049"/>
                  </a:lnTo>
                  <a:lnTo>
                    <a:pt x="31075" y="2070964"/>
                  </a:lnTo>
                  <a:lnTo>
                    <a:pt x="50800" y="2074972"/>
                  </a:lnTo>
                  <a:lnTo>
                    <a:pt x="4302058" y="2074972"/>
                  </a:lnTo>
                  <a:lnTo>
                    <a:pt x="4321783" y="2070964"/>
                  </a:lnTo>
                  <a:lnTo>
                    <a:pt x="4337936" y="2060049"/>
                  </a:lnTo>
                  <a:lnTo>
                    <a:pt x="4348850" y="2043896"/>
                  </a:lnTo>
                  <a:lnTo>
                    <a:pt x="4352859" y="20241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59866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5">
                  <a:moveTo>
                    <a:pt x="0" y="22178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47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34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21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778101"/>
              <a:ext cx="85839" cy="8583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22490" y="1671571"/>
            <a:ext cx="2018030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00" dirty="0">
                <a:latin typeface="Trebuchet MS"/>
                <a:cs typeface="Trebuchet MS"/>
              </a:rPr>
              <a:t>A </a:t>
            </a:r>
            <a:r>
              <a:rPr sz="1400" spc="-70" dirty="0">
                <a:latin typeface="Trebuchet MS"/>
                <a:cs typeface="Trebuchet MS"/>
              </a:rPr>
              <a:t>arquitetura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um </a:t>
            </a:r>
            <a:r>
              <a:rPr sz="1400" spc="-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computad</a:t>
            </a:r>
            <a:r>
              <a:rPr sz="1400" spc="-95" dirty="0">
                <a:latin typeface="Trebuchet MS"/>
                <a:cs typeface="Trebuchet MS"/>
              </a:rPr>
              <a:t>o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700" dirty="0">
                <a:latin typeface="Trebuchet MS"/>
                <a:cs typeface="Trebuchet MS"/>
              </a:rPr>
              <a:t>´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en</a:t>
            </a:r>
            <a:r>
              <a:rPr sz="1400" spc="-85" dirty="0">
                <a:latin typeface="Trebuchet MS"/>
                <a:cs typeface="Trebuchet MS"/>
              </a:rPr>
              <a:t>t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a  </a:t>
            </a:r>
            <a:r>
              <a:rPr sz="1400" spc="-60" dirty="0">
                <a:latin typeface="Trebuchet MS"/>
                <a:cs typeface="Trebuchet MS"/>
              </a:rPr>
              <a:t>combina</a:t>
            </a:r>
            <a:r>
              <a:rPr sz="1400" spc="-740" dirty="0">
                <a:latin typeface="Trebuchet MS"/>
                <a:cs typeface="Trebuchet MS"/>
              </a:rPr>
              <a:t>¸</a:t>
            </a:r>
            <a:r>
              <a:rPr sz="1400" spc="-90" dirty="0">
                <a:latin typeface="Trebuchet MS"/>
                <a:cs typeface="Trebuchet MS"/>
              </a:rPr>
              <a:t>c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sua  </a:t>
            </a:r>
            <a:r>
              <a:rPr sz="1400" spc="-70" dirty="0">
                <a:latin typeface="Trebuchet MS"/>
                <a:cs typeface="Trebuchet MS"/>
              </a:rPr>
              <a:t>microarquitetura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sua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ISA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6159" y="1059834"/>
            <a:ext cx="1666430" cy="1886235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28 / 31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696" y="747278"/>
            <a:ext cx="17265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5" dirty="0">
                <a:solidFill>
                  <a:srgbClr val="3333B2"/>
                </a:solidFill>
                <a:latin typeface="Trebuchet MS"/>
                <a:cs typeface="Trebuchet MS"/>
              </a:rPr>
              <a:t>ISA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333B2"/>
                </a:solidFill>
                <a:latin typeface="Trebuchet MS"/>
                <a:cs typeface="Trebuchet MS"/>
              </a:rPr>
              <a:t>e</a:t>
            </a:r>
            <a:r>
              <a:rPr sz="1400" spc="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rebuchet MS"/>
                <a:cs typeface="Trebuchet MS"/>
              </a:rPr>
              <a:t>Micro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a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3333B2"/>
                </a:solidFill>
                <a:latin typeface="Trebuchet MS"/>
                <a:cs typeface="Trebuchet MS"/>
              </a:rPr>
              <a:t>qui</a:t>
            </a: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t</a:t>
            </a:r>
            <a:r>
              <a:rPr sz="1400" spc="-75" dirty="0">
                <a:solidFill>
                  <a:srgbClr val="3333B2"/>
                </a:solidFill>
                <a:latin typeface="Trebuchet MS"/>
                <a:cs typeface="Trebuchet MS"/>
              </a:rPr>
              <a:t>etura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821766"/>
            <a:ext cx="4403725" cy="2338705"/>
            <a:chOff x="127596" y="821766"/>
            <a:chExt cx="4403725" cy="2338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90257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5869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45993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21791"/>
              <a:ext cx="50752" cy="22369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34521"/>
              <a:ext cx="4352925" cy="2075180"/>
            </a:xfrm>
            <a:custGeom>
              <a:avLst/>
              <a:gdLst/>
              <a:ahLst/>
              <a:cxnLst/>
              <a:rect l="l" t="t" r="r" b="b"/>
              <a:pathLst>
                <a:path w="4352925" h="2075180">
                  <a:moveTo>
                    <a:pt x="4352859" y="0"/>
                  </a:moveTo>
                  <a:lnTo>
                    <a:pt x="0" y="0"/>
                  </a:lnTo>
                  <a:lnTo>
                    <a:pt x="0" y="2024172"/>
                  </a:lnTo>
                  <a:lnTo>
                    <a:pt x="4008" y="2043896"/>
                  </a:lnTo>
                  <a:lnTo>
                    <a:pt x="14922" y="2060049"/>
                  </a:lnTo>
                  <a:lnTo>
                    <a:pt x="31075" y="2070964"/>
                  </a:lnTo>
                  <a:lnTo>
                    <a:pt x="50800" y="2074972"/>
                  </a:lnTo>
                  <a:lnTo>
                    <a:pt x="4302058" y="2074972"/>
                  </a:lnTo>
                  <a:lnTo>
                    <a:pt x="4321783" y="2070964"/>
                  </a:lnTo>
                  <a:lnTo>
                    <a:pt x="4337936" y="2060049"/>
                  </a:lnTo>
                  <a:lnTo>
                    <a:pt x="4348850" y="2043896"/>
                  </a:lnTo>
                  <a:lnTo>
                    <a:pt x="4352859" y="20241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59866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5">
                  <a:moveTo>
                    <a:pt x="0" y="22178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47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34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21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74838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232253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22490" y="1168321"/>
            <a:ext cx="2219325" cy="19133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420"/>
              </a:spcBef>
            </a:pPr>
            <a:r>
              <a:rPr sz="1400" spc="100" dirty="0">
                <a:latin typeface="Trebuchet MS"/>
                <a:cs typeface="Trebuchet MS"/>
              </a:rPr>
              <a:t>A</a:t>
            </a:r>
            <a:r>
              <a:rPr lang="pt-BR" sz="1400" spc="100" dirty="0">
                <a:latin typeface="Trebuchet MS"/>
                <a:cs typeface="Trebuchet MS"/>
              </a:rPr>
              <a:t> separação</a:t>
            </a:r>
            <a:r>
              <a:rPr sz="1400" spc="-195" dirty="0">
                <a:latin typeface="Trebuchet MS"/>
                <a:cs typeface="Trebuchet MS"/>
              </a:rPr>
              <a:t> </a:t>
            </a:r>
            <a:r>
              <a:rPr sz="1400" spc="-190" dirty="0">
                <a:latin typeface="Trebuchet MS"/>
                <a:cs typeface="Trebuchet MS"/>
              </a:rPr>
              <a:t> </a:t>
            </a:r>
            <a:r>
              <a:rPr sz="1400" spc="-35" dirty="0">
                <a:latin typeface="Trebuchet MS"/>
                <a:cs typeface="Trebuchet MS"/>
              </a:rPr>
              <a:t>ISA/Microarquitetura</a:t>
            </a:r>
            <a:r>
              <a:rPr sz="1400" spc="35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faz 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com</a:t>
            </a:r>
            <a:r>
              <a:rPr sz="1400" spc="30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que</a:t>
            </a:r>
            <a:r>
              <a:rPr sz="1400" spc="250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software</a:t>
            </a:r>
            <a:r>
              <a:rPr sz="1400" spc="245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escrito 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75" dirty="0">
                <a:latin typeface="Trebuchet MS"/>
                <a:cs typeface="Trebuchet MS"/>
              </a:rPr>
              <a:t>para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uma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ISA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-40" dirty="0">
                <a:latin typeface="Trebuchet MS"/>
                <a:cs typeface="Trebuchet MS"/>
              </a:rPr>
              <a:t>possa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rodar</a:t>
            </a:r>
            <a:r>
              <a:rPr sz="140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em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45" dirty="0" err="1">
                <a:latin typeface="Trebuchet MS"/>
                <a:cs typeface="Trebuchet MS"/>
              </a:rPr>
              <a:t>todas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45" dirty="0" err="1">
                <a:latin typeface="Trebuchet MS"/>
                <a:cs typeface="Trebuchet MS"/>
              </a:rPr>
              <a:t>suas</a:t>
            </a:r>
            <a:r>
              <a:rPr lang="pt-BR" sz="1400" spc="-45" dirty="0">
                <a:latin typeface="Trebuchet MS"/>
                <a:cs typeface="Trebuchet MS"/>
              </a:rPr>
              <a:t> implementações</a:t>
            </a:r>
            <a:endParaRPr sz="1400" dirty="0">
              <a:latin typeface="Trebuchet MS"/>
              <a:cs typeface="Trebuchet MS"/>
            </a:endParaRPr>
          </a:p>
          <a:p>
            <a:pPr marL="139065" marR="274955">
              <a:lnSpc>
                <a:spcPts val="1390"/>
              </a:lnSpc>
              <a:spcBef>
                <a:spcPts val="459"/>
              </a:spcBef>
            </a:pPr>
            <a:r>
              <a:rPr sz="1200" spc="-45" dirty="0">
                <a:latin typeface="Trebuchet MS"/>
                <a:cs typeface="Trebuchet MS"/>
              </a:rPr>
              <a:t>Ex: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C</a:t>
            </a:r>
            <a:r>
              <a:rPr sz="1200" spc="-50" dirty="0">
                <a:latin typeface="Trebuchet MS"/>
                <a:cs typeface="Trebuchet MS"/>
              </a:rPr>
              <a:t>o</a:t>
            </a:r>
            <a:r>
              <a:rPr sz="1200" spc="-105" dirty="0">
                <a:latin typeface="Trebuchet MS"/>
                <a:cs typeface="Trebuchet MS"/>
              </a:rPr>
              <a:t>re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5" dirty="0">
                <a:latin typeface="Trebuchet MS"/>
                <a:cs typeface="Trebuchet MS"/>
              </a:rPr>
              <a:t>2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Duo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A</a:t>
            </a:r>
            <a:r>
              <a:rPr sz="1200" spc="-55" dirty="0">
                <a:latin typeface="Trebuchet MS"/>
                <a:cs typeface="Trebuchet MS"/>
              </a:rPr>
              <a:t>thlon  </a:t>
            </a:r>
            <a:r>
              <a:rPr sz="1200" spc="-65" dirty="0">
                <a:latin typeface="Trebuchet MS"/>
                <a:cs typeface="Trebuchet MS"/>
              </a:rPr>
              <a:t>possuem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diferentes 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microarquiteturas,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embora 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implementem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praticamente</a:t>
            </a:r>
            <a:r>
              <a:rPr sz="1200" spc="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mesma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ver</a:t>
            </a:r>
            <a:r>
              <a:rPr sz="1200" spc="-85" dirty="0">
                <a:latin typeface="Trebuchet MS"/>
                <a:cs typeface="Trebuchet MS"/>
              </a:rPr>
              <a:t>s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x86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6159" y="1059834"/>
            <a:ext cx="1666430" cy="1886235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29 / 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  <a:r>
              <a:rPr spc="-15" dirty="0"/>
              <a:t> </a:t>
            </a:r>
            <a:r>
              <a:rPr i="1" spc="405" dirty="0">
                <a:latin typeface="Arial"/>
                <a:cs typeface="Arial"/>
              </a:rPr>
              <a:t>×</a:t>
            </a:r>
            <a:r>
              <a:rPr i="1" spc="50" dirty="0">
                <a:latin typeface="Arial"/>
                <a:cs typeface="Arial"/>
              </a:rPr>
              <a:t> </a:t>
            </a:r>
            <a:r>
              <a:rPr spc="-80" dirty="0"/>
              <a:t>RISC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7596" y="866246"/>
            <a:ext cx="4403725" cy="2227580"/>
            <a:chOff x="127596" y="866246"/>
            <a:chExt cx="4403725" cy="2227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34745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9195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79254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66279"/>
              <a:ext cx="50752" cy="2125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79001"/>
              <a:ext cx="4352925" cy="1964055"/>
            </a:xfrm>
            <a:custGeom>
              <a:avLst/>
              <a:gdLst/>
              <a:ahLst/>
              <a:cxnLst/>
              <a:rect l="l" t="t" r="r" b="b"/>
              <a:pathLst>
                <a:path w="4352925" h="1964055">
                  <a:moveTo>
                    <a:pt x="4352859" y="0"/>
                  </a:moveTo>
                  <a:lnTo>
                    <a:pt x="0" y="0"/>
                  </a:lnTo>
                  <a:lnTo>
                    <a:pt x="0" y="1912953"/>
                  </a:lnTo>
                  <a:lnTo>
                    <a:pt x="4008" y="1932678"/>
                  </a:lnTo>
                  <a:lnTo>
                    <a:pt x="14922" y="1948831"/>
                  </a:lnTo>
                  <a:lnTo>
                    <a:pt x="31075" y="1959745"/>
                  </a:lnTo>
                  <a:lnTo>
                    <a:pt x="50800" y="1963754"/>
                  </a:lnTo>
                  <a:lnTo>
                    <a:pt x="4302058" y="1963754"/>
                  </a:lnTo>
                  <a:lnTo>
                    <a:pt x="4321783" y="1959745"/>
                  </a:lnTo>
                  <a:lnTo>
                    <a:pt x="4337936" y="1948831"/>
                  </a:lnTo>
                  <a:lnTo>
                    <a:pt x="4348850" y="1932678"/>
                  </a:lnTo>
                  <a:lnTo>
                    <a:pt x="4352859" y="1912953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904346"/>
              <a:ext cx="0" cy="2106930"/>
            </a:xfrm>
            <a:custGeom>
              <a:avLst/>
              <a:gdLst/>
              <a:ahLst/>
              <a:cxnLst/>
              <a:rect l="l" t="t" r="r" b="b"/>
              <a:pathLst>
                <a:path h="2106930">
                  <a:moveTo>
                    <a:pt x="0" y="21066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916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789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66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266736"/>
              <a:ext cx="85839" cy="85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2047011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475611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22490" y="1160206"/>
            <a:ext cx="1793875" cy="163121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353695">
              <a:lnSpc>
                <a:spcPts val="1390"/>
              </a:lnSpc>
              <a:spcBef>
                <a:spcPts val="420"/>
              </a:spcBef>
            </a:pPr>
            <a:r>
              <a:rPr sz="1400" spc="30" dirty="0">
                <a:latin typeface="Trebuchet MS"/>
                <a:cs typeface="Trebuchet MS"/>
              </a:rPr>
              <a:t>Os </a:t>
            </a:r>
            <a:r>
              <a:rPr sz="1400" spc="-75" dirty="0">
                <a:latin typeface="Trebuchet MS"/>
                <a:cs typeface="Trebuchet MS"/>
              </a:rPr>
              <a:t>projetistas</a:t>
            </a:r>
            <a:r>
              <a:rPr sz="1400" spc="-70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 </a:t>
            </a:r>
            <a:r>
              <a:rPr sz="1400" spc="-9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h</a:t>
            </a:r>
            <a:r>
              <a:rPr sz="1400" spc="-95" dirty="0">
                <a:latin typeface="Trebuchet MS"/>
                <a:cs typeface="Trebuchet MS"/>
              </a:rPr>
              <a:t>a</a:t>
            </a:r>
            <a:r>
              <a:rPr sz="1400" spc="-65" dirty="0">
                <a:latin typeface="Trebuchet MS"/>
                <a:cs typeface="Trebuchet MS"/>
              </a:rPr>
              <a:t>rd</a:t>
            </a:r>
            <a:r>
              <a:rPr sz="1400" spc="-135" dirty="0">
                <a:latin typeface="Trebuchet MS"/>
                <a:cs typeface="Trebuchet MS"/>
              </a:rPr>
              <a:t>w</a:t>
            </a:r>
            <a:r>
              <a:rPr sz="1400" spc="-105" dirty="0">
                <a:latin typeface="Trebuchet MS"/>
                <a:cs typeface="Trebuchet MS"/>
              </a:rPr>
              <a:t>are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busc</a:t>
            </a:r>
            <a:r>
              <a:rPr sz="1400" spc="-100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ram  </a:t>
            </a:r>
            <a:r>
              <a:rPr sz="1400" spc="-75" dirty="0">
                <a:latin typeface="Trebuchet MS"/>
                <a:cs typeface="Trebuchet MS"/>
              </a:rPr>
              <a:t>reduzir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90" dirty="0">
                <a:latin typeface="Trebuchet MS"/>
                <a:cs typeface="Trebuchet MS"/>
              </a:rPr>
              <a:t>en</a:t>
            </a:r>
            <a:r>
              <a:rPr sz="1400" spc="-80" dirty="0">
                <a:latin typeface="Trebuchet MS"/>
                <a:cs typeface="Trebuchet MS"/>
              </a:rPr>
              <a:t>t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essa  </a:t>
            </a:r>
            <a:r>
              <a:rPr sz="1400" spc="-75" dirty="0">
                <a:latin typeface="Trebuchet MS"/>
                <a:cs typeface="Trebuchet MS"/>
              </a:rPr>
              <a:t>disparidade</a:t>
            </a:r>
            <a:endParaRPr sz="1400" dirty="0">
              <a:latin typeface="Trebuchet MS"/>
              <a:cs typeface="Trebuchet MS"/>
            </a:endParaRPr>
          </a:p>
          <a:p>
            <a:pPr marL="139065" marR="5080">
              <a:lnSpc>
                <a:spcPts val="1390"/>
              </a:lnSpc>
              <a:spcBef>
                <a:spcPts val="455"/>
              </a:spcBef>
            </a:pPr>
            <a:r>
              <a:rPr sz="1200" spc="-60" dirty="0">
                <a:latin typeface="Trebuchet MS"/>
                <a:cs typeface="Trebuchet MS"/>
              </a:rPr>
              <a:t>Criando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grandes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conjuntos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lang="pt-BR" sz="1200" spc="20" dirty="0">
                <a:latin typeface="Trebuchet MS"/>
                <a:cs typeface="Trebuchet MS"/>
              </a:rPr>
              <a:t>instruções</a:t>
            </a:r>
            <a:endParaRPr sz="1200" dirty="0">
              <a:latin typeface="Trebuchet MS"/>
              <a:cs typeface="Trebuchet MS"/>
            </a:endParaRPr>
          </a:p>
          <a:p>
            <a:pPr marL="139065" marR="93980">
              <a:lnSpc>
                <a:spcPts val="1390"/>
              </a:lnSpc>
              <a:spcBef>
                <a:spcPts val="595"/>
              </a:spcBef>
            </a:pPr>
            <a:r>
              <a:rPr sz="1200" spc="-35" dirty="0">
                <a:latin typeface="Trebuchet MS"/>
                <a:cs typeface="Trebuchet MS"/>
              </a:rPr>
              <a:t>Co</a:t>
            </a:r>
            <a:r>
              <a:rPr sz="1200" spc="-45" dirty="0">
                <a:latin typeface="Trebuchet MS"/>
                <a:cs typeface="Trebuchet MS"/>
              </a:rPr>
              <a:t>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</a:t>
            </a:r>
            <a:r>
              <a:rPr sz="1200" spc="-655" dirty="0">
                <a:latin typeface="Trebuchet MS"/>
                <a:cs typeface="Trebuchet MS"/>
              </a:rPr>
              <a:t>u</a:t>
            </a:r>
            <a:r>
              <a:rPr sz="1200" spc="-40" dirty="0">
                <a:latin typeface="Trebuchet MS"/>
                <a:cs typeface="Trebuchet MS"/>
              </a:rPr>
              <a:t>´</a:t>
            </a:r>
            <a:r>
              <a:rPr sz="1200" spc="-60" dirty="0">
                <a:latin typeface="Trebuchet MS"/>
                <a:cs typeface="Trebuchet MS"/>
              </a:rPr>
              <a:t>zias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m</a:t>
            </a:r>
            <a:r>
              <a:rPr sz="1200" spc="-25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de  </a:t>
            </a:r>
            <a:r>
              <a:rPr lang="pt-BR" sz="1200" spc="-80" dirty="0">
                <a:latin typeface="Trebuchet MS"/>
                <a:cs typeface="Trebuchet MS"/>
              </a:rPr>
              <a:t>endereçamento</a:t>
            </a:r>
            <a:endParaRPr sz="1200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10282" y="1131989"/>
            <a:ext cx="1913046" cy="14715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3364" y="2897124"/>
            <a:ext cx="69151" cy="6915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9020" y="2804284"/>
            <a:ext cx="3792854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50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vários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comandos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alto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níveis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implementados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hardware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287329" y="3351784"/>
            <a:ext cx="3041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5</a:t>
            </a:fld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 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66767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lang="pt-BR" spc="-75" dirty="0"/>
              <a:t>Créditos</a:t>
            </a:r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65696" y="747278"/>
            <a:ext cx="320615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z="1400" spc="65" dirty="0">
                <a:solidFill>
                  <a:srgbClr val="3333B2"/>
                </a:solidFill>
                <a:latin typeface="Trebuchet MS"/>
                <a:cs typeface="Trebuchet MS"/>
              </a:rPr>
              <a:t>Prof. Norton Trevisan Roman </a:t>
            </a:r>
            <a:endParaRPr sz="14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596" y="821766"/>
            <a:ext cx="4403611" cy="2338527"/>
            <a:chOff x="127596" y="821766"/>
            <a:chExt cx="4403611" cy="233852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990257"/>
              <a:ext cx="435285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305869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3045993"/>
              <a:ext cx="430201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21791"/>
              <a:ext cx="50752" cy="22369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7596" y="1034521"/>
              <a:ext cx="4352925" cy="2075180"/>
            </a:xfrm>
            <a:custGeom>
              <a:avLst/>
              <a:gdLst/>
              <a:ahLst/>
              <a:cxnLst/>
              <a:rect l="l" t="t" r="r" b="b"/>
              <a:pathLst>
                <a:path w="4352925" h="2075180">
                  <a:moveTo>
                    <a:pt x="4352859" y="0"/>
                  </a:moveTo>
                  <a:lnTo>
                    <a:pt x="0" y="0"/>
                  </a:lnTo>
                  <a:lnTo>
                    <a:pt x="0" y="2024172"/>
                  </a:lnTo>
                  <a:lnTo>
                    <a:pt x="4008" y="2043896"/>
                  </a:lnTo>
                  <a:lnTo>
                    <a:pt x="14922" y="2060049"/>
                  </a:lnTo>
                  <a:lnTo>
                    <a:pt x="31075" y="2070964"/>
                  </a:lnTo>
                  <a:lnTo>
                    <a:pt x="50800" y="2074972"/>
                  </a:lnTo>
                  <a:lnTo>
                    <a:pt x="4302058" y="2074972"/>
                  </a:lnTo>
                  <a:lnTo>
                    <a:pt x="4321783" y="2070964"/>
                  </a:lnTo>
                  <a:lnTo>
                    <a:pt x="4337936" y="2060049"/>
                  </a:lnTo>
                  <a:lnTo>
                    <a:pt x="4348850" y="2043896"/>
                  </a:lnTo>
                  <a:lnTo>
                    <a:pt x="4352859" y="2024172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59866"/>
              <a:ext cx="0" cy="2218055"/>
            </a:xfrm>
            <a:custGeom>
              <a:avLst/>
              <a:gdLst/>
              <a:ahLst/>
              <a:cxnLst/>
              <a:rect l="l" t="t" r="r" b="b"/>
              <a:pathLst>
                <a:path h="2218055">
                  <a:moveTo>
                    <a:pt x="0" y="221787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471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344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455" y="82176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dirty="0"/>
              <a:t>29 / 31</a:t>
            </a:r>
          </a:p>
        </p:txBody>
      </p:sp>
    </p:spTree>
    <p:extLst>
      <p:ext uri="{BB962C8B-B14F-4D97-AF65-F5344CB8AC3E}">
        <p14:creationId xmlns:p14="http://schemas.microsoft.com/office/powerpoint/2010/main" val="73843443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z="2050" spc="-75" dirty="0">
                <a:solidFill>
                  <a:srgbClr val="CC0000"/>
                </a:solidFill>
                <a:latin typeface="Tahoma"/>
                <a:cs typeface="Tahoma"/>
              </a:rPr>
              <a:t>CISC</a:t>
            </a:r>
            <a:endParaRPr sz="20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7596" y="825676"/>
            <a:ext cx="4403725" cy="544830"/>
            <a:chOff x="127596" y="825676"/>
            <a:chExt cx="4403725" cy="544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96" y="1268514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197" y="1255814"/>
              <a:ext cx="4302010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455" y="831811"/>
              <a:ext cx="50752" cy="4367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596" y="825676"/>
              <a:ext cx="4352925" cy="494030"/>
            </a:xfrm>
            <a:custGeom>
              <a:avLst/>
              <a:gdLst/>
              <a:ahLst/>
              <a:cxnLst/>
              <a:rect l="l" t="t" r="r" b="b"/>
              <a:pathLst>
                <a:path w="4352925" h="494030">
                  <a:moveTo>
                    <a:pt x="4352859" y="0"/>
                  </a:moveTo>
                  <a:lnTo>
                    <a:pt x="0" y="0"/>
                  </a:lnTo>
                  <a:lnTo>
                    <a:pt x="0" y="442837"/>
                  </a:lnTo>
                  <a:lnTo>
                    <a:pt x="4008" y="462562"/>
                  </a:lnTo>
                  <a:lnTo>
                    <a:pt x="14922" y="478715"/>
                  </a:lnTo>
                  <a:lnTo>
                    <a:pt x="31075" y="489629"/>
                  </a:lnTo>
                  <a:lnTo>
                    <a:pt x="50800" y="493637"/>
                  </a:lnTo>
                  <a:lnTo>
                    <a:pt x="4302058" y="493637"/>
                  </a:lnTo>
                  <a:lnTo>
                    <a:pt x="4321783" y="489629"/>
                  </a:lnTo>
                  <a:lnTo>
                    <a:pt x="4337936" y="478715"/>
                  </a:lnTo>
                  <a:lnTo>
                    <a:pt x="4348850" y="462562"/>
                  </a:lnTo>
                  <a:lnTo>
                    <a:pt x="4352859" y="442837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480455" y="869913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30">
                  <a:moveTo>
                    <a:pt x="0" y="4176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57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445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31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59" y="924814"/>
              <a:ext cx="85839" cy="85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364" y="1173683"/>
              <a:ext cx="69151" cy="6915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2490" y="765618"/>
            <a:ext cx="2524125" cy="5232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400" spc="-45" dirty="0">
                <a:latin typeface="Trebuchet MS"/>
                <a:cs typeface="Trebuchet MS"/>
              </a:rPr>
              <a:t>Nasceu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assim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abordagem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Arial"/>
                <a:cs typeface="Arial"/>
              </a:rPr>
              <a:t>CISC</a:t>
            </a:r>
            <a:endParaRPr sz="1400" dirty="0">
              <a:latin typeface="Arial"/>
              <a:cs typeface="Arial"/>
            </a:endParaRPr>
          </a:p>
          <a:p>
            <a:pPr marR="29845" algn="ctr">
              <a:lnSpc>
                <a:spcPct val="100000"/>
              </a:lnSpc>
              <a:spcBef>
                <a:spcPts val="345"/>
              </a:spcBef>
            </a:pPr>
            <a:r>
              <a:rPr sz="1200" i="1" spc="-75" dirty="0">
                <a:latin typeface="Trebuchet MS"/>
                <a:cs typeface="Trebuchet MS"/>
              </a:rPr>
              <a:t>Complex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65" dirty="0">
                <a:latin typeface="Trebuchet MS"/>
                <a:cs typeface="Trebuchet MS"/>
              </a:rPr>
              <a:t>Instruction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45" dirty="0">
                <a:latin typeface="Trebuchet MS"/>
                <a:cs typeface="Trebuchet MS"/>
              </a:rPr>
              <a:t>Set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Computers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6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25676"/>
            <a:ext cx="4403725" cy="544830"/>
            <a:chOff x="127596" y="825676"/>
            <a:chExt cx="4403725" cy="544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96" y="1268514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197" y="1255814"/>
              <a:ext cx="4302010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455" y="831811"/>
              <a:ext cx="50752" cy="4367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596" y="825676"/>
              <a:ext cx="4352925" cy="494030"/>
            </a:xfrm>
            <a:custGeom>
              <a:avLst/>
              <a:gdLst/>
              <a:ahLst/>
              <a:cxnLst/>
              <a:rect l="l" t="t" r="r" b="b"/>
              <a:pathLst>
                <a:path w="4352925" h="494030">
                  <a:moveTo>
                    <a:pt x="4352859" y="0"/>
                  </a:moveTo>
                  <a:lnTo>
                    <a:pt x="0" y="0"/>
                  </a:lnTo>
                  <a:lnTo>
                    <a:pt x="0" y="442837"/>
                  </a:lnTo>
                  <a:lnTo>
                    <a:pt x="4008" y="462562"/>
                  </a:lnTo>
                  <a:lnTo>
                    <a:pt x="14922" y="478715"/>
                  </a:lnTo>
                  <a:lnTo>
                    <a:pt x="31075" y="489629"/>
                  </a:lnTo>
                  <a:lnTo>
                    <a:pt x="50800" y="493637"/>
                  </a:lnTo>
                  <a:lnTo>
                    <a:pt x="4302058" y="493637"/>
                  </a:lnTo>
                  <a:lnTo>
                    <a:pt x="4321783" y="489629"/>
                  </a:lnTo>
                  <a:lnTo>
                    <a:pt x="4337936" y="478715"/>
                  </a:lnTo>
                  <a:lnTo>
                    <a:pt x="4348850" y="462562"/>
                  </a:lnTo>
                  <a:lnTo>
                    <a:pt x="4352859" y="442837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480455" y="869913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30">
                  <a:moveTo>
                    <a:pt x="0" y="4176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57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445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318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159" y="924814"/>
              <a:ext cx="85839" cy="858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364" y="1173683"/>
              <a:ext cx="69151" cy="6915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27596" y="1515447"/>
            <a:ext cx="4403725" cy="1639570"/>
            <a:chOff x="127596" y="1515447"/>
            <a:chExt cx="4403725" cy="163957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396" y="3053143"/>
              <a:ext cx="101600" cy="10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197" y="3040443"/>
              <a:ext cx="4302010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7596" y="1683943"/>
              <a:ext cx="4352858" cy="506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0455" y="1515465"/>
              <a:ext cx="50752" cy="153767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7596" y="1728201"/>
              <a:ext cx="4352925" cy="1376045"/>
            </a:xfrm>
            <a:custGeom>
              <a:avLst/>
              <a:gdLst/>
              <a:ahLst/>
              <a:cxnLst/>
              <a:rect l="l" t="t" r="r" b="b"/>
              <a:pathLst>
                <a:path w="4352925" h="1376045">
                  <a:moveTo>
                    <a:pt x="4352859" y="0"/>
                  </a:moveTo>
                  <a:lnTo>
                    <a:pt x="0" y="0"/>
                  </a:lnTo>
                  <a:lnTo>
                    <a:pt x="0" y="1324941"/>
                  </a:lnTo>
                  <a:lnTo>
                    <a:pt x="4008" y="1344666"/>
                  </a:lnTo>
                  <a:lnTo>
                    <a:pt x="14922" y="1360819"/>
                  </a:lnTo>
                  <a:lnTo>
                    <a:pt x="31075" y="1371733"/>
                  </a:lnTo>
                  <a:lnTo>
                    <a:pt x="50800" y="1375742"/>
                  </a:lnTo>
                  <a:lnTo>
                    <a:pt x="4302058" y="1375742"/>
                  </a:lnTo>
                  <a:lnTo>
                    <a:pt x="4321783" y="1371733"/>
                  </a:lnTo>
                  <a:lnTo>
                    <a:pt x="4337936" y="1360819"/>
                  </a:lnTo>
                  <a:lnTo>
                    <a:pt x="4348850" y="1344666"/>
                  </a:lnTo>
                  <a:lnTo>
                    <a:pt x="4352859" y="1324941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0455" y="1553547"/>
              <a:ext cx="0" cy="1518920"/>
            </a:xfrm>
            <a:custGeom>
              <a:avLst/>
              <a:gdLst/>
              <a:ahLst/>
              <a:cxnLst/>
              <a:rect l="l" t="t" r="r" b="b"/>
              <a:pathLst>
                <a:path h="1518920">
                  <a:moveTo>
                    <a:pt x="0" y="15186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0455" y="15408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0455" y="15281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0455" y="151544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59" y="1827364"/>
              <a:ext cx="85839" cy="858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64" y="2076221"/>
              <a:ext cx="69151" cy="691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159" y="2756052"/>
              <a:ext cx="85839" cy="8583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65696" y="765618"/>
            <a:ext cx="4277360" cy="23431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550"/>
              </a:spcBef>
            </a:pPr>
            <a:r>
              <a:rPr sz="1400" spc="-45" dirty="0">
                <a:latin typeface="Trebuchet MS"/>
                <a:cs typeface="Trebuchet MS"/>
              </a:rPr>
              <a:t>Nasceu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50" dirty="0">
                <a:latin typeface="Trebuchet MS"/>
                <a:cs typeface="Trebuchet MS"/>
              </a:rPr>
              <a:t>assim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abordagem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Arial"/>
                <a:cs typeface="Arial"/>
              </a:rPr>
              <a:t>CISC</a:t>
            </a:r>
            <a:endParaRPr sz="1400" dirty="0">
              <a:latin typeface="Arial"/>
              <a:cs typeface="Arial"/>
            </a:endParaRPr>
          </a:p>
          <a:p>
            <a:pPr marL="495934">
              <a:lnSpc>
                <a:spcPct val="100000"/>
              </a:lnSpc>
              <a:spcBef>
                <a:spcPts val="345"/>
              </a:spcBef>
            </a:pPr>
            <a:r>
              <a:rPr sz="1200" i="1" spc="-75" dirty="0">
                <a:latin typeface="Trebuchet MS"/>
                <a:cs typeface="Trebuchet MS"/>
              </a:rPr>
              <a:t>Complex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65" dirty="0">
                <a:latin typeface="Trebuchet MS"/>
                <a:cs typeface="Trebuchet MS"/>
              </a:rPr>
              <a:t>Instruction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45" dirty="0">
                <a:latin typeface="Trebuchet MS"/>
                <a:cs typeface="Trebuchet MS"/>
              </a:rPr>
              <a:t>Set</a:t>
            </a:r>
            <a:r>
              <a:rPr sz="1200" i="1" spc="15" dirty="0">
                <a:latin typeface="Trebuchet MS"/>
                <a:cs typeface="Trebuchet MS"/>
              </a:rPr>
              <a:t> </a:t>
            </a:r>
            <a:r>
              <a:rPr sz="1200" i="1" spc="-70" dirty="0">
                <a:latin typeface="Trebuchet MS"/>
                <a:cs typeface="Trebuchet MS"/>
              </a:rPr>
              <a:t>Computers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Objetivos</a:t>
            </a:r>
            <a:endParaRPr sz="1400" dirty="0">
              <a:latin typeface="Trebuchet MS"/>
              <a:cs typeface="Trebuchet MS"/>
            </a:endParaRPr>
          </a:p>
          <a:p>
            <a:pPr marL="368935">
              <a:lnSpc>
                <a:spcPct val="100000"/>
              </a:lnSpc>
              <a:spcBef>
                <a:spcPts val="525"/>
              </a:spcBef>
            </a:pPr>
            <a:r>
              <a:rPr sz="1400" spc="-40" dirty="0">
                <a:latin typeface="Trebuchet MS"/>
                <a:cs typeface="Trebuchet MS"/>
              </a:rPr>
              <a:t>Simpli</a:t>
            </a:r>
            <a:r>
              <a:rPr sz="1400" spc="-85" dirty="0">
                <a:latin typeface="Trebuchet MS"/>
                <a:cs typeface="Trebuchet MS"/>
              </a:rPr>
              <a:t>fi</a:t>
            </a:r>
            <a:r>
              <a:rPr sz="1400" spc="-65" dirty="0">
                <a:latin typeface="Trebuchet MS"/>
                <a:cs typeface="Trebuchet MS"/>
              </a:rPr>
              <a:t>c</a:t>
            </a:r>
            <a:r>
              <a:rPr sz="1400" spc="-110" dirty="0">
                <a:latin typeface="Trebuchet MS"/>
                <a:cs typeface="Trebuchet MS"/>
              </a:rPr>
              <a:t>a</a:t>
            </a:r>
            <a:r>
              <a:rPr sz="1400" spc="-70" dirty="0">
                <a:latin typeface="Trebuchet MS"/>
                <a:cs typeface="Trebuchet MS"/>
              </a:rPr>
              <a:t>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constr</a:t>
            </a:r>
            <a:r>
              <a:rPr sz="1400" spc="-50" dirty="0">
                <a:latin typeface="Trebuchet MS"/>
                <a:cs typeface="Trebuchet MS"/>
              </a:rPr>
              <a:t>u</a:t>
            </a:r>
            <a:r>
              <a:rPr sz="1400" spc="-695" dirty="0">
                <a:latin typeface="Trebuchet MS"/>
                <a:cs typeface="Trebuchet MS"/>
              </a:rPr>
              <a:t>c</a:t>
            </a:r>
            <a:r>
              <a:rPr sz="1400" spc="-135" dirty="0">
                <a:latin typeface="Trebuchet MS"/>
                <a:cs typeface="Trebuchet MS"/>
              </a:rPr>
              <a:t>¸</a:t>
            </a:r>
            <a:r>
              <a:rPr sz="1400" spc="-725" dirty="0">
                <a:latin typeface="Trebuchet MS"/>
                <a:cs typeface="Trebuchet MS"/>
              </a:rPr>
              <a:t>˜</a:t>
            </a:r>
            <a:r>
              <a:rPr sz="1400" spc="-60" dirty="0">
                <a:latin typeface="Trebuchet MS"/>
                <a:cs typeface="Trebuchet MS"/>
              </a:rPr>
              <a:t>ao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compilad</a:t>
            </a:r>
            <a:r>
              <a:rPr sz="1400" spc="-105" dirty="0">
                <a:latin typeface="Trebuchet MS"/>
                <a:cs typeface="Trebuchet MS"/>
              </a:rPr>
              <a:t>o</a:t>
            </a:r>
            <a:r>
              <a:rPr sz="1400" spc="-80" dirty="0">
                <a:latin typeface="Trebuchet MS"/>
                <a:cs typeface="Trebuchet MS"/>
              </a:rPr>
              <a:t>res</a:t>
            </a:r>
            <a:endParaRPr sz="14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434"/>
              </a:spcBef>
            </a:pPr>
            <a:r>
              <a:rPr sz="1200" spc="-35" dirty="0">
                <a:latin typeface="Trebuchet MS"/>
                <a:cs typeface="Trebuchet MS"/>
              </a:rPr>
              <a:t>Se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as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lang="pt-BR" sz="1200" spc="20" dirty="0">
                <a:latin typeface="Trebuchet MS"/>
                <a:cs typeface="Trebuchet MS"/>
              </a:rPr>
              <a:t>instruções de máquina </a:t>
            </a:r>
            <a:r>
              <a:rPr lang="pt-BR" sz="1200" spc="-100" dirty="0">
                <a:latin typeface="Trebuchet MS"/>
                <a:cs typeface="Trebuchet MS"/>
              </a:rPr>
              <a:t>parecerem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com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os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comandos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da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linguagem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alto </a:t>
            </a:r>
            <a:r>
              <a:rPr lang="pt-BR" sz="1200" spc="-70" dirty="0">
                <a:latin typeface="Trebuchet MS"/>
                <a:cs typeface="Trebuchet MS"/>
              </a:rPr>
              <a:t>nível</a:t>
            </a:r>
            <a:r>
              <a:rPr sz="1200" spc="-165" dirty="0">
                <a:latin typeface="Trebuchet MS"/>
                <a:cs typeface="Trebuchet MS"/>
              </a:rPr>
              <a:t>,</a:t>
            </a:r>
            <a:r>
              <a:rPr sz="1200" spc="-16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a </a:t>
            </a:r>
            <a:r>
              <a:rPr sz="1200" spc="-90" dirty="0">
                <a:latin typeface="Trebuchet MS"/>
                <a:cs typeface="Trebuchet MS"/>
              </a:rPr>
              <a:t>tarefa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lang="pt-BR" sz="1200" spc="-100" dirty="0">
                <a:latin typeface="Trebuchet MS"/>
                <a:cs typeface="Trebuchet MS"/>
              </a:rPr>
              <a:t>tradução </a:t>
            </a:r>
            <a:r>
              <a:rPr sz="1200" spc="-180" dirty="0" err="1">
                <a:latin typeface="Trebuchet MS"/>
                <a:cs typeface="Trebuchet MS"/>
              </a:rPr>
              <a:t>ao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15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uma </a:t>
            </a:r>
            <a:r>
              <a:rPr sz="1200" spc="-80" dirty="0">
                <a:latin typeface="Trebuchet MS"/>
                <a:cs typeface="Trebuchet MS"/>
              </a:rPr>
              <a:t>para 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outra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600" dirty="0">
                <a:latin typeface="Trebuchet MS"/>
                <a:cs typeface="Trebuchet MS"/>
              </a:rPr>
              <a:t>´</a:t>
            </a:r>
            <a:r>
              <a:rPr sz="1200" spc="-135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simplificada</a:t>
            </a:r>
            <a:endParaRPr sz="1200" dirty="0">
              <a:latin typeface="Trebuchet MS"/>
              <a:cs typeface="Trebuchet MS"/>
            </a:endParaRPr>
          </a:p>
          <a:p>
            <a:pPr marL="368935" marR="17145">
              <a:lnSpc>
                <a:spcPct val="100800"/>
              </a:lnSpc>
              <a:spcBef>
                <a:spcPts val="1015"/>
              </a:spcBef>
            </a:pPr>
            <a:r>
              <a:rPr sz="1400" spc="-75" dirty="0">
                <a:latin typeface="Trebuchet MS"/>
                <a:cs typeface="Trebuchet MS"/>
              </a:rPr>
              <a:t>Fornecer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suporte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linguagens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alto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nível </a:t>
            </a:r>
            <a:r>
              <a:rPr sz="1400" spc="-85" dirty="0" err="1">
                <a:latin typeface="Trebuchet MS"/>
                <a:cs typeface="Trebuchet MS"/>
              </a:rPr>
              <a:t>melhores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mais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sofisticadas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6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61011"/>
            <a:ext cx="4403725" cy="2240915"/>
            <a:chOff x="127596" y="861011"/>
            <a:chExt cx="4403725" cy="2240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4975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9981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87116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61034"/>
              <a:ext cx="50752" cy="21387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94010"/>
              <a:ext cx="4352925" cy="1957070"/>
            </a:xfrm>
            <a:custGeom>
              <a:avLst/>
              <a:gdLst/>
              <a:ahLst/>
              <a:cxnLst/>
              <a:rect l="l" t="t" r="r" b="b"/>
              <a:pathLst>
                <a:path w="4352925" h="1957070">
                  <a:moveTo>
                    <a:pt x="4352859" y="0"/>
                  </a:moveTo>
                  <a:lnTo>
                    <a:pt x="0" y="0"/>
                  </a:lnTo>
                  <a:lnTo>
                    <a:pt x="0" y="1905805"/>
                  </a:lnTo>
                  <a:lnTo>
                    <a:pt x="4008" y="1925530"/>
                  </a:lnTo>
                  <a:lnTo>
                    <a:pt x="14922" y="1941683"/>
                  </a:lnTo>
                  <a:lnTo>
                    <a:pt x="31075" y="1952597"/>
                  </a:lnTo>
                  <a:lnTo>
                    <a:pt x="50800" y="1956605"/>
                  </a:lnTo>
                  <a:lnTo>
                    <a:pt x="4302058" y="1956605"/>
                  </a:lnTo>
                  <a:lnTo>
                    <a:pt x="4321783" y="1952597"/>
                  </a:lnTo>
                  <a:lnTo>
                    <a:pt x="4337936" y="1941683"/>
                  </a:lnTo>
                  <a:lnTo>
                    <a:pt x="4348850" y="1925530"/>
                  </a:lnTo>
                  <a:lnTo>
                    <a:pt x="4352859" y="1905805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99111"/>
              <a:ext cx="0" cy="2120265"/>
            </a:xfrm>
            <a:custGeom>
              <a:avLst/>
              <a:gdLst/>
              <a:ahLst/>
              <a:cxnLst/>
              <a:rect l="l" t="t" r="r" b="b"/>
              <a:pathLst>
                <a:path h="2120265">
                  <a:moveTo>
                    <a:pt x="0" y="21197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86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737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61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93177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619173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870646"/>
              <a:ext cx="69151" cy="691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696" y="725300"/>
            <a:ext cx="4157979" cy="16148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Objetivos</a:t>
            </a:r>
            <a:r>
              <a:rPr sz="1400" spc="-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rebuchet MS"/>
                <a:cs typeface="Trebuchet MS"/>
              </a:rPr>
              <a:t>(cont.)</a:t>
            </a:r>
            <a:endParaRPr sz="1400" dirty="0">
              <a:latin typeface="Trebuchet MS"/>
              <a:cs typeface="Trebuchet MS"/>
            </a:endParaRPr>
          </a:p>
          <a:p>
            <a:pPr marL="368935" marR="152400">
              <a:lnSpc>
                <a:spcPts val="1390"/>
              </a:lnSpc>
              <a:spcBef>
                <a:spcPts val="890"/>
              </a:spcBef>
            </a:pPr>
            <a:r>
              <a:rPr sz="1400" spc="-50" dirty="0">
                <a:latin typeface="Trebuchet MS"/>
                <a:cs typeface="Trebuchet MS"/>
              </a:rPr>
              <a:t>Melhorar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eficiência</a:t>
            </a:r>
            <a:r>
              <a:rPr sz="1400" spc="-145" dirty="0">
                <a:latin typeface="Trebuchet MS"/>
                <a:cs typeface="Trebuchet MS"/>
              </a:rPr>
              <a:t>,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pela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geração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programas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menores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 err="1">
                <a:latin typeface="Trebuchet MS"/>
                <a:cs typeface="Trebuchet MS"/>
              </a:rPr>
              <a:t>mais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lang="pt-BR" sz="1400" spc="-145" dirty="0">
                <a:latin typeface="Trebuchet MS"/>
                <a:cs typeface="Trebuchet MS"/>
              </a:rPr>
              <a:t>rá</a:t>
            </a:r>
            <a:r>
              <a:rPr sz="1400" spc="-145" dirty="0" err="1">
                <a:latin typeface="Trebuchet MS"/>
                <a:cs typeface="Trebuchet MS"/>
              </a:rPr>
              <a:t>pidos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-45" dirty="0">
                <a:latin typeface="Trebuchet MS"/>
                <a:cs typeface="Trebuchet MS"/>
              </a:rPr>
              <a:t>Programas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menores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ocupam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 err="1">
                <a:latin typeface="Trebuchet MS"/>
                <a:cs typeface="Trebuchet MS"/>
              </a:rPr>
              <a:t>menos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150" dirty="0">
                <a:latin typeface="Trebuchet MS"/>
                <a:cs typeface="Trebuchet MS"/>
              </a:rPr>
              <a:t>mem</a:t>
            </a:r>
            <a:r>
              <a:rPr lang="pt-BR" sz="1200" spc="-150" dirty="0">
                <a:latin typeface="Trebuchet MS"/>
                <a:cs typeface="Trebuchet MS"/>
              </a:rPr>
              <a:t>ó</a:t>
            </a:r>
            <a:r>
              <a:rPr sz="1200" spc="-150" dirty="0">
                <a:latin typeface="Trebuchet MS"/>
                <a:cs typeface="Trebuchet MS"/>
              </a:rPr>
              <a:t>ria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630"/>
              </a:spcBef>
            </a:pPr>
            <a:r>
              <a:rPr sz="1200" spc="55" dirty="0">
                <a:latin typeface="Trebuchet MS"/>
                <a:cs typeface="Trebuchet MS"/>
              </a:rPr>
              <a:t>S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apidos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85" dirty="0">
                <a:latin typeface="Trebuchet MS"/>
                <a:cs typeface="Trebuchet MS"/>
              </a:rPr>
              <a:t>rque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75" dirty="0">
                <a:latin typeface="Trebuchet MS"/>
                <a:cs typeface="Trebuchet MS"/>
              </a:rPr>
              <a:t>recisam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busc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menos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65" dirty="0">
                <a:latin typeface="Trebuchet MS"/>
                <a:cs typeface="Trebuchet MS"/>
              </a:rPr>
              <a:t>oes  </a:t>
            </a:r>
            <a:r>
              <a:rPr sz="1200" spc="-65" dirty="0" err="1">
                <a:latin typeface="Trebuchet MS"/>
                <a:cs typeface="Trebuchet MS"/>
              </a:rPr>
              <a:t>na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memória</a:t>
            </a:r>
            <a:r>
              <a:rPr sz="1200" spc="-145" dirty="0">
                <a:latin typeface="Trebuchet MS"/>
                <a:cs typeface="Trebuchet MS"/>
              </a:rPr>
              <a:t>,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lang="pt-BR" sz="1200" spc="-140" dirty="0">
                <a:latin typeface="Trebuchet MS"/>
                <a:cs typeface="Trebuchet MS"/>
              </a:rPr>
              <a:t>além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80" dirty="0" err="1">
                <a:latin typeface="Trebuchet MS"/>
                <a:cs typeface="Trebuchet MS"/>
              </a:rPr>
              <a:t>ocuparem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5" dirty="0" err="1">
                <a:latin typeface="Trebuchet MS"/>
                <a:cs typeface="Trebuchet MS"/>
              </a:rPr>
              <a:t>menos</a:t>
            </a:r>
            <a:r>
              <a:rPr lang="pt-BR" sz="1200" spc="-75" dirty="0">
                <a:latin typeface="Trebuchet MS"/>
                <a:cs typeface="Trebuchet MS"/>
              </a:rPr>
              <a:t> páginas</a:t>
            </a:r>
            <a:r>
              <a:rPr sz="1200" spc="-130" dirty="0">
                <a:latin typeface="Trebuchet MS"/>
                <a:cs typeface="Trebuchet MS"/>
              </a:rPr>
              <a:t>,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evitando 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assim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page</a:t>
            </a:r>
            <a:r>
              <a:rPr sz="1200" i="1" spc="25" dirty="0">
                <a:latin typeface="Trebuchet MS"/>
                <a:cs typeface="Trebuchet MS"/>
              </a:rPr>
              <a:t> </a:t>
            </a:r>
            <a:r>
              <a:rPr sz="1200" i="1" spc="-85" dirty="0">
                <a:latin typeface="Trebuchet MS"/>
                <a:cs typeface="Trebuchet MS"/>
              </a:rPr>
              <a:t>faults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7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40132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508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00"/>
              </a:spcBef>
            </a:pPr>
            <a:r>
              <a:rPr spc="-75" dirty="0"/>
              <a:t>CISC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596" y="861011"/>
            <a:ext cx="4403725" cy="2240915"/>
            <a:chOff x="127596" y="861011"/>
            <a:chExt cx="4403725" cy="2240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96" y="1049756"/>
              <a:ext cx="4352858" cy="506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96" y="299981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197" y="2987116"/>
              <a:ext cx="430201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0455" y="861034"/>
              <a:ext cx="50752" cy="21387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7596" y="1094010"/>
              <a:ext cx="4352925" cy="1957070"/>
            </a:xfrm>
            <a:custGeom>
              <a:avLst/>
              <a:gdLst/>
              <a:ahLst/>
              <a:cxnLst/>
              <a:rect l="l" t="t" r="r" b="b"/>
              <a:pathLst>
                <a:path w="4352925" h="1957070">
                  <a:moveTo>
                    <a:pt x="4352859" y="0"/>
                  </a:moveTo>
                  <a:lnTo>
                    <a:pt x="0" y="0"/>
                  </a:lnTo>
                  <a:lnTo>
                    <a:pt x="0" y="1905805"/>
                  </a:lnTo>
                  <a:lnTo>
                    <a:pt x="4008" y="1925530"/>
                  </a:lnTo>
                  <a:lnTo>
                    <a:pt x="14922" y="1941683"/>
                  </a:lnTo>
                  <a:lnTo>
                    <a:pt x="31075" y="1952597"/>
                  </a:lnTo>
                  <a:lnTo>
                    <a:pt x="50800" y="1956605"/>
                  </a:lnTo>
                  <a:lnTo>
                    <a:pt x="4302058" y="1956605"/>
                  </a:lnTo>
                  <a:lnTo>
                    <a:pt x="4321783" y="1952597"/>
                  </a:lnTo>
                  <a:lnTo>
                    <a:pt x="4337936" y="1941683"/>
                  </a:lnTo>
                  <a:lnTo>
                    <a:pt x="4348850" y="1925530"/>
                  </a:lnTo>
                  <a:lnTo>
                    <a:pt x="4352859" y="1905805"/>
                  </a:lnTo>
                  <a:lnTo>
                    <a:pt x="43528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480455" y="899111"/>
              <a:ext cx="0" cy="2120265"/>
            </a:xfrm>
            <a:custGeom>
              <a:avLst/>
              <a:gdLst/>
              <a:ahLst/>
              <a:cxnLst/>
              <a:rect l="l" t="t" r="r" b="b"/>
              <a:pathLst>
                <a:path h="2120265">
                  <a:moveTo>
                    <a:pt x="0" y="211975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0455" y="8864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0455" y="8737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455" y="86101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159" y="1193177"/>
              <a:ext cx="85839" cy="858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619173"/>
              <a:ext cx="69151" cy="691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364" y="1870646"/>
              <a:ext cx="69151" cy="691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364" y="2476385"/>
              <a:ext cx="69151" cy="6915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65696" y="725300"/>
            <a:ext cx="4222750" cy="206659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55" dirty="0">
                <a:solidFill>
                  <a:srgbClr val="3333B2"/>
                </a:solidFill>
                <a:latin typeface="Trebuchet MS"/>
                <a:cs typeface="Trebuchet MS"/>
              </a:rPr>
              <a:t>Objetivos</a:t>
            </a:r>
            <a:r>
              <a:rPr sz="1400" spc="-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rebuchet MS"/>
                <a:cs typeface="Trebuchet MS"/>
              </a:rPr>
              <a:t>(cont.)</a:t>
            </a:r>
            <a:endParaRPr sz="1400" dirty="0">
              <a:latin typeface="Trebuchet MS"/>
              <a:cs typeface="Trebuchet MS"/>
            </a:endParaRPr>
          </a:p>
          <a:p>
            <a:pPr marL="368935" marR="217804">
              <a:lnSpc>
                <a:spcPts val="1390"/>
              </a:lnSpc>
              <a:spcBef>
                <a:spcPts val="890"/>
              </a:spcBef>
            </a:pPr>
            <a:r>
              <a:rPr sz="1400" spc="-50" dirty="0">
                <a:latin typeface="Trebuchet MS"/>
                <a:cs typeface="Trebuchet MS"/>
              </a:rPr>
              <a:t>Melhorar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65" dirty="0">
                <a:latin typeface="Trebuchet MS"/>
                <a:cs typeface="Trebuchet MS"/>
              </a:rPr>
              <a:t>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eficiência</a:t>
            </a:r>
            <a:r>
              <a:rPr sz="1400" spc="-145" dirty="0">
                <a:latin typeface="Trebuchet MS"/>
                <a:cs typeface="Trebuchet MS"/>
              </a:rPr>
              <a:t>,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pela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lang="pt-BR" sz="1400" spc="50" dirty="0">
                <a:latin typeface="Trebuchet MS"/>
                <a:cs typeface="Trebuchet MS"/>
              </a:rPr>
              <a:t>geração</a:t>
            </a:r>
            <a:r>
              <a:rPr sz="1400" spc="-155" dirty="0">
                <a:latin typeface="Trebuchet MS"/>
                <a:cs typeface="Trebuchet MS"/>
              </a:rPr>
              <a:t> </a:t>
            </a:r>
            <a:r>
              <a:rPr sz="1400" spc="-100" dirty="0">
                <a:latin typeface="Trebuchet MS"/>
                <a:cs typeface="Trebuchet MS"/>
              </a:rPr>
              <a:t>de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-60" dirty="0">
                <a:latin typeface="Trebuchet MS"/>
                <a:cs typeface="Trebuchet MS"/>
              </a:rPr>
              <a:t>programas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menores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140" dirty="0">
                <a:latin typeface="Trebuchet MS"/>
                <a:cs typeface="Trebuchet MS"/>
              </a:rPr>
              <a:t>e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55" dirty="0" err="1">
                <a:latin typeface="Trebuchet MS"/>
                <a:cs typeface="Trebuchet MS"/>
              </a:rPr>
              <a:t>mais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lang="pt-BR" sz="1400" spc="45" dirty="0">
                <a:latin typeface="Trebuchet MS"/>
                <a:cs typeface="Trebuchet MS"/>
              </a:rPr>
              <a:t>rápidos</a:t>
            </a:r>
            <a:endParaRPr sz="1400" dirty="0">
              <a:latin typeface="Trebuchet MS"/>
              <a:cs typeface="Trebuchet MS"/>
            </a:endParaRPr>
          </a:p>
          <a:p>
            <a:pPr marL="495934">
              <a:lnSpc>
                <a:spcPct val="100000"/>
              </a:lnSpc>
              <a:spcBef>
                <a:spcPts val="355"/>
              </a:spcBef>
            </a:pPr>
            <a:r>
              <a:rPr sz="1200" spc="-45" dirty="0">
                <a:latin typeface="Trebuchet MS"/>
                <a:cs typeface="Trebuchet MS"/>
              </a:rPr>
              <a:t>Programas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90" dirty="0">
                <a:latin typeface="Trebuchet MS"/>
                <a:cs typeface="Trebuchet MS"/>
              </a:rPr>
              <a:t>menores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ocupam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 err="1">
                <a:latin typeface="Trebuchet MS"/>
                <a:cs typeface="Trebuchet MS"/>
              </a:rPr>
              <a:t>menos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lang="pt-BR" sz="1200" spc="30" dirty="0">
                <a:latin typeface="Trebuchet MS"/>
                <a:cs typeface="Trebuchet MS"/>
              </a:rPr>
              <a:t>memória</a:t>
            </a:r>
            <a:endParaRPr sz="1200" dirty="0">
              <a:latin typeface="Trebuchet MS"/>
              <a:cs typeface="Trebuchet MS"/>
            </a:endParaRPr>
          </a:p>
          <a:p>
            <a:pPr marL="495934" marR="69850">
              <a:lnSpc>
                <a:spcPts val="1390"/>
              </a:lnSpc>
              <a:spcBef>
                <a:spcPts val="630"/>
              </a:spcBef>
            </a:pPr>
            <a:r>
              <a:rPr sz="1200" spc="55" dirty="0">
                <a:latin typeface="Trebuchet MS"/>
                <a:cs typeface="Trebuchet MS"/>
              </a:rPr>
              <a:t>S</a:t>
            </a:r>
            <a:r>
              <a:rPr sz="1200" spc="-620" dirty="0">
                <a:latin typeface="Trebuchet MS"/>
                <a:cs typeface="Trebuchet MS"/>
              </a:rPr>
              <a:t>˜</a:t>
            </a:r>
            <a:r>
              <a:rPr sz="1200" spc="-70" dirty="0">
                <a:latin typeface="Trebuchet MS"/>
                <a:cs typeface="Trebuchet MS"/>
              </a:rPr>
              <a:t>ao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mais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r</a:t>
            </a:r>
            <a:r>
              <a:rPr sz="1200" spc="-620" dirty="0">
                <a:latin typeface="Trebuchet MS"/>
                <a:cs typeface="Trebuchet MS"/>
              </a:rPr>
              <a:t>´</a:t>
            </a:r>
            <a:r>
              <a:rPr sz="1200" spc="-65" dirty="0">
                <a:latin typeface="Trebuchet MS"/>
                <a:cs typeface="Trebuchet MS"/>
              </a:rPr>
              <a:t>apidos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95" dirty="0">
                <a:latin typeface="Trebuchet MS"/>
                <a:cs typeface="Trebuchet MS"/>
              </a:rPr>
              <a:t>o</a:t>
            </a:r>
            <a:r>
              <a:rPr sz="1200" spc="-85" dirty="0">
                <a:latin typeface="Trebuchet MS"/>
                <a:cs typeface="Trebuchet MS"/>
              </a:rPr>
              <a:t>rque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p</a:t>
            </a:r>
            <a:r>
              <a:rPr sz="1200" spc="-75" dirty="0">
                <a:latin typeface="Trebuchet MS"/>
                <a:cs typeface="Trebuchet MS"/>
              </a:rPr>
              <a:t>recisam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busc</a:t>
            </a:r>
            <a:r>
              <a:rPr sz="1200" spc="-100" dirty="0">
                <a:latin typeface="Trebuchet MS"/>
                <a:cs typeface="Trebuchet MS"/>
              </a:rPr>
              <a:t>a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3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menos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instru</a:t>
            </a:r>
            <a:r>
              <a:rPr sz="1200" spc="-630" dirty="0">
                <a:latin typeface="Trebuchet MS"/>
                <a:cs typeface="Trebuchet MS"/>
              </a:rPr>
              <a:t>¸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˜</a:t>
            </a:r>
            <a:r>
              <a:rPr sz="1200" spc="-65" dirty="0">
                <a:latin typeface="Trebuchet MS"/>
                <a:cs typeface="Trebuchet MS"/>
              </a:rPr>
              <a:t>oes  </a:t>
            </a:r>
            <a:r>
              <a:rPr sz="1200" spc="-65" dirty="0" err="1">
                <a:latin typeface="Trebuchet MS"/>
                <a:cs typeface="Trebuchet MS"/>
              </a:rPr>
              <a:t>na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lang="pt-BR" sz="1200" spc="-65" dirty="0">
                <a:latin typeface="Trebuchet MS"/>
                <a:cs typeface="Trebuchet MS"/>
              </a:rPr>
              <a:t>memória, além</a:t>
            </a:r>
            <a:r>
              <a:rPr sz="1200" spc="-19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ocuparem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75" dirty="0" err="1">
                <a:latin typeface="Trebuchet MS"/>
                <a:cs typeface="Trebuchet MS"/>
              </a:rPr>
              <a:t>menos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lang="pt-BR" sz="1200" spc="-75" dirty="0">
                <a:latin typeface="Trebuchet MS"/>
                <a:cs typeface="Trebuchet MS"/>
              </a:rPr>
              <a:t>páginas</a:t>
            </a:r>
            <a:r>
              <a:rPr sz="1200" spc="-130" dirty="0">
                <a:latin typeface="Trebuchet MS"/>
                <a:cs typeface="Trebuchet MS"/>
              </a:rPr>
              <a:t>,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evitando 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assim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page</a:t>
            </a:r>
            <a:r>
              <a:rPr sz="1200" i="1" spc="25" dirty="0">
                <a:latin typeface="Trebuchet MS"/>
                <a:cs typeface="Trebuchet MS"/>
              </a:rPr>
              <a:t> </a:t>
            </a:r>
            <a:r>
              <a:rPr sz="1200" i="1" spc="-85" dirty="0">
                <a:latin typeface="Trebuchet MS"/>
                <a:cs typeface="Trebuchet MS"/>
              </a:rPr>
              <a:t>faults</a:t>
            </a:r>
            <a:endParaRPr sz="1200" dirty="0">
              <a:latin typeface="Trebuchet MS"/>
              <a:cs typeface="Trebuchet MS"/>
            </a:endParaRPr>
          </a:p>
          <a:p>
            <a:pPr marL="495934" marR="5080">
              <a:lnSpc>
                <a:spcPts val="1390"/>
              </a:lnSpc>
              <a:spcBef>
                <a:spcPts val="600"/>
              </a:spcBef>
            </a:pPr>
            <a:r>
              <a:rPr sz="1200" spc="-50" dirty="0">
                <a:latin typeface="Trebuchet MS"/>
                <a:cs typeface="Trebuchet MS"/>
              </a:rPr>
              <a:t>Atinge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rebuchet MS"/>
                <a:cs typeface="Trebuchet MS"/>
              </a:rPr>
              <a:t>esses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objetivos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80" dirty="0" err="1">
                <a:latin typeface="Trebuchet MS"/>
                <a:cs typeface="Trebuchet MS"/>
              </a:rPr>
              <a:t>implementando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lang="pt-BR" sz="1200" spc="25" dirty="0">
                <a:latin typeface="Trebuchet MS"/>
                <a:cs typeface="Trebuchet MS"/>
              </a:rPr>
              <a:t>sequências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rebuchet MS"/>
                <a:cs typeface="Trebuchet MS"/>
              </a:rPr>
              <a:t>complexas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de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o</a:t>
            </a:r>
            <a:r>
              <a:rPr sz="1200" spc="-40" dirty="0">
                <a:latin typeface="Trebuchet MS"/>
                <a:cs typeface="Trebuchet MS"/>
              </a:rPr>
              <a:t>p</a:t>
            </a:r>
            <a:r>
              <a:rPr sz="1200" spc="-120" dirty="0">
                <a:latin typeface="Trebuchet MS"/>
                <a:cs typeface="Trebuchet MS"/>
              </a:rPr>
              <a:t>e</a:t>
            </a:r>
            <a:r>
              <a:rPr sz="1200" spc="-90" dirty="0">
                <a:latin typeface="Trebuchet MS"/>
                <a:cs typeface="Trebuchet MS"/>
              </a:rPr>
              <a:t>r</a:t>
            </a:r>
            <a:r>
              <a:rPr sz="1200" spc="-75" dirty="0">
                <a:latin typeface="Trebuchet MS"/>
                <a:cs typeface="Trebuchet MS"/>
              </a:rPr>
              <a:t>a</a:t>
            </a:r>
            <a:r>
              <a:rPr sz="1200" spc="-595" dirty="0">
                <a:latin typeface="Trebuchet MS"/>
                <a:cs typeface="Trebuchet MS"/>
              </a:rPr>
              <a:t>c</a:t>
            </a:r>
            <a:r>
              <a:rPr sz="1200" spc="-114" dirty="0">
                <a:latin typeface="Trebuchet MS"/>
                <a:cs typeface="Trebuchet MS"/>
              </a:rPr>
              <a:t>¸</a:t>
            </a:r>
            <a:r>
              <a:rPr sz="1200" spc="-630" dirty="0">
                <a:latin typeface="Trebuchet MS"/>
                <a:cs typeface="Trebuchet MS"/>
              </a:rPr>
              <a:t>˜</a:t>
            </a:r>
            <a:r>
              <a:rPr sz="1200" spc="-80" dirty="0">
                <a:latin typeface="Trebuchet MS"/>
                <a:cs typeface="Trebuchet MS"/>
              </a:rPr>
              <a:t>oes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105" dirty="0">
                <a:latin typeface="Trebuchet MS"/>
                <a:cs typeface="Trebuchet MS"/>
              </a:rPr>
              <a:t>em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micr</a:t>
            </a:r>
            <a:r>
              <a:rPr sz="1200" spc="-45" dirty="0">
                <a:latin typeface="Trebuchet MS"/>
                <a:cs typeface="Trebuchet MS"/>
              </a:rPr>
              <a:t>o</a:t>
            </a:r>
            <a:r>
              <a:rPr sz="1200" spc="-80" dirty="0">
                <a:latin typeface="Trebuchet MS"/>
                <a:cs typeface="Trebuchet MS"/>
              </a:rPr>
              <a:t>c</a:t>
            </a:r>
            <a:r>
              <a:rPr sz="1200" spc="-635" dirty="0">
                <a:latin typeface="Trebuchet MS"/>
                <a:cs typeface="Trebuchet MS"/>
              </a:rPr>
              <a:t>´</a:t>
            </a:r>
            <a:r>
              <a:rPr sz="1200" spc="-55" dirty="0">
                <a:latin typeface="Trebuchet MS"/>
                <a:cs typeface="Trebuchet MS"/>
              </a:rPr>
              <a:t>odigo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Norton</a:t>
            </a:r>
            <a:r>
              <a:rPr spc="10" dirty="0"/>
              <a:t> </a:t>
            </a:r>
            <a:r>
              <a:rPr spc="-10" dirty="0"/>
              <a:t>Trevisan</a:t>
            </a:r>
            <a:r>
              <a:rPr spc="15" dirty="0"/>
              <a:t> </a:t>
            </a:r>
            <a:r>
              <a:rPr spc="10" dirty="0"/>
              <a:t>Roman</a:t>
            </a:r>
            <a:r>
              <a:rPr spc="15" dirty="0"/>
              <a:t> </a:t>
            </a:r>
            <a:r>
              <a:rPr spc="-10" dirty="0"/>
              <a:t>(norton@usp.br)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22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spc="-15" dirty="0"/>
              <a:t>novembro</a:t>
            </a:r>
            <a:r>
              <a:rPr spc="20" dirty="0"/>
              <a:t> </a:t>
            </a:r>
            <a:r>
              <a:rPr spc="-30" dirty="0"/>
              <a:t>de</a:t>
            </a:r>
            <a:r>
              <a:rPr spc="20" dirty="0"/>
              <a:t> </a:t>
            </a:r>
            <a:r>
              <a:rPr dirty="0"/>
              <a:t>2019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312729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7</a:t>
            </a:r>
            <a:r>
              <a:rPr sz="600" spc="-10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/</a:t>
            </a:r>
            <a:r>
              <a:rPr sz="600" spc="-5" dirty="0">
                <a:solidFill>
                  <a:srgbClr val="F2F2F2"/>
                </a:solidFill>
                <a:latin typeface="Trebuchet MS"/>
                <a:cs typeface="Trebuchet MS"/>
              </a:rPr>
              <a:t> </a:t>
            </a:r>
            <a:r>
              <a:rPr sz="600" dirty="0">
                <a:solidFill>
                  <a:srgbClr val="F2F2F2"/>
                </a:solidFill>
                <a:latin typeface="Trebuchet MS"/>
                <a:cs typeface="Trebuchet MS"/>
              </a:rPr>
              <a:t>31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3673</Words>
  <Application>Microsoft Office PowerPoint</Application>
  <PresentationFormat>Personalizar</PresentationFormat>
  <Paragraphs>468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Calibri</vt:lpstr>
      <vt:lpstr>Tahoma</vt:lpstr>
      <vt:lpstr>Trebuchet MS</vt:lpstr>
      <vt:lpstr>Office Theme</vt:lpstr>
      <vt:lpstr>Laboratório de Hardware e Sistemas Operacionais   CISC × RISC</vt:lpstr>
      <vt:lpstr>CISC × RISC</vt:lpstr>
      <vt:lpstr>CISC × RISC</vt:lpstr>
      <vt:lpstr>CISC × RISC</vt:lpstr>
      <vt:lpstr>CISC × RISC</vt:lpstr>
      <vt:lpstr>Apresentação do PowerPoint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</vt:lpstr>
      <vt:lpstr>CISC × RISC</vt:lpstr>
      <vt:lpstr>CISC × RISC</vt:lpstr>
      <vt:lpstr>RISC</vt:lpstr>
      <vt:lpstr>RISC</vt:lpstr>
      <vt:lpstr>RISC</vt:lpstr>
      <vt:lpstr>RISC</vt:lpstr>
      <vt:lpstr>RISC</vt:lpstr>
      <vt:lpstr>RISC</vt:lpstr>
      <vt:lpstr>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Apresentação do PowerPoint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CISC × RISC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   ACH2055 Aula 09 – CISC  RISC</dc:title>
  <dc:creator>Norton Trevisan Roman (norton@usp.br)</dc:creator>
  <cp:lastModifiedBy>BDZ Gamer11</cp:lastModifiedBy>
  <cp:revision>6</cp:revision>
  <dcterms:created xsi:type="dcterms:W3CDTF">2023-10-07T19:02:31Z</dcterms:created>
  <dcterms:modified xsi:type="dcterms:W3CDTF">2023-10-18T23:24:40Z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2023-10-07T00:00:00Z</vt:filetime>
  </property>
</Properties>
</file>