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71" r:id="rId15"/>
    <p:sldId id="270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5" r:id="rId32"/>
    <p:sldId id="287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2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845BE-1C40-4525-8B16-0CDA5159AA3E}" type="datetimeFigureOut">
              <a:rPr lang="pt-BR" smtClean="0"/>
              <a:t>04/08/2023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C9B96-DBF7-4554-AE2C-12DFC2AE55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4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válvulas,</a:t>
            </a:r>
            <a:r>
              <a:rPr lang="pt-BR" baseline="0" dirty="0" smtClean="0"/>
              <a:t> b </a:t>
            </a:r>
            <a:r>
              <a:rPr lang="pt-BR" baseline="0" dirty="0" err="1" smtClean="0"/>
              <a:t>transitores</a:t>
            </a:r>
            <a:r>
              <a:rPr lang="pt-BR" baseline="0" dirty="0" smtClean="0"/>
              <a:t>, e c microchip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C9B96-DBF7-4554-AE2C-12DFC2AE550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5583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C9B96-DBF7-4554-AE2C-12DFC2AE5501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829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C9B96-DBF7-4554-AE2C-12DFC2AE550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414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C9B96-DBF7-4554-AE2C-12DFC2AE5501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052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C9B96-DBF7-4554-AE2C-12DFC2AE5501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9152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C9B96-DBF7-4554-AE2C-12DFC2AE5501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402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válvulas,</a:t>
            </a:r>
            <a:r>
              <a:rPr lang="pt-BR" baseline="0" dirty="0" smtClean="0"/>
              <a:t> b </a:t>
            </a:r>
            <a:r>
              <a:rPr lang="pt-BR" baseline="0" dirty="0" err="1" smtClean="0"/>
              <a:t>transitores</a:t>
            </a:r>
            <a:r>
              <a:rPr lang="pt-BR" baseline="0" dirty="0" smtClean="0"/>
              <a:t>, e </a:t>
            </a:r>
            <a:r>
              <a:rPr lang="pt-BR" baseline="0" smtClean="0"/>
              <a:t>c microchip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C9B96-DBF7-4554-AE2C-12DFC2AE550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791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válvulas,</a:t>
            </a:r>
            <a:r>
              <a:rPr lang="pt-BR" baseline="0" dirty="0" smtClean="0"/>
              <a:t> b </a:t>
            </a:r>
            <a:r>
              <a:rPr lang="pt-BR" baseline="0" dirty="0" err="1" smtClean="0"/>
              <a:t>transitores</a:t>
            </a:r>
            <a:r>
              <a:rPr lang="pt-BR" baseline="0" dirty="0" smtClean="0"/>
              <a:t>, e </a:t>
            </a:r>
            <a:r>
              <a:rPr lang="pt-BR" baseline="0" smtClean="0"/>
              <a:t>c microchip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C9B96-DBF7-4554-AE2C-12DFC2AE550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390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válvulas,</a:t>
            </a:r>
            <a:r>
              <a:rPr lang="pt-BR" baseline="0" dirty="0" smtClean="0"/>
              <a:t> b </a:t>
            </a:r>
            <a:r>
              <a:rPr lang="pt-BR" baseline="0" dirty="0" err="1" smtClean="0"/>
              <a:t>transitores</a:t>
            </a:r>
            <a:r>
              <a:rPr lang="pt-BR" baseline="0" dirty="0" smtClean="0"/>
              <a:t>, e </a:t>
            </a:r>
            <a:r>
              <a:rPr lang="pt-BR" baseline="0" smtClean="0"/>
              <a:t>c microchip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C9B96-DBF7-4554-AE2C-12DFC2AE550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3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válvulas,</a:t>
            </a:r>
            <a:r>
              <a:rPr lang="pt-BR" baseline="0" dirty="0" smtClean="0"/>
              <a:t> b </a:t>
            </a:r>
            <a:r>
              <a:rPr lang="pt-BR" baseline="0" dirty="0" err="1" smtClean="0"/>
              <a:t>transitores</a:t>
            </a:r>
            <a:r>
              <a:rPr lang="pt-BR" baseline="0" dirty="0" smtClean="0"/>
              <a:t>, e </a:t>
            </a:r>
            <a:r>
              <a:rPr lang="pt-BR" baseline="0" smtClean="0"/>
              <a:t>c microchip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C9B96-DBF7-4554-AE2C-12DFC2AE5501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372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C9B96-DBF7-4554-AE2C-12DFC2AE5501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9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válvulas,</a:t>
            </a:r>
            <a:r>
              <a:rPr lang="pt-BR" baseline="0" dirty="0" smtClean="0"/>
              <a:t> b </a:t>
            </a:r>
            <a:r>
              <a:rPr lang="pt-BR" baseline="0" dirty="0" err="1" smtClean="0"/>
              <a:t>transitores</a:t>
            </a:r>
            <a:r>
              <a:rPr lang="pt-BR" baseline="0" dirty="0" smtClean="0"/>
              <a:t>, e </a:t>
            </a:r>
            <a:r>
              <a:rPr lang="pt-BR" baseline="0" smtClean="0"/>
              <a:t>c microchip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C9B96-DBF7-4554-AE2C-12DFC2AE5501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824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Eletronic </a:t>
            </a:r>
            <a:r>
              <a:rPr lang="pt-BR" dirty="0" err="1" smtClean="0"/>
              <a:t>numerical</a:t>
            </a:r>
            <a:r>
              <a:rPr lang="pt-BR" dirty="0" smtClean="0"/>
              <a:t> </a:t>
            </a:r>
            <a:r>
              <a:rPr lang="pt-BR" dirty="0" err="1" smtClean="0"/>
              <a:t>integrator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computer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C9B96-DBF7-4554-AE2C-12DFC2AE5501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76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C9B96-DBF7-4554-AE2C-12DFC2AE5501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82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61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8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3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996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20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04/08/2023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5532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04/08/2023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3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04/08/2023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26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83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D9F01-DE70-421D-913C-5540CBA8C3E6}" type="datetimeFigureOut">
              <a:rPr lang="pt-BR" smtClean="0"/>
              <a:t>04/08/2023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646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D9F01-DE70-421D-913C-5540CBA8C3E6}" type="datetimeFigureOut">
              <a:rPr lang="pt-BR" smtClean="0"/>
              <a:t>04/08/2023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3264-6037-4C1F-93DF-E4F182543E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899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9D32F93-50AC-4C46-A5DB-291C60DDB7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77" y="919321"/>
            <a:ext cx="2652916" cy="1551956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="" xmlns:a16="http://schemas.microsoft.com/office/drawing/2014/main" id="{827DC2C4-B485-428A-BF4A-472D2967F4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E04B5EB-F158-4507-90DD-BD23620C7C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66977" y="3194465"/>
            <a:ext cx="6691254" cy="1320997"/>
          </a:xfrm>
        </p:spPr>
        <p:txBody>
          <a:bodyPr anchor="b">
            <a:normAutofit/>
          </a:bodyPr>
          <a:lstStyle/>
          <a:p>
            <a:pPr algn="l"/>
            <a:r>
              <a:rPr lang="pt-BR" sz="2800" smtClean="0"/>
              <a:t>FUNDAMENTOS DE INFORMÁTICA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Prof. Me. Matheus </a:t>
            </a:r>
            <a:r>
              <a:rPr lang="pt-BR" dirty="0" err="1"/>
              <a:t>Raffael</a:t>
            </a:r>
            <a:r>
              <a:rPr lang="pt-BR" dirty="0"/>
              <a:t> Simon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66977" y="2353635"/>
            <a:ext cx="6691254" cy="1320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900" dirty="0" smtClean="0"/>
              <a:t>TECNOLOGIA EM ANÁLISE E DESENVOLVIMENTO DE SISTEMAS</a:t>
            </a:r>
            <a:endParaRPr lang="pt-BR" sz="3900" dirty="0"/>
          </a:p>
        </p:txBody>
      </p:sp>
    </p:spTree>
    <p:extLst>
      <p:ext uri="{BB962C8B-B14F-4D97-AF65-F5344CB8AC3E}">
        <p14:creationId xmlns:p14="http://schemas.microsoft.com/office/powerpoint/2010/main" val="150932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3000 A.C – 1880 Dispositivos mecânicos</a:t>
            </a:r>
            <a:endParaRPr lang="pt-BR" sz="5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519" y="2810030"/>
            <a:ext cx="3142614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1880 – 1930 Dispositivos Eletromecânicos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Com a invenção do motor elétrico no final do século XIX, surgiu uma grande quantidade de máquinas de somar acionadas por motores elétricos baseados no funcionamento da calculadora de Pascal. 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3168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1880 – 1930 Dispositivos Eletromecânicos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400" dirty="0"/>
              <a:t>Herman </a:t>
            </a:r>
            <a:r>
              <a:rPr lang="pt-BR" sz="2400" dirty="0" err="1"/>
              <a:t>Hollerith</a:t>
            </a:r>
            <a:r>
              <a:rPr lang="pt-BR" sz="2400" dirty="0"/>
              <a:t> também inspirou-se nos cartões perfurados do tear </a:t>
            </a:r>
            <a:r>
              <a:rPr lang="pt-BR" sz="2400" dirty="0" smtClean="0"/>
              <a:t>de </a:t>
            </a:r>
            <a:r>
              <a:rPr lang="pt-BR" sz="2400" dirty="0" err="1" smtClean="0"/>
              <a:t>Jacquard</a:t>
            </a:r>
            <a:r>
              <a:rPr lang="pt-BR" sz="2400" dirty="0" smtClean="0"/>
              <a:t> </a:t>
            </a:r>
            <a:r>
              <a:rPr lang="pt-BR" sz="2400" dirty="0"/>
              <a:t>para criar a </a:t>
            </a:r>
            <a:r>
              <a:rPr lang="pt-BR" sz="2400" dirty="0" err="1"/>
              <a:t>tabuladora</a:t>
            </a:r>
            <a:r>
              <a:rPr lang="pt-BR" sz="2400" dirty="0"/>
              <a:t> de censo, uma máquina para </a:t>
            </a:r>
            <a:r>
              <a:rPr lang="pt-BR" sz="2400" dirty="0" smtClean="0"/>
              <a:t>acumular e </a:t>
            </a:r>
            <a:r>
              <a:rPr lang="pt-BR" sz="2400" dirty="0"/>
              <a:t>classificar informações. Concebida entre 1884 e 1887, foi utilizada </a:t>
            </a:r>
            <a:r>
              <a:rPr lang="pt-BR" sz="2400" dirty="0" smtClean="0"/>
              <a:t>no censo </a:t>
            </a:r>
            <a:r>
              <a:rPr lang="pt-BR" sz="2400" dirty="0"/>
              <a:t>dos EUA de 1890 e, mais tarde, em outros países.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351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/>
              <a:t>1880 – 1930 Dispositivos Eletromecânicos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181" y="3096404"/>
            <a:ext cx="6678071" cy="273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1930– 1945 Primeiras invenções 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400" dirty="0" smtClean="0"/>
              <a:t>O problema dos computadores mecânicos e eletromecânicos eram a baixa velocidade de processamento e a falta de confiabilidade.</a:t>
            </a:r>
          </a:p>
          <a:p>
            <a:r>
              <a:rPr lang="pt-BR" sz="2400" dirty="0" smtClean="0"/>
              <a:t>ENIAC: foi o primeiro computador a utilizar a eletrônica digital. Era capaz de realizar cinco mil somas por segundo. Pesava apenas 32 toneladas e media 30 metros. Foi projetado para calcular trajetórias táticas e de balística para a 2 Guerra mundial, mas só começou a operar após a guerra.</a:t>
            </a:r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86605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1930– 1945 Primeiras invenções </a:t>
            </a:r>
            <a:endParaRPr lang="pt-BR" sz="5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722" y="3204601"/>
            <a:ext cx="3806818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1945 - ??? Evolução.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1951 – Os computadores (UNIVAC/IBM) começaram a ser produzidos em série.</a:t>
            </a:r>
          </a:p>
          <a:p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880" y="3770914"/>
            <a:ext cx="2956780" cy="19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01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1945 - ??? Evolução.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lnSpcReduction="10000"/>
          </a:bodyPr>
          <a:lstStyle/>
          <a:p>
            <a:r>
              <a:rPr lang="pt-BR" sz="2400" dirty="0" smtClean="0"/>
              <a:t>1956 </a:t>
            </a:r>
            <a:r>
              <a:rPr lang="pt-BR" sz="2400" dirty="0"/>
              <a:t>– o Instituto de Tecnologia de Massachusetts (EUA) anuncia um computador construído com transistores substituindo as válvulas de vidro. Dois anos depois, o americano Jack S. Clair Kilby cria um circuito integrado com cinco transistores instalados numa placa de 1,2 cm de diâmetro. Este é um marco na miniaturização dos componentes. O circuito integrado começa seu ciclo na história da eletrônica e da computação.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569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1945 - ??? Evolução.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1" y="2969469"/>
            <a:ext cx="3401176" cy="2800395"/>
          </a:xfrm>
        </p:spPr>
        <p:txBody>
          <a:bodyPr anchor="t">
            <a:normAutofit lnSpcReduction="10000"/>
          </a:bodyPr>
          <a:lstStyle/>
          <a:p>
            <a:r>
              <a:rPr lang="pt-BR" sz="2400" dirty="0" smtClean="0"/>
              <a:t>Anos 60</a:t>
            </a:r>
            <a:r>
              <a:rPr lang="pt-BR" sz="2400" dirty="0"/>
              <a:t>– o computador IBM/360 é lançado (</a:t>
            </a:r>
            <a:r>
              <a:rPr lang="pt-BR" sz="2400" dirty="0" smtClean="0"/>
              <a:t>tornou-se </a:t>
            </a:r>
            <a:r>
              <a:rPr lang="pt-BR" sz="2400" dirty="0"/>
              <a:t>um modelo de grande sucesso na época). </a:t>
            </a:r>
            <a:r>
              <a:rPr lang="pt-BR" sz="2400" dirty="0" smtClean="0"/>
              <a:t>O computador </a:t>
            </a:r>
            <a:r>
              <a:rPr lang="pt-BR" sz="2400" dirty="0"/>
              <a:t>passa </a:t>
            </a:r>
            <a:r>
              <a:rPr lang="pt-BR" sz="2400" dirty="0" smtClean="0"/>
              <a:t>a ser </a:t>
            </a:r>
            <a:r>
              <a:rPr lang="pt-BR" sz="2400" dirty="0"/>
              <a:t>mais acessível, sendo utilizado também em áreas comerciais.</a:t>
            </a:r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596" y="2969469"/>
            <a:ext cx="4078034" cy="28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2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1945 - ??? Evolução.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1" y="2969469"/>
            <a:ext cx="7389956" cy="2800395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Anos 60 - os </a:t>
            </a:r>
            <a:r>
              <a:rPr lang="pt-BR" sz="2400" dirty="0"/>
              <a:t>transistores substituíram as válvulas com eficácia, pois eram muito menores, esquentavam menos e com custo de produção menor. Mas a partir daí foi aperfeiçoado o Circuito Integrado (CI ou chip) e também a tecnologia de miniaturização de componentes eletrônicos.</a:t>
            </a:r>
            <a:endParaRPr lang="pt-BR" sz="16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172" y="5120774"/>
            <a:ext cx="5237105" cy="153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6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Histórico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Jerome </a:t>
            </a:r>
            <a:r>
              <a:rPr lang="pt-BR" sz="2500" dirty="0" err="1" smtClean="0"/>
              <a:t>Chailloux</a:t>
            </a:r>
            <a:r>
              <a:rPr lang="pt-BR" sz="2500" dirty="0" smtClean="0"/>
              <a:t>: “A internet é a invenção mais útil para a humanidade desde a sua pior invenção: a bomba atômica.”</a:t>
            </a:r>
          </a:p>
          <a:p>
            <a:endParaRPr lang="pt-BR" sz="2500" dirty="0"/>
          </a:p>
          <a:p>
            <a:r>
              <a:rPr lang="pt-BR" sz="2500" dirty="0" smtClean="0"/>
              <a:t>“Calcular é acima de tudo resolver um problema específico, seguindo regras precisas”</a:t>
            </a:r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24378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1945 - ??? Evolução.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1" y="2969469"/>
            <a:ext cx="7389956" cy="2800395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1971- Construção do primeiro microcomputador pessoal (o MCS-4), utilizando o microprocessador </a:t>
            </a:r>
            <a:r>
              <a:rPr lang="pt-BR" sz="2400" dirty="0" err="1" smtClean="0"/>
              <a:t>intel</a:t>
            </a:r>
            <a:r>
              <a:rPr lang="pt-BR" sz="2400" dirty="0" smtClean="0"/>
              <a:t> 4004.</a:t>
            </a:r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414" y="4039545"/>
            <a:ext cx="2627438" cy="196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0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1945 - ??? Evolução.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1" y="2969469"/>
            <a:ext cx="4691145" cy="2800395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1975 </a:t>
            </a:r>
            <a:r>
              <a:rPr lang="pt-BR" sz="2400" dirty="0"/>
              <a:t>- ALTAIR 8800, primeiro microcomputador a ser </a:t>
            </a:r>
            <a:r>
              <a:rPr lang="pt-BR" sz="2400" dirty="0" smtClean="0"/>
              <a:t>comercializado.</a:t>
            </a:r>
          </a:p>
          <a:p>
            <a:r>
              <a:rPr lang="pt-BR" sz="2400" dirty="0" smtClean="0"/>
              <a:t>1981 – Lançado o PC da IBM.</a:t>
            </a:r>
          </a:p>
          <a:p>
            <a:r>
              <a:rPr lang="pt-BR" sz="2400" dirty="0" smtClean="0"/>
              <a:t>1982 – A Compaq lança o primeiro notebook. </a:t>
            </a:r>
            <a:endParaRPr lang="pt-BR" sz="1600" dirty="0" smtClean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6069" y="3096404"/>
            <a:ext cx="2373794" cy="25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1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1945 - ??? Evolução.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1" y="2969469"/>
            <a:ext cx="7389956" cy="2800395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1985 Lançado a versão 1.0 do Windows;</a:t>
            </a:r>
          </a:p>
          <a:p>
            <a:r>
              <a:rPr lang="pt-BR" sz="2400" dirty="0" smtClean="0"/>
              <a:t>1991 – Lançado o SO. Linux;</a:t>
            </a:r>
          </a:p>
          <a:p>
            <a:r>
              <a:rPr lang="pt-BR" sz="2400" dirty="0" smtClean="0"/>
              <a:t>1993 - Lançado o processador Pentium, da Intel.</a:t>
            </a:r>
          </a:p>
          <a:p>
            <a:r>
              <a:rPr lang="pt-BR" sz="2400" dirty="0" smtClean="0"/>
              <a:t>1994 – A internet começa a </a:t>
            </a:r>
            <a:r>
              <a:rPr lang="pt-BR" sz="2400" dirty="0"/>
              <a:t>se popularizar. Surge o Netscape </a:t>
            </a:r>
            <a:r>
              <a:rPr lang="pt-BR" sz="2400" dirty="0" err="1" smtClean="0"/>
              <a:t>Navigator</a:t>
            </a:r>
            <a:r>
              <a:rPr lang="pt-BR" sz="2400" dirty="0" smtClean="0"/>
              <a:t>, versão </a:t>
            </a:r>
            <a:r>
              <a:rPr lang="pt-BR" sz="2400" dirty="0"/>
              <a:t>aperfeiçoada do NCSA </a:t>
            </a:r>
            <a:r>
              <a:rPr lang="pt-BR" sz="2400" dirty="0" err="1"/>
              <a:t>Mosaic</a:t>
            </a:r>
            <a:r>
              <a:rPr lang="pt-BR" sz="2400" dirty="0"/>
              <a:t>, primeiro software para </a:t>
            </a:r>
            <a:r>
              <a:rPr lang="pt-BR" sz="2400" dirty="0" smtClean="0"/>
              <a:t>navegação na </a:t>
            </a:r>
            <a:r>
              <a:rPr lang="pt-BR" sz="2400" dirty="0"/>
              <a:t>internet.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1850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1945 - ??? Evolução.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1" y="2969469"/>
            <a:ext cx="7389956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400" dirty="0"/>
              <a:t>1995 – lançado o sistema operacional Windows 95, com recursos </a:t>
            </a:r>
            <a:r>
              <a:rPr lang="pt-BR" sz="2400" dirty="0" smtClean="0"/>
              <a:t>de conexão </a:t>
            </a:r>
            <a:r>
              <a:rPr lang="pt-BR" sz="2400" dirty="0"/>
              <a:t>à internet.</a:t>
            </a:r>
          </a:p>
          <a:p>
            <a:r>
              <a:rPr lang="pt-BR" sz="2400" dirty="0" smtClean="0"/>
              <a:t>1998 </a:t>
            </a:r>
            <a:r>
              <a:rPr lang="pt-BR" sz="2400" dirty="0"/>
              <a:t>– surgimento dos CDs graváveis e regraváveis (CD-RW).</a:t>
            </a:r>
          </a:p>
          <a:p>
            <a:r>
              <a:rPr lang="pt-BR" sz="2400" dirty="0" smtClean="0"/>
              <a:t>1999 </a:t>
            </a:r>
            <a:r>
              <a:rPr lang="pt-BR" sz="2400" dirty="0"/>
              <a:t>– construído o primeiro </a:t>
            </a:r>
            <a:r>
              <a:rPr lang="pt-BR" sz="2400" dirty="0" err="1"/>
              <a:t>netbook</a:t>
            </a:r>
            <a:r>
              <a:rPr lang="pt-BR" sz="2400" dirty="0"/>
              <a:t> (computador ainda menor do </a:t>
            </a:r>
            <a:r>
              <a:rPr lang="pt-BR" sz="2400" dirty="0" smtClean="0"/>
              <a:t>que um </a:t>
            </a:r>
            <a:r>
              <a:rPr lang="pt-BR" sz="2400" dirty="0"/>
              <a:t>notebook), mas popularizou-se somente a partir de 2007.</a:t>
            </a:r>
          </a:p>
          <a:p>
            <a:r>
              <a:rPr lang="pt-BR" sz="2400" dirty="0" smtClean="0"/>
              <a:t>2003 – as comunicações via rede </a:t>
            </a:r>
            <a:r>
              <a:rPr lang="pt-BR" sz="2400" dirty="0" err="1" smtClean="0"/>
              <a:t>sem-fio</a:t>
            </a:r>
            <a:r>
              <a:rPr lang="pt-BR" sz="2400" dirty="0" smtClean="0"/>
              <a:t> (Wi-Fi) tornam-se realidade.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93501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1945 - ??? Evolução.</a:t>
            </a:r>
            <a:endParaRPr lang="pt-BR" sz="5400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1145" y="2539390"/>
            <a:ext cx="6479159" cy="364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7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1945 - ??? Evolução.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1" y="2969469"/>
            <a:ext cx="7389956" cy="2800395"/>
          </a:xfrm>
        </p:spPr>
        <p:txBody>
          <a:bodyPr anchor="t">
            <a:normAutofit/>
          </a:bodyPr>
          <a:lstStyle/>
          <a:p>
            <a:r>
              <a:rPr lang="pt-BR" sz="2400" dirty="0"/>
              <a:t>2007 – a Apple lança a sua versão de </a:t>
            </a:r>
            <a:r>
              <a:rPr lang="pt-BR" sz="2400" i="1" dirty="0"/>
              <a:t>smartphone </a:t>
            </a:r>
            <a:r>
              <a:rPr lang="pt-BR" sz="2400" dirty="0"/>
              <a:t>(telefone celular </a:t>
            </a:r>
            <a:r>
              <a:rPr lang="pt-BR" sz="2400" dirty="0" smtClean="0"/>
              <a:t>com funções </a:t>
            </a:r>
            <a:r>
              <a:rPr lang="pt-BR" sz="2400" dirty="0"/>
              <a:t>avançadas, inclusive acesso à internet).</a:t>
            </a:r>
          </a:p>
          <a:p>
            <a:r>
              <a:rPr lang="pt-BR" sz="2400" dirty="0" smtClean="0"/>
              <a:t>2010 </a:t>
            </a:r>
            <a:r>
              <a:rPr lang="pt-BR" sz="2400" dirty="0"/>
              <a:t>– é </a:t>
            </a:r>
            <a:r>
              <a:rPr lang="pt-BR" sz="2400" dirty="0" smtClean="0"/>
              <a:t>apresentado </a:t>
            </a:r>
            <a:r>
              <a:rPr lang="pt-BR" sz="2400" dirty="0"/>
              <a:t>o </a:t>
            </a:r>
            <a:r>
              <a:rPr lang="pt-BR" sz="2400" dirty="0" err="1"/>
              <a:t>iPad</a:t>
            </a:r>
            <a:r>
              <a:rPr lang="pt-BR" sz="2400" dirty="0"/>
              <a:t>, o </a:t>
            </a:r>
            <a:r>
              <a:rPr lang="pt-BR" sz="2400" i="1" dirty="0" err="1"/>
              <a:t>tablet</a:t>
            </a:r>
            <a:r>
              <a:rPr lang="pt-BR" sz="2400" i="1" dirty="0"/>
              <a:t> </a:t>
            </a:r>
            <a:r>
              <a:rPr lang="pt-BR" sz="2400" dirty="0"/>
              <a:t>da Apple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2023 - ???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0639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As gerações.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1" y="2969469"/>
            <a:ext cx="7389956" cy="2800395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Primeira Geração: Computadores à Válvula.</a:t>
            </a:r>
          </a:p>
          <a:p>
            <a:r>
              <a:rPr lang="pt-BR" sz="2400" dirty="0" smtClean="0"/>
              <a:t>O primeiro computador eletrônico e digital foi o ENIAC, e ele trabalhava com válvulas, que deixavam transitar a energia pelo todo. </a:t>
            </a:r>
          </a:p>
          <a:p>
            <a:r>
              <a:rPr lang="pt-BR" sz="2400" dirty="0" smtClean="0"/>
              <a:t>Possuía 17 mil válvulas e 800 km de cabos, queimava frequente devido ao calor gerado.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8191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As gerações.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1" y="2969469"/>
            <a:ext cx="7389956" cy="2800395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Primeira Geração: Computadores à Válvula.</a:t>
            </a:r>
          </a:p>
          <a:p>
            <a:r>
              <a:rPr lang="pt-BR" sz="2400" dirty="0" smtClean="0"/>
              <a:t>Fazia 10 mil operações por segundo, possuía 20 registradores que podiam armazenar 10 dígitos.</a:t>
            </a:r>
          </a:p>
          <a:p>
            <a:r>
              <a:rPr lang="pt-BR" sz="2400" dirty="0" smtClean="0"/>
              <a:t>Era uma maquina não binária (decimal).</a:t>
            </a:r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27891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As gerações.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1" y="2969469"/>
            <a:ext cx="7389956" cy="2800395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Segunda Geração: Computadores </a:t>
            </a:r>
            <a:r>
              <a:rPr lang="pt-BR" sz="2400" dirty="0" err="1" smtClean="0"/>
              <a:t>Transistoriazados</a:t>
            </a:r>
            <a:r>
              <a:rPr lang="pt-BR" sz="2400" dirty="0" smtClean="0"/>
              <a:t>.</a:t>
            </a:r>
          </a:p>
          <a:p>
            <a:r>
              <a:rPr lang="pt-BR" sz="2400" dirty="0"/>
              <a:t>O transistor foi inventado no Bell </a:t>
            </a:r>
            <a:r>
              <a:rPr lang="pt-BR" sz="2400" dirty="0" err="1"/>
              <a:t>Labs</a:t>
            </a:r>
            <a:r>
              <a:rPr lang="pt-BR" sz="2400" dirty="0"/>
              <a:t> em 1948 por John Bardeen, Walter Brattain e William Shockley, pelo qual receberam o Prêmio Nobel de física de 1956. Em dez anos, o transistor revolucionou os computadores e, ao final da década de 1950, os computadores de válvulas estavam obsoletos. 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80384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As gerações.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1" y="2969469"/>
            <a:ext cx="7389956" cy="2800395"/>
          </a:xfrm>
        </p:spPr>
        <p:txBody>
          <a:bodyPr anchor="t">
            <a:normAutofit/>
          </a:bodyPr>
          <a:lstStyle/>
          <a:p>
            <a:r>
              <a:rPr lang="pt-BR" sz="2400" dirty="0" smtClean="0"/>
              <a:t>Segunda Geração: Computadores </a:t>
            </a:r>
            <a:r>
              <a:rPr lang="pt-BR" sz="2400" dirty="0" err="1" smtClean="0"/>
              <a:t>Transistoriazados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O </a:t>
            </a:r>
            <a:r>
              <a:rPr lang="pt-BR" sz="2400" dirty="0"/>
              <a:t>primeiro computador transistorizado foi construído no Lincoln </a:t>
            </a:r>
            <a:r>
              <a:rPr lang="pt-BR" sz="2400" dirty="0" err="1"/>
              <a:t>Laboratory</a:t>
            </a:r>
            <a:r>
              <a:rPr lang="pt-BR" sz="2400" dirty="0"/>
              <a:t> do MIT, uma máquina de 16 bits na mesma linha do </a:t>
            </a:r>
            <a:r>
              <a:rPr lang="pt-BR" sz="2400" dirty="0" err="1"/>
              <a:t>Whirlwind</a:t>
            </a:r>
            <a:r>
              <a:rPr lang="pt-BR" sz="2400" dirty="0"/>
              <a:t> I. Recebeu o nome de TX-0 (</a:t>
            </a:r>
            <a:r>
              <a:rPr lang="pt-BR" sz="2400" dirty="0" err="1"/>
              <a:t>Transistorized</a:t>
            </a:r>
            <a:r>
              <a:rPr lang="pt-BR" sz="2400" dirty="0"/>
              <a:t> </a:t>
            </a:r>
            <a:r>
              <a:rPr lang="pt-BR" sz="2400" dirty="0" err="1"/>
              <a:t>eXperimental</a:t>
            </a:r>
            <a:r>
              <a:rPr lang="pt-BR" sz="2400" dirty="0"/>
              <a:t> </a:t>
            </a:r>
            <a:r>
              <a:rPr lang="pt-BR" sz="2400" dirty="0" err="1"/>
              <a:t>computer</a:t>
            </a:r>
            <a:r>
              <a:rPr lang="pt-BR" sz="2400" dirty="0"/>
              <a:t> 0 – computador transistorizado experimental 0).</a:t>
            </a:r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3962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Histórico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“</a:t>
            </a:r>
            <a:r>
              <a:rPr lang="pt-BR" sz="2500" dirty="0"/>
              <a:t>O objetivo final da ciência da computação é tornar o cálculo executável por uma máquina que é fabulosamente rápida e precisa, mas totalmente desprovida de pensamento.”</a:t>
            </a:r>
            <a:endParaRPr lang="pt-BR" sz="2500" dirty="0" smtClean="0"/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6212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As gerações.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1" y="2969469"/>
            <a:ext cx="7389956" cy="2800395"/>
          </a:xfrm>
        </p:spPr>
        <p:txBody>
          <a:bodyPr anchor="t">
            <a:normAutofit lnSpcReduction="10000"/>
          </a:bodyPr>
          <a:lstStyle/>
          <a:p>
            <a:r>
              <a:rPr lang="pt-BR" sz="2400" dirty="0" smtClean="0"/>
              <a:t>Terceira Geração</a:t>
            </a:r>
            <a:r>
              <a:rPr lang="pt-BR" sz="2400" dirty="0"/>
              <a:t>: circuitos integrados.</a:t>
            </a:r>
            <a:endParaRPr lang="pt-BR" sz="2400" dirty="0" smtClean="0"/>
          </a:p>
          <a:p>
            <a:r>
              <a:rPr lang="pt-BR" sz="2400" dirty="0"/>
              <a:t>A invenção do circuito integrado de silício por Jack Kilby e Robert </a:t>
            </a:r>
            <a:r>
              <a:rPr lang="pt-BR" sz="2400" dirty="0" err="1"/>
              <a:t>Noyce</a:t>
            </a:r>
            <a:r>
              <a:rPr lang="pt-BR" sz="2400" dirty="0"/>
              <a:t> (trabalhando independentemente) em 1958 permitiu que dezenas de transistores fossem colocados em um único chip. Esse empacotamento possibilitava a construção de computadores menores, mais rápidos e mais baratos do que seus precursores transistorizados.</a:t>
            </a:r>
          </a:p>
          <a:p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60709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As gerações.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1" y="2969469"/>
            <a:ext cx="7389956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3600" dirty="0" smtClean="0"/>
              <a:t>Quarta Geração</a:t>
            </a:r>
            <a:r>
              <a:rPr lang="pt-BR" sz="3600" dirty="0"/>
              <a:t>: integração em escala muito grande .</a:t>
            </a:r>
            <a:endParaRPr lang="pt-BR" sz="3600" dirty="0" smtClean="0"/>
          </a:p>
          <a:p>
            <a:r>
              <a:rPr lang="pt-BR" sz="2400" dirty="0"/>
              <a:t>Na década de 1980, a VLSI (</a:t>
            </a:r>
            <a:r>
              <a:rPr lang="pt-BR" sz="2400" dirty="0" err="1"/>
              <a:t>Very</a:t>
            </a:r>
            <a:r>
              <a:rPr lang="pt-BR" sz="2400" dirty="0"/>
              <a:t> </a:t>
            </a:r>
            <a:r>
              <a:rPr lang="pt-BR" sz="2400" dirty="0" err="1"/>
              <a:t>Large</a:t>
            </a:r>
            <a:r>
              <a:rPr lang="pt-BR" sz="2400" dirty="0"/>
              <a:t> </a:t>
            </a:r>
            <a:r>
              <a:rPr lang="pt-BR" sz="2400" dirty="0" err="1"/>
              <a:t>Scale</a:t>
            </a:r>
            <a:r>
              <a:rPr lang="pt-BR" sz="2400" dirty="0"/>
              <a:t> </a:t>
            </a:r>
            <a:r>
              <a:rPr lang="pt-BR" sz="2400" dirty="0" err="1"/>
              <a:t>Integration</a:t>
            </a:r>
            <a:r>
              <a:rPr lang="pt-BR" sz="2400" dirty="0"/>
              <a:t> – integração em escala muito grande) tinha possibilitado colocar primeiro dezenas de milhares, depois centenas de milhares e, por fim, milhões de transistores em um único chip. Esse desenvolvimento logo levou a computadores menores e mais rápidos. 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44540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As gerações.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1" y="2969469"/>
            <a:ext cx="7389956" cy="2800395"/>
          </a:xfrm>
        </p:spPr>
        <p:txBody>
          <a:bodyPr anchor="t">
            <a:normAutofit fontScale="92500" lnSpcReduction="20000"/>
          </a:bodyPr>
          <a:lstStyle/>
          <a:p>
            <a:r>
              <a:rPr lang="pt-BR" sz="3600" dirty="0" smtClean="0"/>
              <a:t>Quarta Geração</a:t>
            </a:r>
            <a:r>
              <a:rPr lang="pt-BR" sz="3600" dirty="0"/>
              <a:t>: integração em escala muito grande .</a:t>
            </a:r>
            <a:endParaRPr lang="pt-BR" sz="3600" dirty="0" smtClean="0"/>
          </a:p>
          <a:p>
            <a:r>
              <a:rPr lang="pt-BR" sz="2400" dirty="0" smtClean="0"/>
              <a:t>Antes </a:t>
            </a:r>
            <a:r>
              <a:rPr lang="pt-BR" sz="2400" dirty="0"/>
              <a:t>do PDP-1, os computadores eram tão grandes e caros que empresas e universidades tinham de ter departamentos especiais denominados centrais de computação para usá-los.  Com a chegada do minicomputador, cada departamento podia comprar sua própria máquina. Em 1980, os preços caíram tanto que era viável um único indivíduo ter seu próprio computador. Tinha início a era do computador pessoal.</a:t>
            </a:r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4882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3000 A.C – 1880 Dispositivos mecânicos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r>
              <a:rPr lang="pt-BR" sz="2500" dirty="0" smtClean="0"/>
              <a:t>O </a:t>
            </a:r>
            <a:r>
              <a:rPr lang="pt-BR" sz="2500" dirty="0" err="1" smtClean="0"/>
              <a:t>conecito</a:t>
            </a:r>
            <a:r>
              <a:rPr lang="pt-BR" sz="2500" dirty="0" smtClean="0"/>
              <a:t> </a:t>
            </a:r>
            <a:r>
              <a:rPr lang="pt-BR" sz="2500" dirty="0" smtClean="0"/>
              <a:t>de efetuar cálculos com algum tipo de equipamento vem dos chineses (2500~3000 A.C.). Esses equipamentos eram chamados ábacos.</a:t>
            </a:r>
          </a:p>
          <a:p>
            <a:r>
              <a:rPr lang="pt-BR" sz="2500" dirty="0" smtClean="0"/>
              <a:t>Permitiam a contagem de valores, como colheitas.</a:t>
            </a:r>
          </a:p>
          <a:p>
            <a:r>
              <a:rPr lang="pt-BR" sz="2500" dirty="0" smtClean="0"/>
              <a:t>Ainda é muito popular na china.</a:t>
            </a:r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0687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3000 A.C – 1880 Dispositivos mecânicos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55" y="2669084"/>
            <a:ext cx="3068415" cy="339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3000 A.C – 1880 Dispositivos mecânicos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lnSpcReduction="10000"/>
          </a:bodyPr>
          <a:lstStyle/>
          <a:p>
            <a:r>
              <a:rPr lang="pt-BR" sz="2500" dirty="0" smtClean="0"/>
              <a:t>O francês </a:t>
            </a:r>
            <a:r>
              <a:rPr lang="pt-BR" sz="2500" dirty="0" err="1" smtClean="0"/>
              <a:t>Blaise</a:t>
            </a:r>
            <a:r>
              <a:rPr lang="pt-BR" sz="2500" dirty="0" smtClean="0"/>
              <a:t> Pascal, aos 19 anos, em 1622, inventou uma calculadora mecanizada, com a capacidade de efetuar duas operações básicas.</a:t>
            </a:r>
          </a:p>
          <a:p>
            <a:r>
              <a:rPr lang="pt-BR" sz="2500" dirty="0" smtClean="0"/>
              <a:t>Foi inventada para auxiliar no seu trabalho de </a:t>
            </a:r>
            <a:r>
              <a:rPr lang="pt-BR" sz="2500" dirty="0" err="1" smtClean="0"/>
              <a:t>contatdor</a:t>
            </a:r>
            <a:r>
              <a:rPr lang="pt-BR" sz="2500" dirty="0" smtClean="0"/>
              <a:t>.</a:t>
            </a:r>
          </a:p>
          <a:p>
            <a:r>
              <a:rPr lang="pt-BR" sz="2500" dirty="0" smtClean="0"/>
              <a:t>Algum tempo depois o alemão </a:t>
            </a:r>
            <a:r>
              <a:rPr lang="pt-BR" sz="2500" dirty="0" err="1" smtClean="0"/>
              <a:t>Gottfried</a:t>
            </a:r>
            <a:r>
              <a:rPr lang="pt-BR" sz="2500" dirty="0" smtClean="0"/>
              <a:t> Leibniz, construiu uma mais completa, com capacidade de executar as quatro operações.</a:t>
            </a:r>
          </a:p>
          <a:p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15326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3000 A.C – 1880 Dispositivos mecânicos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/>
          </a:bodyPr>
          <a:lstStyle/>
          <a:p>
            <a:endParaRPr lang="pt-BR" sz="1600" dirty="0" smtClean="0"/>
          </a:p>
          <a:p>
            <a:endParaRPr lang="pt-BR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075" y="3063376"/>
            <a:ext cx="4961050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9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3000 A.C – 1880 Dispositivos mecânicos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92500"/>
          </a:bodyPr>
          <a:lstStyle/>
          <a:p>
            <a:r>
              <a:rPr lang="pt-BR" sz="2500" dirty="0" smtClean="0"/>
              <a:t>Tear de </a:t>
            </a:r>
            <a:r>
              <a:rPr lang="pt-BR" sz="2500" dirty="0" err="1" smtClean="0"/>
              <a:t>Jacquard</a:t>
            </a:r>
            <a:r>
              <a:rPr lang="pt-BR" sz="2500" dirty="0"/>
              <a:t>: inventado em 1804 pelo francês Joseph Marie </a:t>
            </a:r>
            <a:r>
              <a:rPr lang="pt-BR" sz="2500" dirty="0" err="1"/>
              <a:t>Jacquard</a:t>
            </a:r>
            <a:r>
              <a:rPr lang="pt-BR" sz="2500" dirty="0"/>
              <a:t>, mecânico de teares em Lyon. Trata-se de um sistema que usa cartões perfurados controlando os processos mecânicos, para desenhar estampas que serão reproduzidas nos tecidos (estes desenhos eram até então </a:t>
            </a:r>
            <a:r>
              <a:rPr lang="pt-BR" sz="2500" dirty="0" smtClean="0"/>
              <a:t>construídos artesanalmente </a:t>
            </a:r>
            <a:r>
              <a:rPr lang="pt-BR" sz="2500" dirty="0"/>
              <a:t>pelos tecelões). A ideia dos cartões perfurados foi aproveitada, mais tarde, na computação moderna.</a:t>
            </a:r>
            <a:endParaRPr lang="pt-BR" sz="1600" dirty="0" smtClean="0"/>
          </a:p>
          <a:p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42536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81EA652-8C6A-4E69-BEB9-170809474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5298780A-33B9-4EA2-8F67-DE68AD6284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F488E8B-4E1E-4402-8935-D4E6C02615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7594144" cy="1618489"/>
          </a:xfrm>
        </p:spPr>
        <p:txBody>
          <a:bodyPr anchor="ctr">
            <a:normAutofit/>
          </a:bodyPr>
          <a:lstStyle/>
          <a:p>
            <a:r>
              <a:rPr lang="pt-BR" sz="5400" dirty="0" smtClean="0"/>
              <a:t>3000 A.C – 1880 Dispositivos mecânicos</a:t>
            </a:r>
            <a:endParaRPr lang="pt-BR" sz="5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63930" y="2969469"/>
            <a:ext cx="7239037" cy="2800395"/>
          </a:xfrm>
        </p:spPr>
        <p:txBody>
          <a:bodyPr anchor="t">
            <a:normAutofit fontScale="92500" lnSpcReduction="10000"/>
          </a:bodyPr>
          <a:lstStyle/>
          <a:p>
            <a:r>
              <a:rPr lang="pt-BR" sz="2400" dirty="0" smtClean="0"/>
              <a:t>Charles Babbage desenvolveu, em 1834 a chamada máquina analítica, capaz de executar as operações básicas e também de armazenar dados em uma memória mecânica, além de imprimir os resultados. Babbage é considerado o “pai do computador”, pois sua máquina possuía a base utilizada nos computadores atuais, que são as três etapas fundamentais: entrada (com cartões perfurados), processamento (utilizando memória de engrenagens) e saída (impressa).</a:t>
            </a:r>
            <a:endParaRPr lang="pt-BR" sz="1600" dirty="0" smtClean="0"/>
          </a:p>
        </p:txBody>
      </p:sp>
    </p:spTree>
    <p:extLst>
      <p:ext uri="{BB962C8B-B14F-4D97-AF65-F5344CB8AC3E}">
        <p14:creationId xmlns:p14="http://schemas.microsoft.com/office/powerpoint/2010/main" val="345911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1556</TotalTime>
  <Words>1442</Words>
  <Application>Microsoft Office PowerPoint</Application>
  <PresentationFormat>Apresentação na tela (4:3)</PresentationFormat>
  <Paragraphs>106</Paragraphs>
  <Slides>32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Tema do Office</vt:lpstr>
      <vt:lpstr>FUNDAMENTOS DE INFORMÁTICA</vt:lpstr>
      <vt:lpstr>Histórico</vt:lpstr>
      <vt:lpstr>Histórico</vt:lpstr>
      <vt:lpstr>3000 A.C – 1880 Dispositivos mecânicos</vt:lpstr>
      <vt:lpstr>3000 A.C – 1880 Dispositivos mecânicos</vt:lpstr>
      <vt:lpstr>3000 A.C – 1880 Dispositivos mecânicos</vt:lpstr>
      <vt:lpstr>3000 A.C – 1880 Dispositivos mecânicos</vt:lpstr>
      <vt:lpstr>3000 A.C – 1880 Dispositivos mecânicos</vt:lpstr>
      <vt:lpstr>3000 A.C – 1880 Dispositivos mecânicos</vt:lpstr>
      <vt:lpstr>3000 A.C – 1880 Dispositivos mecânicos</vt:lpstr>
      <vt:lpstr>1880 – 1930 Dispositivos Eletromecânicos</vt:lpstr>
      <vt:lpstr>1880 – 1930 Dispositivos Eletromecânicos</vt:lpstr>
      <vt:lpstr>1880 – 1930 Dispositivos Eletromecânicos</vt:lpstr>
      <vt:lpstr>1930– 1945 Primeiras invenções </vt:lpstr>
      <vt:lpstr>1930– 1945 Primeiras invenções </vt:lpstr>
      <vt:lpstr>1945 - ??? Evolução.</vt:lpstr>
      <vt:lpstr>1945 - ??? Evolução.</vt:lpstr>
      <vt:lpstr>1945 - ??? Evolução.</vt:lpstr>
      <vt:lpstr>1945 - ??? Evolução.</vt:lpstr>
      <vt:lpstr>1945 - ??? Evolução.</vt:lpstr>
      <vt:lpstr>1945 - ??? Evolução.</vt:lpstr>
      <vt:lpstr>1945 - ??? Evolução.</vt:lpstr>
      <vt:lpstr>1945 - ??? Evolução.</vt:lpstr>
      <vt:lpstr>1945 - ??? Evolução.</vt:lpstr>
      <vt:lpstr>1945 - ??? Evolução.</vt:lpstr>
      <vt:lpstr>As gerações.</vt:lpstr>
      <vt:lpstr>As gerações.</vt:lpstr>
      <vt:lpstr>As gerações.</vt:lpstr>
      <vt:lpstr>As gerações.</vt:lpstr>
      <vt:lpstr>As gerações.</vt:lpstr>
      <vt:lpstr>As gerações.</vt:lpstr>
      <vt:lpstr>As gerações.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Circuitos lógicos combinacionais e sequenciais</dc:title>
  <dc:creator>Matheus</dc:creator>
  <cp:lastModifiedBy>Matheus</cp:lastModifiedBy>
  <cp:revision>55</cp:revision>
  <dcterms:created xsi:type="dcterms:W3CDTF">2023-01-24T23:29:32Z</dcterms:created>
  <dcterms:modified xsi:type="dcterms:W3CDTF">2023-08-04T19:08:48Z</dcterms:modified>
</cp:coreProperties>
</file>