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E92D1-5922-471C-BB90-69C67E71AF31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FA57-DE4F-4D4A-809D-94CC1EECC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2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computador IAS foi o primeiro computador eletrônico construído pelo Instituto de Estudos Avançados de Princeton. O artigo descrevendo o projeto do computador IAS foi editado por John von Neumann, um professor de matemática da Universidade de Princeton e do Instituto de Estudos Avançados.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FFA57-DE4F-4D4A-809D-94CC1EECC2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7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Por isso o ENIAC não deu certo, baixa confiabilidade e decimal.</a:t>
            </a:r>
          </a:p>
          <a:p>
            <a:r>
              <a:rPr lang="pt-BR" sz="2500" dirty="0" smtClean="0"/>
              <a:t>O IAS era um PC binário.</a:t>
            </a:r>
          </a:p>
          <a:p>
            <a:r>
              <a:rPr lang="pt-BR" sz="2500" dirty="0" smtClean="0"/>
              <a:t>Binário é mais simples (sim/não, aberto/fechado, ligado/desligado...).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747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Humanos utilizam a escrita e a fala para se comunicar.</a:t>
            </a:r>
          </a:p>
          <a:p>
            <a:r>
              <a:rPr lang="pt-BR" sz="2500" dirty="0" smtClean="0"/>
              <a:t>Informação com várias regras (léxica e sintaxe).</a:t>
            </a:r>
          </a:p>
          <a:p>
            <a:r>
              <a:rPr lang="pt-BR" sz="2500" dirty="0" smtClean="0"/>
              <a:t>O menor elemento é o caractere (“a”), </a:t>
            </a:r>
            <a:r>
              <a:rPr lang="pt-BR" sz="2500" dirty="0" smtClean="0"/>
              <a:t>26 </a:t>
            </a:r>
            <a:r>
              <a:rPr lang="pt-BR" sz="2500" dirty="0" smtClean="0"/>
              <a:t>no total (PT-</a:t>
            </a:r>
            <a:r>
              <a:rPr lang="pt-BR" sz="2500" dirty="0" err="1" smtClean="0"/>
              <a:t>br</a:t>
            </a:r>
            <a:r>
              <a:rPr lang="pt-BR" sz="2500" dirty="0" smtClean="0"/>
              <a:t>).</a:t>
            </a:r>
          </a:p>
          <a:p>
            <a:r>
              <a:rPr lang="pt-BR" sz="2500" dirty="0" smtClean="0"/>
              <a:t>10 caracteres numéricos. </a:t>
            </a:r>
          </a:p>
          <a:p>
            <a:r>
              <a:rPr lang="pt-BR" sz="2500" dirty="0" smtClean="0"/>
              <a:t>Pontuações matemáticas. 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69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Para o computador o bit é o menor (0,1).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90" y="3679336"/>
            <a:ext cx="4574736" cy="2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Isoladamente um caractere/bit não representa nada!</a:t>
            </a:r>
          </a:p>
          <a:p>
            <a:r>
              <a:rPr lang="pt-BR" sz="2500" dirty="0" smtClean="0"/>
              <a:t>Mas quando estão em grupos, podem representar algo, uma informação.</a:t>
            </a:r>
          </a:p>
          <a:p>
            <a:r>
              <a:rPr lang="pt-BR" sz="2500" dirty="0" smtClean="0"/>
              <a:t>IBM fez a primeira definição ao um grupo de bits, o byte, formado por 8 bits.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46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Hoje o byte é referencia para a construção de dispositivos de armazenamento.</a:t>
            </a:r>
          </a:p>
          <a:p>
            <a:r>
              <a:rPr lang="pt-BR" sz="2500" dirty="0" smtClean="0"/>
              <a:t>Comunicação.</a:t>
            </a:r>
          </a:p>
          <a:p>
            <a:r>
              <a:rPr lang="pt-BR" sz="2500" dirty="0" smtClean="0"/>
              <a:t>E outros...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2345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Como computadores são binários, todas as indicações numéricas referem-se a potência de 2, e não a potência de 10, como no numérico. </a:t>
            </a:r>
          </a:p>
          <a:p>
            <a:r>
              <a:rPr lang="pt-BR" sz="2500" dirty="0" smtClean="0"/>
              <a:t>Por exemplo a letra “k” representa o valor 1024, pois 2</a:t>
            </a:r>
            <a:r>
              <a:rPr lang="pt-BR" sz="2500" baseline="30000" dirty="0" smtClean="0"/>
              <a:t>10</a:t>
            </a:r>
            <a:r>
              <a:rPr lang="pt-BR" sz="2500" dirty="0" smtClean="0"/>
              <a:t> , “M” representa 1.048.576 (1024*1024 ou </a:t>
            </a:r>
            <a:r>
              <a:rPr lang="pt-BR" sz="2500" dirty="0"/>
              <a:t>2</a:t>
            </a:r>
            <a:r>
              <a:rPr lang="pt-BR" sz="2500" baseline="30000" dirty="0"/>
              <a:t>10</a:t>
            </a:r>
            <a:r>
              <a:rPr lang="pt-BR" sz="2500" dirty="0"/>
              <a:t> </a:t>
            </a:r>
            <a:r>
              <a:rPr lang="pt-BR" sz="2500" dirty="0" smtClean="0"/>
              <a:t>*</a:t>
            </a:r>
            <a:r>
              <a:rPr lang="pt-BR" sz="2500" dirty="0"/>
              <a:t> </a:t>
            </a:r>
            <a:r>
              <a:rPr lang="pt-BR" sz="2500" dirty="0" smtClean="0"/>
              <a:t>2</a:t>
            </a:r>
            <a:r>
              <a:rPr lang="pt-BR" sz="2500" baseline="30000" dirty="0" smtClean="0"/>
              <a:t>10</a:t>
            </a:r>
            <a:r>
              <a:rPr lang="pt-BR" sz="2500" dirty="0" smtClean="0"/>
              <a:t>), “G” indica 1024 m ou 2</a:t>
            </a:r>
            <a:r>
              <a:rPr lang="pt-BR" sz="2500" baseline="30000" dirty="0" smtClean="0"/>
              <a:t>30</a:t>
            </a:r>
            <a:r>
              <a:rPr lang="pt-BR" sz="2500" dirty="0" smtClean="0"/>
              <a:t> 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909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" y="2858743"/>
            <a:ext cx="879424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Calcule os valores das grandezas abaixo para byte.</a:t>
            </a:r>
          </a:p>
          <a:p>
            <a:r>
              <a:rPr lang="pt-BR" sz="2500" dirty="0" smtClean="0"/>
              <a:t>2 Mb</a:t>
            </a:r>
          </a:p>
          <a:p>
            <a:r>
              <a:rPr lang="pt-BR" sz="2500" dirty="0" smtClean="0"/>
              <a:t>5 Gb</a:t>
            </a:r>
          </a:p>
          <a:p>
            <a:r>
              <a:rPr lang="pt-BR" sz="2500" dirty="0" smtClean="0"/>
              <a:t>8 Tb</a:t>
            </a:r>
          </a:p>
          <a:p>
            <a:r>
              <a:rPr lang="pt-BR" sz="2500" dirty="0" smtClean="0"/>
              <a:t>56 Kb.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7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Exercício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Calcule os valores das grandezas abaixo para byte.</a:t>
            </a:r>
          </a:p>
          <a:p>
            <a:r>
              <a:rPr lang="pt-BR" sz="2500" dirty="0" smtClean="0"/>
              <a:t>2 Mb </a:t>
            </a:r>
            <a:r>
              <a:rPr lang="pt-BR" sz="1800" dirty="0" smtClean="0">
                <a:solidFill>
                  <a:srgbClr val="FF0000"/>
                </a:solidFill>
              </a:rPr>
              <a:t>2</a:t>
            </a:r>
            <a:r>
              <a:rPr lang="pt-BR" sz="1800" baseline="30000" dirty="0" smtClean="0">
                <a:solidFill>
                  <a:srgbClr val="FF0000"/>
                </a:solidFill>
              </a:rPr>
              <a:t>20</a:t>
            </a:r>
            <a:r>
              <a:rPr lang="pt-BR" sz="1800" dirty="0" smtClean="0">
                <a:solidFill>
                  <a:srgbClr val="FF0000"/>
                </a:solidFill>
              </a:rPr>
              <a:t> * 2 = 2097152</a:t>
            </a:r>
            <a:endParaRPr lang="pt-BR" sz="2500" dirty="0" smtClean="0"/>
          </a:p>
          <a:p>
            <a:pPr lvl="0"/>
            <a:r>
              <a:rPr lang="pt-BR" sz="2500" dirty="0" smtClean="0"/>
              <a:t>5 Gb </a:t>
            </a:r>
            <a:r>
              <a:rPr lang="pt-BR" sz="1800" dirty="0" smtClean="0">
                <a:solidFill>
                  <a:srgbClr val="FF0000"/>
                </a:solidFill>
              </a:rPr>
              <a:t>2</a:t>
            </a:r>
            <a:r>
              <a:rPr lang="pt-BR" sz="1800" baseline="30000" dirty="0" smtClean="0">
                <a:solidFill>
                  <a:srgbClr val="FF0000"/>
                </a:solidFill>
              </a:rPr>
              <a:t>30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rgbClr val="FF0000"/>
                </a:solidFill>
              </a:rPr>
              <a:t>* </a:t>
            </a:r>
            <a:r>
              <a:rPr lang="pt-BR" sz="1800" dirty="0" smtClean="0">
                <a:solidFill>
                  <a:srgbClr val="FF0000"/>
                </a:solidFill>
              </a:rPr>
              <a:t>5 </a:t>
            </a:r>
            <a:r>
              <a:rPr lang="pt-BR" sz="1800" dirty="0">
                <a:solidFill>
                  <a:srgbClr val="FF0000"/>
                </a:solidFill>
              </a:rPr>
              <a:t>= </a:t>
            </a:r>
            <a:r>
              <a:rPr lang="pt-BR" sz="1800" dirty="0" smtClean="0">
                <a:solidFill>
                  <a:srgbClr val="FF0000"/>
                </a:solidFill>
              </a:rPr>
              <a:t>5368709120</a:t>
            </a:r>
            <a:endParaRPr lang="pt-BR" sz="2500" dirty="0" smtClean="0"/>
          </a:p>
          <a:p>
            <a:pPr lvl="0"/>
            <a:r>
              <a:rPr lang="pt-BR" sz="2500" dirty="0" smtClean="0"/>
              <a:t>8 Tb </a:t>
            </a:r>
            <a:r>
              <a:rPr lang="pt-BR" sz="1800" dirty="0" smtClean="0">
                <a:solidFill>
                  <a:srgbClr val="FF0000"/>
                </a:solidFill>
              </a:rPr>
              <a:t>2</a:t>
            </a:r>
            <a:r>
              <a:rPr lang="pt-BR" sz="1800" baseline="30000" dirty="0" smtClean="0">
                <a:solidFill>
                  <a:srgbClr val="FF0000"/>
                </a:solidFill>
              </a:rPr>
              <a:t>40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rgbClr val="FF0000"/>
                </a:solidFill>
              </a:rPr>
              <a:t>* </a:t>
            </a:r>
            <a:r>
              <a:rPr lang="pt-BR" sz="1800" dirty="0" smtClean="0">
                <a:solidFill>
                  <a:srgbClr val="FF0000"/>
                </a:solidFill>
              </a:rPr>
              <a:t>8 </a:t>
            </a:r>
            <a:r>
              <a:rPr lang="pt-BR" sz="1800" dirty="0">
                <a:solidFill>
                  <a:srgbClr val="FF0000"/>
                </a:solidFill>
              </a:rPr>
              <a:t>= </a:t>
            </a:r>
            <a:r>
              <a:rPr lang="pt-BR" sz="1800" dirty="0" smtClean="0">
                <a:solidFill>
                  <a:srgbClr val="FF0000"/>
                </a:solidFill>
              </a:rPr>
              <a:t>8796093022208</a:t>
            </a:r>
            <a:endParaRPr lang="pt-BR" sz="2500" dirty="0" smtClean="0"/>
          </a:p>
          <a:p>
            <a:pPr lvl="0"/>
            <a:r>
              <a:rPr lang="pt-BR" sz="2500" dirty="0" smtClean="0"/>
              <a:t>56 Kb.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smtClean="0">
                <a:solidFill>
                  <a:srgbClr val="FF0000"/>
                </a:solidFill>
              </a:rPr>
              <a:t>2</a:t>
            </a:r>
            <a:r>
              <a:rPr lang="pt-BR" sz="1800" baseline="30000" dirty="0" smtClean="0">
                <a:solidFill>
                  <a:srgbClr val="FF0000"/>
                </a:solidFill>
              </a:rPr>
              <a:t>10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>
                <a:solidFill>
                  <a:srgbClr val="FF0000"/>
                </a:solidFill>
              </a:rPr>
              <a:t>* </a:t>
            </a:r>
            <a:r>
              <a:rPr lang="pt-BR" sz="1800" dirty="0" smtClean="0">
                <a:solidFill>
                  <a:srgbClr val="FF0000"/>
                </a:solidFill>
              </a:rPr>
              <a:t>56 </a:t>
            </a:r>
            <a:r>
              <a:rPr lang="pt-BR" sz="1800" dirty="0">
                <a:solidFill>
                  <a:srgbClr val="FF0000"/>
                </a:solidFill>
              </a:rPr>
              <a:t>= </a:t>
            </a:r>
            <a:r>
              <a:rPr lang="pt-BR" sz="1800" dirty="0" smtClean="0">
                <a:solidFill>
                  <a:srgbClr val="FF0000"/>
                </a:solidFill>
              </a:rPr>
              <a:t>57344</a:t>
            </a:r>
            <a:endParaRPr lang="pt-BR" sz="2500" dirty="0">
              <a:solidFill>
                <a:prstClr val="black"/>
              </a:solidFill>
            </a:endParaRP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5025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“Palavra”, na computação é o conjunto de bit/byte que transita entre a memória principal e a CPU. </a:t>
            </a:r>
          </a:p>
          <a:p>
            <a:r>
              <a:rPr lang="pt-BR" sz="2500" dirty="0" smtClean="0"/>
              <a:t>A CPU processa instrução por instrução, que está ligada a uma palavra.</a:t>
            </a:r>
          </a:p>
          <a:p>
            <a:r>
              <a:rPr lang="pt-BR" sz="2500" dirty="0" smtClean="0"/>
              <a:t>A palavra é um valor fixo (depende da arquitetura da CPU), pode </a:t>
            </a:r>
            <a:r>
              <a:rPr lang="pt-BR" sz="2500" smtClean="0"/>
              <a:t>ser 32/64 </a:t>
            </a:r>
            <a:r>
              <a:rPr lang="pt-BR" sz="2500" dirty="0" smtClean="0"/>
              <a:t>bits.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19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 que é informação. </a:t>
            </a:r>
          </a:p>
          <a:p>
            <a:r>
              <a:rPr lang="pt-BR" sz="2500" dirty="0" smtClean="0"/>
              <a:t>Como representar um informação?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68" y="3941890"/>
            <a:ext cx="3710592" cy="20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Todo ser humano entende uma informação?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845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Todo ser humano entende uma informação?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88" y="3550793"/>
            <a:ext cx="3630652" cy="21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4427643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A comunicação entre grupos específicos é mais assimilada do que com grupos estranhos?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338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4427643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A comunicação entre grupos específicos é mais assimilada do que com grupos estranhos?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79" y="2664359"/>
            <a:ext cx="221761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 como o computador representa a informação?</a:t>
            </a:r>
          </a:p>
          <a:p>
            <a:r>
              <a:rPr lang="pt-BR" sz="2500" dirty="0" smtClean="0"/>
              <a:t>OBS não vale falar mostrando na tela </a:t>
            </a:r>
            <a:r>
              <a:rPr lang="pt-BR" sz="2500" dirty="0" err="1" smtClean="0"/>
              <a:t>rsrs</a:t>
            </a:r>
            <a:r>
              <a:rPr lang="pt-BR" sz="2500" dirty="0" smtClean="0"/>
              <a:t>....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7219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Toda informação introduzida em um computador precisa ser entendida pela máquina, para que possa corretamente interpretá-la e processá-la. </a:t>
            </a:r>
          </a:p>
          <a:p>
            <a:r>
              <a:rPr lang="pt-BR" sz="2500" dirty="0" smtClean="0"/>
              <a:t>Nesta apresentação, as informações apresentadas na forma de caracteres, números, sinais de pontuação ou matemáticos.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de Informação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11665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 computador armazena e movimenta as informações sob forma eletrônica, voltagem ou corrente. Na ROM são armazenadas na forma magnética ou óptica.</a:t>
            </a:r>
          </a:p>
          <a:p>
            <a:r>
              <a:rPr lang="pt-BR" sz="2500" dirty="0" smtClean="0"/>
              <a:t>Para representar em linguagem humana o PC necessitaria mais de 100 valores de voltagem. Impossível comercialmente. 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31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574</Words>
  <Application>Microsoft Office PowerPoint</Application>
  <PresentationFormat>Apresentação na tela (4:3)</PresentationFormat>
  <Paragraphs>84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FUNDAMENTOS DE INFORMÁTICA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Representação de Informação</vt:lpstr>
      <vt:lpstr>Exercício</vt:lpstr>
      <vt:lpstr>Exercício</vt:lpstr>
      <vt:lpstr>Informação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51</cp:revision>
  <dcterms:created xsi:type="dcterms:W3CDTF">2023-01-24T23:29:32Z</dcterms:created>
  <dcterms:modified xsi:type="dcterms:W3CDTF">2023-08-11T18:49:03Z</dcterms:modified>
</cp:coreProperties>
</file>