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79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89" r:id="rId36"/>
    <p:sldId id="291" r:id="rId3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2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C53CD-F634-4AE3-9D4F-145D04AF031B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904A1-E4D4-46C6-9041-3AEE4E35C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789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Circuito_eletr%C3%B4nico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Ou exclusivo ou disjunção exclusiva é uma operação lógica entre dois operandos que resulta em um valor lógico verdadeiro se e somente se os dois operandos forem diferentes, ou seja, se um for verdadeiro e o outro for falso. o Valor do </a:t>
            </a:r>
            <a:r>
              <a:rPr lang="pt-BR" b="1" dirty="0" smtClean="0"/>
              <a:t>XOR</a:t>
            </a:r>
            <a:r>
              <a:rPr lang="pt-BR" dirty="0" smtClean="0"/>
              <a:t> é verdadeiro quando o números de 1's é ímpar.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904A1-E4D4-46C6-9041-3AEE4E35C21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570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Pipeline</a:t>
            </a:r>
            <a:r>
              <a:rPr lang="pt-BR" dirty="0" smtClean="0"/>
              <a:t> é um método usado em processadores para executar múltiplas instruções simultaneamente. A técnica melhora o desempenho do sistema e funciona a partir da divisão de uma tarefa em partes menores, que podem ser processadas em conjunto.</a:t>
            </a:r>
          </a:p>
          <a:p>
            <a:r>
              <a:rPr lang="pt-BR" dirty="0" smtClean="0"/>
              <a:t>O processamento paralelo é uma das principais vantagens do pipeline. Como mais de uma instrução pode ser executada ao mesmo tempo, um chip pode trabalhar de maneira mais eficiente.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904A1-E4D4-46C6-9041-3AEE4E35C219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555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Na analogia com um restaurante </a:t>
            </a:r>
            <a:r>
              <a:rPr lang="pt-BR" dirty="0" err="1" smtClean="0"/>
              <a:t>fast-food</a:t>
            </a:r>
            <a:r>
              <a:rPr lang="pt-BR" dirty="0" smtClean="0"/>
              <a:t>, um cozinheiro pode estar preparando ingredientes em uma bancada (instrução 1) enquanto outro monta um sanduíche (instrução 2) e outro coloca um lanche em uma embalagem (instrução 3). Quando esse paralelismo acontece, a comida fica pronta de maneira mais rápida e eficiente.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904A1-E4D4-46C6-9041-3AEE4E35C219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657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904A1-E4D4-46C6-9041-3AEE4E35C219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69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904A1-E4D4-46C6-9041-3AEE4E35C219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067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904A1-E4D4-46C6-9041-3AEE4E35C219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376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904A1-E4D4-46C6-9041-3AEE4E35C219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6962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904A1-E4D4-46C6-9041-3AEE4E35C219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935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Memoria local = cache. Memoria compartilhada = </a:t>
            </a:r>
            <a:r>
              <a:rPr lang="pt-BR" dirty="0" err="1" smtClean="0"/>
              <a:t>ram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904A1-E4D4-46C6-9041-3AEE4E35C219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801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904A1-E4D4-46C6-9041-3AEE4E35C219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012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904A1-E4D4-46C6-9041-3AEE4E35C219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650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Circuito Aritmético</a:t>
            </a:r>
            <a:r>
              <a:rPr lang="pt-BR" dirty="0" smtClean="0"/>
              <a:t> é um tipo de </a:t>
            </a:r>
            <a:r>
              <a:rPr lang="pt-BR" dirty="0" smtClean="0">
                <a:hlinkClick r:id="rId3" tooltip="Circuito eletrônico"/>
              </a:rPr>
              <a:t>circuito</a:t>
            </a:r>
            <a:r>
              <a:rPr lang="pt-BR" dirty="0" smtClean="0"/>
              <a:t> combinatório que executa operações de subtração, adição, multiplicação, divisão, operações lógicas (</a:t>
            </a:r>
            <a:r>
              <a:rPr lang="pt-BR" dirty="0" err="1" smtClean="0"/>
              <a:t>and</a:t>
            </a:r>
            <a:r>
              <a:rPr lang="pt-BR" dirty="0" smtClean="0"/>
              <a:t>/</a:t>
            </a:r>
            <a:r>
              <a:rPr lang="pt-BR" dirty="0" err="1" smtClean="0"/>
              <a:t>or</a:t>
            </a:r>
            <a:r>
              <a:rPr lang="pt-BR" dirty="0" smtClean="0"/>
              <a:t>) ou qualquer outra função que possa ser implementada em um circuito combinatório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904A1-E4D4-46C6-9041-3AEE4E35C21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3575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904A1-E4D4-46C6-9041-3AEE4E35C219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8594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904A1-E4D4-46C6-9041-3AEE4E35C219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2623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ciclos por instrução</a:t>
            </a:r>
            <a:r>
              <a:rPr lang="pt-BR" dirty="0" smtClean="0"/>
              <a:t> (também conhecido como </a:t>
            </a:r>
            <a:r>
              <a:rPr lang="pt-BR" b="1" dirty="0" smtClean="0"/>
              <a:t>ciclos de </a:t>
            </a:r>
            <a:r>
              <a:rPr lang="pt-BR" b="1" dirty="0" err="1" smtClean="0"/>
              <a:t>clock</a:t>
            </a:r>
            <a:r>
              <a:rPr lang="pt-BR" b="1" dirty="0" smtClean="0"/>
              <a:t> por instrução ou seja </a:t>
            </a:r>
            <a:r>
              <a:rPr lang="pt-BR" b="1" dirty="0" err="1" smtClean="0"/>
              <a:t>clock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904A1-E4D4-46C6-9041-3AEE4E35C219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7852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ciclos por instrução</a:t>
            </a:r>
            <a:r>
              <a:rPr lang="pt-BR" dirty="0" smtClean="0"/>
              <a:t> (também conhecido como </a:t>
            </a:r>
            <a:r>
              <a:rPr lang="pt-BR" b="1" dirty="0" smtClean="0"/>
              <a:t>ciclos de </a:t>
            </a:r>
            <a:r>
              <a:rPr lang="pt-BR" b="1" dirty="0" err="1" smtClean="0"/>
              <a:t>clock</a:t>
            </a:r>
            <a:r>
              <a:rPr lang="pt-BR" b="1" dirty="0" smtClean="0"/>
              <a:t> por instrução ou seja </a:t>
            </a:r>
            <a:r>
              <a:rPr lang="pt-BR" b="1" dirty="0" err="1" smtClean="0"/>
              <a:t>clock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904A1-E4D4-46C6-9041-3AEE4E35C219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833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ciclos por instrução</a:t>
            </a:r>
            <a:r>
              <a:rPr lang="pt-BR" dirty="0" smtClean="0"/>
              <a:t> (também conhecido como </a:t>
            </a:r>
            <a:r>
              <a:rPr lang="pt-BR" b="1" dirty="0" smtClean="0"/>
              <a:t>ciclos de </a:t>
            </a:r>
            <a:r>
              <a:rPr lang="pt-BR" b="1" dirty="0" err="1" smtClean="0"/>
              <a:t>clock</a:t>
            </a:r>
            <a:r>
              <a:rPr lang="pt-BR" b="1" dirty="0" smtClean="0"/>
              <a:t> por instrução ou seja </a:t>
            </a:r>
            <a:r>
              <a:rPr lang="pt-BR" b="1" dirty="0" err="1" smtClean="0"/>
              <a:t>clock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904A1-E4D4-46C6-9041-3AEE4E35C219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7589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ciclos por instrução</a:t>
            </a:r>
            <a:r>
              <a:rPr lang="pt-BR" dirty="0" smtClean="0"/>
              <a:t> (também conhecido como </a:t>
            </a:r>
            <a:r>
              <a:rPr lang="pt-BR" b="1" dirty="0" smtClean="0"/>
              <a:t>ciclos de </a:t>
            </a:r>
            <a:r>
              <a:rPr lang="pt-BR" b="1" dirty="0" err="1" smtClean="0"/>
              <a:t>clock</a:t>
            </a:r>
            <a:r>
              <a:rPr lang="pt-BR" b="1" dirty="0" smtClean="0"/>
              <a:t> por instrução ou seja </a:t>
            </a:r>
            <a:r>
              <a:rPr lang="pt-BR" b="1" dirty="0" err="1" smtClean="0"/>
              <a:t>clock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904A1-E4D4-46C6-9041-3AEE4E35C219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0157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ciclos por instrução</a:t>
            </a:r>
            <a:r>
              <a:rPr lang="pt-BR" dirty="0" smtClean="0"/>
              <a:t> (também conhecido como </a:t>
            </a:r>
            <a:r>
              <a:rPr lang="pt-BR" b="1" dirty="0" smtClean="0"/>
              <a:t>ciclos de </a:t>
            </a:r>
            <a:r>
              <a:rPr lang="pt-BR" b="1" dirty="0" err="1" smtClean="0"/>
              <a:t>clock</a:t>
            </a:r>
            <a:r>
              <a:rPr lang="pt-BR" b="1" dirty="0" smtClean="0"/>
              <a:t> por instrução ou seja </a:t>
            </a:r>
            <a:r>
              <a:rPr lang="pt-BR" b="1" dirty="0" err="1" smtClean="0"/>
              <a:t>clock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904A1-E4D4-46C6-9041-3AEE4E35C219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8202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ciclos por instrução</a:t>
            </a:r>
            <a:r>
              <a:rPr lang="pt-BR" dirty="0" smtClean="0"/>
              <a:t> (também conhecido como </a:t>
            </a:r>
            <a:r>
              <a:rPr lang="pt-BR" b="1" dirty="0" smtClean="0"/>
              <a:t>ciclos de </a:t>
            </a:r>
            <a:r>
              <a:rPr lang="pt-BR" b="1" dirty="0" err="1" smtClean="0"/>
              <a:t>clock</a:t>
            </a:r>
            <a:r>
              <a:rPr lang="pt-BR" b="1" dirty="0" smtClean="0"/>
              <a:t> por instrução ou seja </a:t>
            </a:r>
            <a:r>
              <a:rPr lang="pt-BR" b="1" dirty="0" err="1" smtClean="0"/>
              <a:t>clock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904A1-E4D4-46C6-9041-3AEE4E35C219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915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MP=</a:t>
            </a:r>
            <a:r>
              <a:rPr lang="pt-BR" dirty="0" err="1" smtClean="0"/>
              <a:t>Multi-processor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904A1-E4D4-46C6-9041-3AEE4E35C21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013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MP=</a:t>
            </a:r>
            <a:r>
              <a:rPr lang="pt-BR" smtClean="0"/>
              <a:t>Multi-processor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904A1-E4D4-46C6-9041-3AEE4E35C21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410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MP=</a:t>
            </a:r>
            <a:r>
              <a:rPr lang="pt-BR" dirty="0" err="1" smtClean="0"/>
              <a:t>Multi-processor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904A1-E4D4-46C6-9041-3AEE4E35C21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097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MP=</a:t>
            </a:r>
            <a:r>
              <a:rPr lang="pt-BR" dirty="0" err="1" smtClean="0"/>
              <a:t>Multi-processor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904A1-E4D4-46C6-9041-3AEE4E35C21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013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Registrador de </a:t>
            </a:r>
            <a:r>
              <a:rPr lang="pt-BR" i="1" dirty="0" smtClean="0"/>
              <a:t>instrução</a:t>
            </a:r>
            <a:r>
              <a:rPr lang="pt-BR" dirty="0" smtClean="0"/>
              <a:t> ( </a:t>
            </a:r>
            <a:r>
              <a:rPr lang="pt-BR" i="1" dirty="0" smtClean="0"/>
              <a:t>RI</a:t>
            </a:r>
            <a:r>
              <a:rPr lang="pt-BR" dirty="0" smtClean="0"/>
              <a:t> ), PC=controlador de programa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904A1-E4D4-46C6-9041-3AEE4E35C21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709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Palavras</a:t>
            </a:r>
            <a:r>
              <a:rPr lang="pt-BR" sz="1200" dirty="0" smtClean="0"/>
              <a:t> são as unidades de dados movidas entre a memória e os registradores. </a:t>
            </a:r>
            <a:endParaRPr lang="pt-BR" sz="1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904A1-E4D4-46C6-9041-3AEE4E35C21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734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904A1-E4D4-46C6-9041-3AEE4E35C219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617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26/09/2023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61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26/09/2023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87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26/09/2023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38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26/09/2023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46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26/09/2023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996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26/09/2023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720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26/09/2023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553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26/09/2023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238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26/09/2023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26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26/09/2023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683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26/09/2023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646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D9F01-DE70-421D-913C-5540CBA8C3E6}" type="datetimeFigureOut">
              <a:rPr lang="pt-BR" smtClean="0"/>
              <a:t>26/09/2023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899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9D32F93-50AC-4C46-A5DB-291C60DDB7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77" y="919321"/>
            <a:ext cx="2652916" cy="1551956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827DC2C4-B485-428A-BF4A-472D2967F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E04B5EB-F158-4507-90DD-BD23620C7C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66977" y="3516198"/>
            <a:ext cx="6691254" cy="1320997"/>
          </a:xfrm>
        </p:spPr>
        <p:txBody>
          <a:bodyPr anchor="b">
            <a:normAutofit/>
          </a:bodyPr>
          <a:lstStyle/>
          <a:p>
            <a:pPr algn="l"/>
            <a:r>
              <a:rPr lang="pt-BR" sz="2800" dirty="0" smtClean="0"/>
              <a:t>LABORATÓRIO DE HARDWARE E SISTEMAS OPERACIONAIS</a:t>
            </a:r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66977" y="5142305"/>
            <a:ext cx="5490973" cy="753165"/>
          </a:xfrm>
        </p:spPr>
        <p:txBody>
          <a:bodyPr anchor="t">
            <a:normAutofit/>
          </a:bodyPr>
          <a:lstStyle/>
          <a:p>
            <a:pPr algn="l"/>
            <a:r>
              <a:rPr lang="pt-BR" dirty="0"/>
              <a:t>Prof. Me. Matheus </a:t>
            </a:r>
            <a:r>
              <a:rPr lang="pt-BR" dirty="0" err="1"/>
              <a:t>Raffael</a:t>
            </a:r>
            <a:r>
              <a:rPr lang="pt-BR" dirty="0"/>
              <a:t> Simon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966977" y="2353635"/>
            <a:ext cx="6691254" cy="13209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900" dirty="0" smtClean="0"/>
              <a:t>TECNOLOGIA EM ANÁLISE E DESENVOLVIMENTO DE SISTEMAS</a:t>
            </a:r>
            <a:endParaRPr lang="pt-BR" sz="3900" dirty="0"/>
          </a:p>
        </p:txBody>
      </p:sp>
    </p:spTree>
    <p:extLst>
      <p:ext uri="{BB962C8B-B14F-4D97-AF65-F5344CB8AC3E}">
        <p14:creationId xmlns:p14="http://schemas.microsoft.com/office/powerpoint/2010/main" val="150932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CPU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583401"/>
            <a:ext cx="7239037" cy="3559947"/>
          </a:xfrm>
        </p:spPr>
        <p:txBody>
          <a:bodyPr anchor="t">
            <a:normAutofit fontScale="92500" lnSpcReduction="10000"/>
          </a:bodyPr>
          <a:lstStyle/>
          <a:p>
            <a:r>
              <a:rPr lang="pt-BR" sz="2500" dirty="0"/>
              <a:t>Conjunto (Banco) de Registradores </a:t>
            </a:r>
            <a:endParaRPr lang="pt-BR" sz="2500" dirty="0" smtClean="0"/>
          </a:p>
          <a:p>
            <a:r>
              <a:rPr lang="pt-BR" sz="2500" dirty="0" smtClean="0"/>
              <a:t>Memória </a:t>
            </a:r>
            <a:r>
              <a:rPr lang="pt-BR" sz="2500" dirty="0"/>
              <a:t>interna de pequena capacidade de armazenamento, mas de alta velocidade, usada para armazenar resultados temporários e certas informações de controle </a:t>
            </a:r>
            <a:endParaRPr lang="pt-BR" sz="2500" dirty="0" smtClean="0"/>
          </a:p>
          <a:p>
            <a:r>
              <a:rPr lang="pt-BR" sz="2500" dirty="0" smtClean="0"/>
              <a:t>Formada </a:t>
            </a:r>
            <a:r>
              <a:rPr lang="pt-BR" sz="2500" dirty="0"/>
              <a:t>por</a:t>
            </a:r>
            <a:r>
              <a:rPr lang="pt-BR" sz="2500" dirty="0" smtClean="0"/>
              <a:t>:</a:t>
            </a:r>
          </a:p>
          <a:p>
            <a:r>
              <a:rPr lang="pt-BR" sz="2500" b="1" dirty="0" smtClean="0"/>
              <a:t>Registradores </a:t>
            </a:r>
            <a:r>
              <a:rPr lang="pt-BR" sz="2500" b="1" dirty="0"/>
              <a:t>de uso geral</a:t>
            </a:r>
            <a:r>
              <a:rPr lang="pt-BR" sz="2500" dirty="0"/>
              <a:t>: acessíveis ao usuário no nível convencional de máquina </a:t>
            </a:r>
            <a:endParaRPr lang="pt-BR" sz="2500" dirty="0" smtClean="0"/>
          </a:p>
          <a:p>
            <a:r>
              <a:rPr lang="pt-BR" sz="2500" b="1" dirty="0" smtClean="0"/>
              <a:t>Registradores </a:t>
            </a:r>
            <a:r>
              <a:rPr lang="pt-BR" sz="2500" b="1" dirty="0"/>
              <a:t>de uso específico</a:t>
            </a:r>
            <a:r>
              <a:rPr lang="pt-BR" sz="2500" dirty="0"/>
              <a:t>: acessíveis diretamente apenas pela UC durante a execução de um programa.</a:t>
            </a:r>
            <a:endParaRPr lang="pt-BR" sz="1200" dirty="0" smtClean="0"/>
          </a:p>
        </p:txBody>
      </p:sp>
    </p:spTree>
    <p:extLst>
      <p:ext uri="{BB962C8B-B14F-4D97-AF65-F5344CB8AC3E}">
        <p14:creationId xmlns:p14="http://schemas.microsoft.com/office/powerpoint/2010/main" val="194984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536396" cy="1618489"/>
          </a:xfrm>
        </p:spPr>
        <p:txBody>
          <a:bodyPr anchor="ctr">
            <a:normAutofit fontScale="90000"/>
          </a:bodyPr>
          <a:lstStyle/>
          <a:p>
            <a:r>
              <a:rPr lang="pt-BR" sz="5400" dirty="0" smtClean="0"/>
              <a:t>CPU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583401"/>
            <a:ext cx="7239037" cy="3559947"/>
          </a:xfrm>
        </p:spPr>
        <p:txBody>
          <a:bodyPr anchor="t">
            <a:normAutofit/>
          </a:bodyPr>
          <a:lstStyle/>
          <a:p>
            <a:endParaRPr lang="pt-BR" sz="12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262" y="579810"/>
            <a:ext cx="7425158" cy="569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7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CPU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583401"/>
            <a:ext cx="7239037" cy="3559947"/>
          </a:xfrm>
        </p:spPr>
        <p:txBody>
          <a:bodyPr anchor="t">
            <a:normAutofit fontScale="85000" lnSpcReduction="10000"/>
          </a:bodyPr>
          <a:lstStyle/>
          <a:p>
            <a:r>
              <a:rPr lang="pt-BR" sz="2500" dirty="0"/>
              <a:t>Instruções </a:t>
            </a:r>
            <a:endParaRPr lang="pt-BR" sz="2500" dirty="0" smtClean="0"/>
          </a:p>
          <a:p>
            <a:r>
              <a:rPr lang="pt-BR" sz="2500" dirty="0" smtClean="0"/>
              <a:t>São </a:t>
            </a:r>
            <a:r>
              <a:rPr lang="pt-BR" sz="2500" dirty="0"/>
              <a:t>comandos atômicos fornecidos ao computador para que ele execute uma tarefa específica (soma, teste, desvio, </a:t>
            </a:r>
            <a:r>
              <a:rPr lang="pt-BR" sz="2500" dirty="0" err="1" smtClean="0"/>
              <a:t>etc</a:t>
            </a:r>
            <a:r>
              <a:rPr lang="pt-BR" sz="2500" dirty="0" smtClean="0"/>
              <a:t>)</a:t>
            </a:r>
          </a:p>
          <a:p>
            <a:r>
              <a:rPr lang="pt-BR" sz="2500" dirty="0" smtClean="0"/>
              <a:t>Uma </a:t>
            </a:r>
            <a:r>
              <a:rPr lang="pt-BR" sz="2500" dirty="0"/>
              <a:t>série dessas instruções constituem um programa</a:t>
            </a:r>
            <a:r>
              <a:rPr lang="pt-BR" sz="2500" dirty="0" smtClean="0"/>
              <a:t>.</a:t>
            </a:r>
          </a:p>
          <a:p>
            <a:r>
              <a:rPr lang="pt-BR" sz="2500" dirty="0" smtClean="0"/>
              <a:t>Cada </a:t>
            </a:r>
            <a:r>
              <a:rPr lang="pt-BR" sz="2500" dirty="0"/>
              <a:t>processador tem um repertório particular de instruções, cuja rapidez de execução é um fator determinante na “potência de computação” (performance) da máquina </a:t>
            </a:r>
            <a:endParaRPr lang="pt-BR" sz="2500" dirty="0" smtClean="0"/>
          </a:p>
          <a:p>
            <a:r>
              <a:rPr lang="pt-BR" sz="2500" dirty="0" smtClean="0"/>
              <a:t>Conforme </a:t>
            </a:r>
            <a:r>
              <a:rPr lang="pt-BR" sz="2500" dirty="0"/>
              <a:t>proposto por Von Neumann, as instruções, tal qual os dados, </a:t>
            </a:r>
            <a:r>
              <a:rPr lang="pt-BR" sz="2500" b="1" dirty="0"/>
              <a:t>devem residir na MP</a:t>
            </a:r>
            <a:r>
              <a:rPr lang="pt-BR" sz="2500" dirty="0"/>
              <a:t>, e dispostas </a:t>
            </a:r>
            <a:r>
              <a:rPr lang="pt-BR" sz="2500" b="1" dirty="0"/>
              <a:t>sequencialmente</a:t>
            </a:r>
            <a:r>
              <a:rPr lang="pt-BR" sz="2500" dirty="0"/>
              <a:t>. </a:t>
            </a:r>
            <a:endParaRPr lang="pt-BR" sz="2500" dirty="0" smtClean="0"/>
          </a:p>
          <a:p>
            <a:r>
              <a:rPr lang="pt-BR" sz="2500" dirty="0" smtClean="0"/>
              <a:t>A sequência </a:t>
            </a:r>
            <a:r>
              <a:rPr lang="pt-BR" sz="2500" dirty="0"/>
              <a:t>de execução pode ser alterada por </a:t>
            </a:r>
            <a:r>
              <a:rPr lang="pt-BR" sz="2500" b="1" dirty="0"/>
              <a:t>Instruções de Desvio</a:t>
            </a:r>
            <a:endParaRPr lang="pt-B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91063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CPU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583401"/>
            <a:ext cx="7239037" cy="3559947"/>
          </a:xfrm>
        </p:spPr>
        <p:txBody>
          <a:bodyPr anchor="t">
            <a:normAutofit fontScale="92500" lnSpcReduction="10000"/>
          </a:bodyPr>
          <a:lstStyle/>
          <a:p>
            <a:r>
              <a:rPr lang="pt-BR" sz="2500" dirty="0"/>
              <a:t>Formato das </a:t>
            </a:r>
            <a:r>
              <a:rPr lang="pt-BR" sz="2500" dirty="0" smtClean="0"/>
              <a:t>Instruções.</a:t>
            </a:r>
          </a:p>
          <a:p>
            <a:endParaRPr lang="pt-BR" sz="2500" dirty="0"/>
          </a:p>
          <a:p>
            <a:endParaRPr lang="pt-BR" sz="2500" dirty="0" smtClean="0"/>
          </a:p>
          <a:p>
            <a:r>
              <a:rPr lang="pt-BR" sz="2500" dirty="0" err="1" smtClean="0"/>
              <a:t>OpCode</a:t>
            </a:r>
            <a:r>
              <a:rPr lang="pt-BR" sz="2500" dirty="0"/>
              <a:t>: identifica a instrução a ser efetuada </a:t>
            </a:r>
            <a:endParaRPr lang="pt-BR" sz="2500" dirty="0" smtClean="0"/>
          </a:p>
          <a:p>
            <a:r>
              <a:rPr lang="pt-BR" sz="2500" dirty="0" err="1" smtClean="0"/>
              <a:t>Op</a:t>
            </a:r>
            <a:r>
              <a:rPr lang="pt-BR" sz="2500" dirty="0"/>
              <a:t>: identifica sobre o que (quem) a instrução manipulará </a:t>
            </a:r>
            <a:endParaRPr lang="pt-BR" sz="2500" dirty="0" smtClean="0"/>
          </a:p>
          <a:p>
            <a:r>
              <a:rPr lang="pt-BR" sz="2500" dirty="0" smtClean="0"/>
              <a:t>Existem </a:t>
            </a:r>
            <a:r>
              <a:rPr lang="pt-BR" sz="2500" dirty="0"/>
              <a:t>instruções de 1, 2 ou 3 operandos </a:t>
            </a:r>
            <a:endParaRPr lang="pt-BR" sz="2500" dirty="0" smtClean="0"/>
          </a:p>
          <a:p>
            <a:r>
              <a:rPr lang="pt-BR" sz="2500" dirty="0" smtClean="0"/>
              <a:t>O </a:t>
            </a:r>
            <a:r>
              <a:rPr lang="pt-BR" sz="2500" dirty="0"/>
              <a:t>tamanho do </a:t>
            </a:r>
            <a:r>
              <a:rPr lang="pt-BR" sz="2500" dirty="0" err="1"/>
              <a:t>OpCode</a:t>
            </a:r>
            <a:r>
              <a:rPr lang="pt-BR" sz="2500" dirty="0"/>
              <a:t> indica o número máximo de instruções da máquina. </a:t>
            </a:r>
            <a:endParaRPr lang="pt-BR" sz="2500" dirty="0" smtClean="0"/>
          </a:p>
          <a:p>
            <a:r>
              <a:rPr lang="pt-BR" sz="2500" dirty="0" smtClean="0"/>
              <a:t>n </a:t>
            </a:r>
            <a:r>
              <a:rPr lang="pt-BR" sz="2500" dirty="0"/>
              <a:t>bits =&gt; até 2</a:t>
            </a:r>
            <a:r>
              <a:rPr lang="pt-BR" sz="2500" baseline="30000" dirty="0"/>
              <a:t>n</a:t>
            </a:r>
            <a:r>
              <a:rPr lang="pt-BR" sz="2500" dirty="0"/>
              <a:t> instruções</a:t>
            </a:r>
            <a:endParaRPr lang="pt-BR" sz="2500" dirty="0" smtClean="0"/>
          </a:p>
          <a:p>
            <a:endParaRPr lang="pt-BR" sz="1200" b="1" dirty="0" smtClean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366566"/>
              </p:ext>
            </p:extLst>
          </p:nvPr>
        </p:nvGraphicFramePr>
        <p:xfrm>
          <a:off x="1535448" y="3107176"/>
          <a:ext cx="6096000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Código da Instrução</a:t>
                      </a:r>
                    </a:p>
                    <a:p>
                      <a:pPr algn="ctr"/>
                      <a:r>
                        <a:rPr lang="pt-BR" dirty="0" smtClean="0"/>
                        <a:t>(</a:t>
                      </a:r>
                      <a:r>
                        <a:rPr lang="pt-BR" dirty="0" err="1" smtClean="0"/>
                        <a:t>OpCode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Operamdo</a:t>
                      </a:r>
                      <a:r>
                        <a:rPr lang="pt-BR" dirty="0" smtClean="0"/>
                        <a:t> – OP</a:t>
                      </a:r>
                    </a:p>
                    <a:p>
                      <a:pPr algn="ctr"/>
                      <a:r>
                        <a:rPr lang="pt-BR" dirty="0" smtClean="0"/>
                        <a:t>(Informação complementar)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29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CPU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583401"/>
            <a:ext cx="7239037" cy="3559947"/>
          </a:xfrm>
        </p:spPr>
        <p:txBody>
          <a:bodyPr anchor="t">
            <a:normAutofit fontScale="92500" lnSpcReduction="20000"/>
          </a:bodyPr>
          <a:lstStyle/>
          <a:p>
            <a:r>
              <a:rPr lang="pt-BR" sz="2500" b="1" dirty="0"/>
              <a:t>Palavras</a:t>
            </a:r>
            <a:r>
              <a:rPr lang="pt-BR" sz="2500" dirty="0"/>
              <a:t> são as unidades de dados movidas entre a memória e os registradores. </a:t>
            </a:r>
            <a:endParaRPr lang="pt-BR" sz="2500" dirty="0" smtClean="0"/>
          </a:p>
          <a:p>
            <a:r>
              <a:rPr lang="pt-BR" sz="2500" b="1" dirty="0" smtClean="0"/>
              <a:t>Instruções </a:t>
            </a:r>
            <a:r>
              <a:rPr lang="pt-BR" sz="2500" b="1" dirty="0"/>
              <a:t>Registrador-Memória </a:t>
            </a:r>
            <a:endParaRPr lang="pt-BR" sz="2500" b="1" dirty="0" smtClean="0"/>
          </a:p>
          <a:p>
            <a:pPr lvl="1"/>
            <a:r>
              <a:rPr lang="pt-BR" sz="2100" dirty="0" smtClean="0"/>
              <a:t>Permitem </a:t>
            </a:r>
            <a:r>
              <a:rPr lang="pt-BR" sz="2100" dirty="0"/>
              <a:t>que o conteúdo de palavras de memória seja armazenado nos registradores (</a:t>
            </a:r>
            <a:r>
              <a:rPr lang="pt-BR" sz="2100" b="1" dirty="0" err="1"/>
              <a:t>load</a:t>
            </a:r>
            <a:r>
              <a:rPr lang="pt-BR" sz="2100" dirty="0"/>
              <a:t>) ou conteúdos de registradores armazenados na memória (</a:t>
            </a:r>
            <a:r>
              <a:rPr lang="pt-BR" sz="2100" b="1" dirty="0" err="1"/>
              <a:t>store</a:t>
            </a:r>
            <a:r>
              <a:rPr lang="pt-BR" sz="2100" dirty="0"/>
              <a:t>) </a:t>
            </a:r>
            <a:endParaRPr lang="pt-BR" sz="2100" dirty="0" smtClean="0"/>
          </a:p>
          <a:p>
            <a:pPr lvl="1"/>
            <a:r>
              <a:rPr lang="pt-BR" sz="2100" dirty="0" smtClean="0"/>
              <a:t>Referências </a:t>
            </a:r>
            <a:r>
              <a:rPr lang="pt-BR" sz="2100" dirty="0"/>
              <a:t>a uma palavra deve ser feita através de Endereços</a:t>
            </a:r>
            <a:r>
              <a:rPr lang="pt-BR" sz="2100" dirty="0" smtClean="0"/>
              <a:t>.</a:t>
            </a:r>
          </a:p>
          <a:p>
            <a:r>
              <a:rPr lang="pt-BR" sz="2500" b="1" dirty="0" smtClean="0"/>
              <a:t>Instruções Registrador-Registrador</a:t>
            </a:r>
          </a:p>
          <a:p>
            <a:pPr lvl="1"/>
            <a:r>
              <a:rPr lang="pt-BR" sz="2100" dirty="0" smtClean="0"/>
              <a:t>Típico</a:t>
            </a:r>
            <a:r>
              <a:rPr lang="pt-BR" sz="2100" dirty="0"/>
              <a:t>: busca dois operandos em registradores, coloca-os nas entradas da ULA, realiza alguma operação sobre eles, e armazena o resultado em um dos registradores </a:t>
            </a:r>
            <a:endParaRPr lang="pt-BR" sz="2100" dirty="0" smtClean="0"/>
          </a:p>
          <a:p>
            <a:pPr lvl="1"/>
            <a:r>
              <a:rPr lang="pt-BR" sz="2100" dirty="0" smtClean="0"/>
              <a:t>Determina </a:t>
            </a:r>
            <a:r>
              <a:rPr lang="pt-BR" sz="2100" dirty="0"/>
              <a:t>uma caminho de dados</a:t>
            </a:r>
            <a:endParaRPr lang="pt-BR" sz="800" b="1" dirty="0" smtClean="0"/>
          </a:p>
        </p:txBody>
      </p:sp>
    </p:spTree>
    <p:extLst>
      <p:ext uri="{BB962C8B-B14F-4D97-AF65-F5344CB8AC3E}">
        <p14:creationId xmlns:p14="http://schemas.microsoft.com/office/powerpoint/2010/main" val="286372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CPU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583401"/>
            <a:ext cx="3471367" cy="3559947"/>
          </a:xfrm>
        </p:spPr>
        <p:txBody>
          <a:bodyPr anchor="t">
            <a:normAutofit/>
          </a:bodyPr>
          <a:lstStyle/>
          <a:p>
            <a:r>
              <a:rPr lang="pt-BR" sz="2100" dirty="0"/>
              <a:t>Caminho de Dados </a:t>
            </a:r>
            <a:endParaRPr lang="pt-BR" sz="2100" dirty="0" smtClean="0"/>
          </a:p>
          <a:p>
            <a:pPr lvl="1"/>
            <a:r>
              <a:rPr lang="pt-BR" sz="1700" dirty="0" smtClean="0"/>
              <a:t>Registradores </a:t>
            </a:r>
          </a:p>
          <a:p>
            <a:pPr lvl="1"/>
            <a:r>
              <a:rPr lang="pt-BR" sz="1700" dirty="0" smtClean="0"/>
              <a:t>ULA</a:t>
            </a:r>
          </a:p>
          <a:p>
            <a:pPr lvl="1"/>
            <a:r>
              <a:rPr lang="pt-BR" sz="1700" dirty="0" smtClean="0"/>
              <a:t>Controlado </a:t>
            </a:r>
            <a:r>
              <a:rPr lang="pt-BR" sz="1700" dirty="0"/>
              <a:t>pela </a:t>
            </a:r>
            <a:r>
              <a:rPr lang="pt-BR" sz="1700" dirty="0" smtClean="0"/>
              <a:t>UC</a:t>
            </a:r>
          </a:p>
          <a:p>
            <a:r>
              <a:rPr lang="pt-BR" sz="2100" dirty="0" smtClean="0"/>
              <a:t>A </a:t>
            </a:r>
            <a:r>
              <a:rPr lang="pt-BR" sz="2100" dirty="0"/>
              <a:t>velocidade do ciclo do caminho de dados (Ciclo de Instrução) determina, em última análise, a velocidade do processador.</a:t>
            </a:r>
            <a:endParaRPr lang="pt-BR" sz="21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343" y="1859839"/>
            <a:ext cx="4122777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6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CPU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583401"/>
            <a:ext cx="7239037" cy="3559947"/>
          </a:xfrm>
        </p:spPr>
        <p:txBody>
          <a:bodyPr anchor="t">
            <a:normAutofit lnSpcReduction="10000"/>
          </a:bodyPr>
          <a:lstStyle/>
          <a:p>
            <a:r>
              <a:rPr lang="pt-BR" sz="2500" b="1" dirty="0"/>
              <a:t>Ciclo de Instrução </a:t>
            </a:r>
            <a:endParaRPr lang="pt-BR" sz="2500" b="1" dirty="0" smtClean="0"/>
          </a:p>
          <a:p>
            <a:pPr lvl="1"/>
            <a:r>
              <a:rPr lang="pt-BR" sz="2100" dirty="0" smtClean="0"/>
              <a:t>Conjunto </a:t>
            </a:r>
            <a:r>
              <a:rPr lang="pt-BR" sz="2100" dirty="0"/>
              <a:t>de ações (operações) realizadas pela CPU para completar a execução de uma instrução </a:t>
            </a:r>
            <a:endParaRPr lang="pt-BR" sz="2100" dirty="0" smtClean="0"/>
          </a:p>
          <a:p>
            <a:pPr lvl="1"/>
            <a:r>
              <a:rPr lang="pt-BR" sz="2100" dirty="0" smtClean="0"/>
              <a:t>Divide-se </a:t>
            </a:r>
            <a:r>
              <a:rPr lang="pt-BR" sz="2100" dirty="0"/>
              <a:t>em </a:t>
            </a:r>
            <a:r>
              <a:rPr lang="pt-BR" sz="2100" b="1" dirty="0"/>
              <a:t>Ciclo de Busca </a:t>
            </a:r>
            <a:r>
              <a:rPr lang="pt-BR" sz="2100" dirty="0"/>
              <a:t>( </a:t>
            </a:r>
            <a:r>
              <a:rPr lang="pt-BR" sz="2100" dirty="0" err="1"/>
              <a:t>Fetch</a:t>
            </a:r>
            <a:r>
              <a:rPr lang="pt-BR" sz="2100" dirty="0"/>
              <a:t> </a:t>
            </a:r>
            <a:r>
              <a:rPr lang="pt-BR" sz="2100" dirty="0" err="1"/>
              <a:t>Cycle</a:t>
            </a:r>
            <a:r>
              <a:rPr lang="pt-BR" sz="2100" dirty="0"/>
              <a:t>) e </a:t>
            </a:r>
            <a:r>
              <a:rPr lang="pt-BR" sz="2100" b="1" dirty="0"/>
              <a:t>Ciclo de Execução </a:t>
            </a:r>
            <a:r>
              <a:rPr lang="pt-BR" sz="2100" dirty="0"/>
              <a:t>( </a:t>
            </a:r>
            <a:r>
              <a:rPr lang="pt-BR" sz="2100" dirty="0" err="1"/>
              <a:t>Execution</a:t>
            </a:r>
            <a:r>
              <a:rPr lang="pt-BR" sz="2100" dirty="0"/>
              <a:t> </a:t>
            </a:r>
            <a:r>
              <a:rPr lang="pt-BR" sz="2100" dirty="0" err="1"/>
              <a:t>Cycle</a:t>
            </a:r>
            <a:r>
              <a:rPr lang="pt-BR" sz="2100" dirty="0"/>
              <a:t>) </a:t>
            </a:r>
            <a:r>
              <a:rPr lang="pt-BR" sz="2100" dirty="0" smtClean="0"/>
              <a:t>.</a:t>
            </a:r>
          </a:p>
          <a:p>
            <a:r>
              <a:rPr lang="pt-BR" sz="2500" b="1" dirty="0" smtClean="0"/>
              <a:t>Ciclo </a:t>
            </a:r>
            <a:r>
              <a:rPr lang="pt-BR" sz="2500" b="1" dirty="0"/>
              <a:t>de busca </a:t>
            </a:r>
            <a:endParaRPr lang="pt-BR" sz="2500" b="1" dirty="0" smtClean="0"/>
          </a:p>
          <a:p>
            <a:pPr lvl="1"/>
            <a:r>
              <a:rPr lang="pt-BR" sz="2100" dirty="0" smtClean="0"/>
              <a:t>1</a:t>
            </a:r>
            <a:r>
              <a:rPr lang="pt-BR" sz="2100" dirty="0"/>
              <a:t>. A UC lê (busca) a instrução na memória e carrega (armazena) a instrução em RI para ser decodificada e executada. </a:t>
            </a:r>
            <a:endParaRPr lang="pt-BR" sz="2100" dirty="0" smtClean="0"/>
          </a:p>
          <a:p>
            <a:pPr lvl="1"/>
            <a:r>
              <a:rPr lang="pt-BR" sz="2100" dirty="0" smtClean="0"/>
              <a:t>2</a:t>
            </a:r>
            <a:r>
              <a:rPr lang="pt-BR" sz="2100" dirty="0"/>
              <a:t>. Atualização do valor de PC (incremento), fazendo-o apontar para a instrução seguinte</a:t>
            </a:r>
            <a:endParaRPr lang="pt-BR" sz="400" dirty="0" smtClean="0"/>
          </a:p>
        </p:txBody>
      </p:sp>
    </p:spTree>
    <p:extLst>
      <p:ext uri="{BB962C8B-B14F-4D97-AF65-F5344CB8AC3E}">
        <p14:creationId xmlns:p14="http://schemas.microsoft.com/office/powerpoint/2010/main" val="368290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CPU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583401"/>
            <a:ext cx="7239037" cy="3559947"/>
          </a:xfrm>
        </p:spPr>
        <p:txBody>
          <a:bodyPr anchor="t">
            <a:normAutofit lnSpcReduction="10000"/>
          </a:bodyPr>
          <a:lstStyle/>
          <a:p>
            <a:r>
              <a:rPr lang="pt-BR" sz="2500" b="1" dirty="0"/>
              <a:t>Ciclo de execução </a:t>
            </a:r>
            <a:endParaRPr lang="pt-BR" sz="2500" b="1" dirty="0" smtClean="0"/>
          </a:p>
          <a:p>
            <a:r>
              <a:rPr lang="pt-BR" sz="2100" dirty="0" smtClean="0"/>
              <a:t>3</a:t>
            </a:r>
            <a:r>
              <a:rPr lang="pt-BR" sz="2100" dirty="0"/>
              <a:t>. Determinação do tipo de instrução que está armazenada em RI (decodificação) </a:t>
            </a:r>
            <a:endParaRPr lang="pt-BR" sz="2100" dirty="0" smtClean="0"/>
          </a:p>
          <a:p>
            <a:r>
              <a:rPr lang="pt-BR" sz="2100" dirty="0" smtClean="0"/>
              <a:t>4</a:t>
            </a:r>
            <a:r>
              <a:rPr lang="pt-BR" sz="2100" dirty="0"/>
              <a:t>. Determinação de onde (endereço) uma palavra será armazenada, caso necessário </a:t>
            </a:r>
            <a:endParaRPr lang="pt-BR" sz="2100" dirty="0" smtClean="0"/>
          </a:p>
          <a:p>
            <a:r>
              <a:rPr lang="pt-BR" sz="2100" dirty="0" smtClean="0"/>
              <a:t>5</a:t>
            </a:r>
            <a:r>
              <a:rPr lang="pt-BR" sz="2100" dirty="0"/>
              <a:t>. Busca da palavra, se necessário, e armazenamento em um dos registradores do processador </a:t>
            </a:r>
            <a:endParaRPr lang="pt-BR" sz="2100" dirty="0" smtClean="0"/>
          </a:p>
          <a:p>
            <a:r>
              <a:rPr lang="pt-BR" sz="2100" dirty="0" smtClean="0"/>
              <a:t>6</a:t>
            </a:r>
            <a:r>
              <a:rPr lang="pt-BR" sz="2100" dirty="0"/>
              <a:t>. Execução da instrução </a:t>
            </a:r>
            <a:endParaRPr lang="pt-BR" sz="2100" dirty="0" smtClean="0"/>
          </a:p>
          <a:p>
            <a:r>
              <a:rPr lang="pt-BR" sz="2100" dirty="0" smtClean="0"/>
              <a:t>7</a:t>
            </a:r>
            <a:r>
              <a:rPr lang="pt-BR" sz="2100" dirty="0"/>
              <a:t>. Retorno ao passo 1 para iniciar a execução da instrução seguinte</a:t>
            </a:r>
            <a:endParaRPr lang="pt-BR" sz="400" dirty="0" smtClean="0"/>
          </a:p>
        </p:txBody>
      </p:sp>
    </p:spTree>
    <p:extLst>
      <p:ext uri="{BB962C8B-B14F-4D97-AF65-F5344CB8AC3E}">
        <p14:creationId xmlns:p14="http://schemas.microsoft.com/office/powerpoint/2010/main" val="117407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CPU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583401"/>
            <a:ext cx="7239037" cy="3559947"/>
          </a:xfrm>
        </p:spPr>
        <p:txBody>
          <a:bodyPr anchor="t">
            <a:normAutofit/>
          </a:bodyPr>
          <a:lstStyle/>
          <a:p>
            <a:r>
              <a:rPr lang="pt-BR" sz="2500" b="1" dirty="0"/>
              <a:t>Programa Interpretador </a:t>
            </a:r>
            <a:endParaRPr lang="pt-BR" sz="2500" b="1" dirty="0" smtClean="0"/>
          </a:p>
          <a:p>
            <a:r>
              <a:rPr lang="pt-BR" sz="2500" dirty="0" smtClean="0"/>
              <a:t>Equivalência </a:t>
            </a:r>
            <a:r>
              <a:rPr lang="pt-BR" sz="2500" dirty="0"/>
              <a:t>em software do Ciclo de Instrução realizado em hardware </a:t>
            </a:r>
            <a:endParaRPr lang="pt-BR" sz="2500" dirty="0" smtClean="0"/>
          </a:p>
          <a:p>
            <a:r>
              <a:rPr lang="pt-BR" sz="2500" dirty="0" smtClean="0"/>
              <a:t>Emular </a:t>
            </a:r>
            <a:r>
              <a:rPr lang="pt-BR" sz="2500" dirty="0"/>
              <a:t>um processador: “interpretando instruções através de software” </a:t>
            </a:r>
            <a:endParaRPr lang="pt-BR" sz="2500" dirty="0" smtClean="0"/>
          </a:p>
          <a:p>
            <a:r>
              <a:rPr lang="pt-BR" sz="2500" dirty="0" smtClean="0"/>
              <a:t> </a:t>
            </a:r>
            <a:r>
              <a:rPr lang="pt-BR" sz="2500" dirty="0"/>
              <a:t>Pode ser feito, por exemplo, em C</a:t>
            </a:r>
            <a:endParaRPr lang="pt-BR" sz="400" dirty="0" smtClean="0"/>
          </a:p>
        </p:txBody>
      </p:sp>
    </p:spTree>
    <p:extLst>
      <p:ext uri="{BB962C8B-B14F-4D97-AF65-F5344CB8AC3E}">
        <p14:creationId xmlns:p14="http://schemas.microsoft.com/office/powerpoint/2010/main" val="67653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CPU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583401"/>
            <a:ext cx="7239037" cy="3559947"/>
          </a:xfrm>
        </p:spPr>
        <p:txBody>
          <a:bodyPr anchor="t">
            <a:normAutofit/>
          </a:bodyPr>
          <a:lstStyle/>
          <a:p>
            <a:r>
              <a:rPr lang="pt-BR" sz="2500" dirty="0"/>
              <a:t>Maior gargalo para a velocidade de execução de instruções é o acesso à memória </a:t>
            </a:r>
            <a:endParaRPr lang="pt-BR" sz="2500" dirty="0" smtClean="0"/>
          </a:p>
          <a:p>
            <a:r>
              <a:rPr lang="pt-BR" sz="2500" dirty="0" smtClean="0"/>
              <a:t> </a:t>
            </a:r>
            <a:r>
              <a:rPr lang="pt-BR" sz="2500" dirty="0"/>
              <a:t>Execução em </a:t>
            </a:r>
            <a:r>
              <a:rPr lang="pt-BR" sz="2500" b="1" dirty="0"/>
              <a:t>Pipeline </a:t>
            </a:r>
            <a:endParaRPr lang="pt-BR" sz="2500" b="1" dirty="0" smtClean="0"/>
          </a:p>
          <a:p>
            <a:r>
              <a:rPr lang="pt-BR" sz="2500" dirty="0" smtClean="0"/>
              <a:t>O </a:t>
            </a:r>
            <a:r>
              <a:rPr lang="pt-BR" sz="2500" dirty="0"/>
              <a:t>processamento em pipeline divide a execução de instruções em várias partes, cada uma das quais tratada por um hardware dedicado exclusivamente a ela.</a:t>
            </a:r>
            <a:endParaRPr lang="pt-BR" sz="400" dirty="0" smtClean="0"/>
          </a:p>
        </p:txBody>
      </p:sp>
    </p:spTree>
    <p:extLst>
      <p:ext uri="{BB962C8B-B14F-4D97-AF65-F5344CB8AC3E}">
        <p14:creationId xmlns:p14="http://schemas.microsoft.com/office/powerpoint/2010/main" val="105273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5003976"/>
          </a:xfrm>
        </p:spPr>
        <p:txBody>
          <a:bodyPr anchor="ctr">
            <a:normAutofit/>
          </a:bodyPr>
          <a:lstStyle/>
          <a:p>
            <a:r>
              <a:rPr lang="pt-BR" sz="5400" dirty="0"/>
              <a:t>Unidade Central de Processamento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24378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CPU</a:t>
            </a:r>
            <a:endParaRPr lang="pt-BR" sz="54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4522" y="2160695"/>
            <a:ext cx="7905598" cy="384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 fontScale="90000"/>
          </a:bodyPr>
          <a:lstStyle/>
          <a:p>
            <a:r>
              <a:rPr lang="pt-BR" sz="5400" b="1" dirty="0"/>
              <a:t>O que é execução de instruções na ordem e fora de ordem no pipeline?</a:t>
            </a:r>
            <a:br>
              <a:rPr lang="pt-BR" sz="5400" b="1" dirty="0"/>
            </a:b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583401"/>
            <a:ext cx="7239037" cy="3559947"/>
          </a:xfrm>
        </p:spPr>
        <p:txBody>
          <a:bodyPr anchor="t">
            <a:normAutofit lnSpcReduction="10000"/>
          </a:bodyPr>
          <a:lstStyle/>
          <a:p>
            <a:r>
              <a:rPr lang="pt-BR" sz="2500" b="1" dirty="0"/>
              <a:t>Execução de instruções na ordem </a:t>
            </a:r>
            <a:r>
              <a:rPr lang="pt-BR" sz="2500" dirty="0"/>
              <a:t>(</a:t>
            </a:r>
            <a:r>
              <a:rPr lang="pt-BR" sz="2500" dirty="0" err="1"/>
              <a:t>in-order</a:t>
            </a:r>
            <a:r>
              <a:rPr lang="pt-BR" sz="2500" dirty="0"/>
              <a:t> </a:t>
            </a:r>
            <a:r>
              <a:rPr lang="pt-BR" sz="2500" dirty="0" err="1"/>
              <a:t>execution</a:t>
            </a:r>
            <a:r>
              <a:rPr lang="pt-BR" sz="2500" dirty="0"/>
              <a:t>) é um método no qual as instruções são executadas pelo processador na mesma ordem em que aparecem no código do programa.  </a:t>
            </a:r>
            <a:endParaRPr lang="pt-BR" sz="2500" dirty="0" smtClean="0"/>
          </a:p>
          <a:p>
            <a:r>
              <a:rPr lang="pt-BR" sz="2500" dirty="0" smtClean="0"/>
              <a:t>Já </a:t>
            </a:r>
            <a:r>
              <a:rPr lang="pt-BR" sz="2500" b="1" dirty="0"/>
              <a:t>execução de instruções fora de ordem </a:t>
            </a:r>
            <a:r>
              <a:rPr lang="pt-BR" sz="2500" dirty="0"/>
              <a:t>(out-</a:t>
            </a:r>
            <a:r>
              <a:rPr lang="pt-BR" sz="2500" dirty="0" err="1"/>
              <a:t>of</a:t>
            </a:r>
            <a:r>
              <a:rPr lang="pt-BR" sz="2500" dirty="0"/>
              <a:t>-</a:t>
            </a:r>
            <a:r>
              <a:rPr lang="pt-BR" sz="2500" dirty="0" err="1"/>
              <a:t>order</a:t>
            </a:r>
            <a:r>
              <a:rPr lang="pt-BR" sz="2500" dirty="0"/>
              <a:t> </a:t>
            </a:r>
            <a:r>
              <a:rPr lang="pt-BR" sz="2500" dirty="0" err="1"/>
              <a:t>execution</a:t>
            </a:r>
            <a:r>
              <a:rPr lang="pt-BR" sz="2500" dirty="0"/>
              <a:t>, ou </a:t>
            </a:r>
            <a:r>
              <a:rPr lang="pt-BR" sz="2500" dirty="0" err="1"/>
              <a:t>OoOE</a:t>
            </a:r>
            <a:r>
              <a:rPr lang="pt-BR" sz="2500" dirty="0"/>
              <a:t>) é um método no qual o processador decide em qual ordem irá executar as instruções do programa, de modo a diminuir a ociosidade de recursos do chip e concluir a tarefa em menos tempo.</a:t>
            </a:r>
            <a:endParaRPr lang="pt-BR" sz="400" dirty="0" smtClean="0"/>
          </a:p>
        </p:txBody>
      </p:sp>
    </p:spTree>
    <p:extLst>
      <p:ext uri="{BB962C8B-B14F-4D97-AF65-F5344CB8AC3E}">
        <p14:creationId xmlns:p14="http://schemas.microsoft.com/office/powerpoint/2010/main" val="273179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 fontScale="90000"/>
          </a:bodyPr>
          <a:lstStyle/>
          <a:p>
            <a:r>
              <a:rPr lang="pt-BR" sz="4800" b="1" dirty="0"/>
              <a:t>Quais processadores têm pipeline com execução fora de ordem (</a:t>
            </a:r>
            <a:r>
              <a:rPr lang="pt-BR" sz="4800" b="1" dirty="0" err="1"/>
              <a:t>OoO</a:t>
            </a:r>
            <a:r>
              <a:rPr lang="pt-BR" sz="4800" b="1" dirty="0" smtClean="0"/>
              <a:t>)?</a:t>
            </a:r>
            <a:r>
              <a:rPr lang="pt-BR" sz="5400" b="1" dirty="0"/>
              <a:t/>
            </a:r>
            <a:br>
              <a:rPr lang="pt-BR" sz="5400" b="1" dirty="0"/>
            </a:b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583401"/>
            <a:ext cx="7239037" cy="3559947"/>
          </a:xfrm>
        </p:spPr>
        <p:txBody>
          <a:bodyPr anchor="t">
            <a:normAutofit fontScale="92500" lnSpcReduction="10000"/>
          </a:bodyPr>
          <a:lstStyle/>
          <a:p>
            <a:r>
              <a:rPr lang="pt-BR" sz="2500" b="1" dirty="0"/>
              <a:t>Intel Core</a:t>
            </a:r>
            <a:r>
              <a:rPr lang="pt-BR" sz="2500" dirty="0"/>
              <a:t>: é a principal linha de processadores da Intel para PCs. Inclui desde </a:t>
            </a:r>
            <a:r>
              <a:rPr lang="pt-BR" sz="2500" dirty="0" err="1"/>
              <a:t>CPUs</a:t>
            </a:r>
            <a:r>
              <a:rPr lang="pt-BR" sz="2500" dirty="0"/>
              <a:t> mais simples (como os Core </a:t>
            </a:r>
            <a:r>
              <a:rPr lang="pt-BR" sz="2500" dirty="0" smtClean="0"/>
              <a:t>i3</a:t>
            </a:r>
            <a:r>
              <a:rPr lang="pt-BR" sz="2500" dirty="0"/>
              <a:t>) até as mais avançadas (como os Core Ultra </a:t>
            </a:r>
            <a:r>
              <a:rPr lang="pt-BR" sz="2500" dirty="0" smtClean="0"/>
              <a:t>i9</a:t>
            </a:r>
            <a:r>
              <a:rPr lang="pt-BR" sz="2500" dirty="0"/>
              <a:t>); </a:t>
            </a:r>
            <a:endParaRPr lang="pt-BR" sz="2500" dirty="0" smtClean="0"/>
          </a:p>
          <a:p>
            <a:r>
              <a:rPr lang="pt-BR" sz="2500" b="1" dirty="0" smtClean="0"/>
              <a:t>AMD </a:t>
            </a:r>
            <a:r>
              <a:rPr lang="pt-BR" sz="2500" b="1" dirty="0" err="1"/>
              <a:t>Ryzen</a:t>
            </a:r>
            <a:r>
              <a:rPr lang="pt-BR" sz="2500" dirty="0"/>
              <a:t>: família de chips da AMD para PCs baseada em microarquitetura Zen. É composta de processadores básicos a avançados (</a:t>
            </a:r>
            <a:r>
              <a:rPr lang="pt-BR" sz="2500" dirty="0" err="1"/>
              <a:t>Ryzen</a:t>
            </a:r>
            <a:r>
              <a:rPr lang="pt-BR" sz="2500" dirty="0"/>
              <a:t> 3, </a:t>
            </a:r>
            <a:r>
              <a:rPr lang="pt-BR" sz="2500" dirty="0" err="1"/>
              <a:t>Ryzen</a:t>
            </a:r>
            <a:r>
              <a:rPr lang="pt-BR" sz="2500" dirty="0"/>
              <a:t> 5, </a:t>
            </a:r>
            <a:r>
              <a:rPr lang="pt-BR" sz="2500" dirty="0" err="1"/>
              <a:t>Ryzen</a:t>
            </a:r>
            <a:r>
              <a:rPr lang="pt-BR" sz="2500" dirty="0"/>
              <a:t> 7 e </a:t>
            </a:r>
            <a:r>
              <a:rPr lang="pt-BR" sz="2500" dirty="0" err="1"/>
              <a:t>Ryzen</a:t>
            </a:r>
            <a:r>
              <a:rPr lang="pt-BR" sz="2500" dirty="0"/>
              <a:t> 9) e usa execução fora de ordem para otimizar o desempenho; </a:t>
            </a:r>
            <a:endParaRPr lang="pt-BR" sz="2500" dirty="0" smtClean="0"/>
          </a:p>
          <a:p>
            <a:r>
              <a:rPr lang="pt-BR" sz="2500" b="1" dirty="0" smtClean="0"/>
              <a:t>Apple </a:t>
            </a:r>
            <a:r>
              <a:rPr lang="pt-BR" sz="2500" b="1" dirty="0" err="1"/>
              <a:t>Silicon</a:t>
            </a:r>
            <a:r>
              <a:rPr lang="pt-BR" sz="2500" dirty="0"/>
              <a:t>: nome dado aos chips baseados em arquitetura </a:t>
            </a:r>
            <a:r>
              <a:rPr lang="pt-BR" sz="2500" dirty="0" err="1"/>
              <a:t>Arm</a:t>
            </a:r>
            <a:r>
              <a:rPr lang="pt-BR" sz="2500" dirty="0"/>
              <a:t> projetados pela Apple. É usado principalmente em </a:t>
            </a:r>
            <a:r>
              <a:rPr lang="pt-BR" sz="2500" dirty="0" err="1"/>
              <a:t>Macs</a:t>
            </a:r>
            <a:r>
              <a:rPr lang="pt-BR" sz="2500" dirty="0"/>
              <a:t> e </a:t>
            </a:r>
            <a:r>
              <a:rPr lang="pt-BR" sz="2500" dirty="0" err="1"/>
              <a:t>iPads</a:t>
            </a:r>
            <a:r>
              <a:rPr lang="pt-BR" sz="2500" dirty="0"/>
              <a:t>;</a:t>
            </a:r>
            <a:endParaRPr lang="pt-BR" sz="400" dirty="0" smtClean="0"/>
          </a:p>
        </p:txBody>
      </p:sp>
    </p:spTree>
    <p:extLst>
      <p:ext uri="{BB962C8B-B14F-4D97-AF65-F5344CB8AC3E}">
        <p14:creationId xmlns:p14="http://schemas.microsoft.com/office/powerpoint/2010/main" val="115483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 fontScale="90000"/>
          </a:bodyPr>
          <a:lstStyle/>
          <a:p>
            <a:r>
              <a:rPr lang="pt-BR" sz="4800" b="1" dirty="0"/>
              <a:t>Quais processadores têm pipeline com execução fora de ordem (</a:t>
            </a:r>
            <a:r>
              <a:rPr lang="pt-BR" sz="4800" b="1" dirty="0" err="1"/>
              <a:t>OoO</a:t>
            </a:r>
            <a:r>
              <a:rPr lang="pt-BR" sz="4800" b="1" dirty="0" smtClean="0"/>
              <a:t>)?</a:t>
            </a:r>
            <a:r>
              <a:rPr lang="pt-BR" sz="5400" b="1" dirty="0"/>
              <a:t/>
            </a:r>
            <a:br>
              <a:rPr lang="pt-BR" sz="5400" b="1" dirty="0"/>
            </a:b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583401"/>
            <a:ext cx="7239037" cy="3559947"/>
          </a:xfrm>
        </p:spPr>
        <p:txBody>
          <a:bodyPr anchor="t">
            <a:normAutofit lnSpcReduction="10000"/>
          </a:bodyPr>
          <a:lstStyle/>
          <a:p>
            <a:r>
              <a:rPr lang="pt-BR" sz="2500" b="1" dirty="0" err="1"/>
              <a:t>Qualcomm</a:t>
            </a:r>
            <a:r>
              <a:rPr lang="pt-BR" sz="2500" b="1" dirty="0"/>
              <a:t> </a:t>
            </a:r>
            <a:r>
              <a:rPr lang="pt-BR" sz="2500" b="1" dirty="0" err="1"/>
              <a:t>Snapdragon</a:t>
            </a:r>
            <a:r>
              <a:rPr lang="pt-BR" sz="2500" dirty="0"/>
              <a:t>: marca de System-</a:t>
            </a:r>
            <a:r>
              <a:rPr lang="pt-BR" sz="2500" dirty="0" err="1"/>
              <a:t>on</a:t>
            </a:r>
            <a:r>
              <a:rPr lang="pt-BR" sz="2500" dirty="0"/>
              <a:t>-a-Chip (</a:t>
            </a:r>
            <a:r>
              <a:rPr lang="pt-BR" sz="2500" dirty="0" err="1"/>
              <a:t>SoC</a:t>
            </a:r>
            <a:r>
              <a:rPr lang="pt-BR" sz="2500" dirty="0"/>
              <a:t>) da </a:t>
            </a:r>
            <a:r>
              <a:rPr lang="pt-BR" sz="2500" dirty="0" err="1"/>
              <a:t>Qualcomm</a:t>
            </a:r>
            <a:r>
              <a:rPr lang="pt-BR" sz="2500" dirty="0"/>
              <a:t>, uma das principais empresas de chips para celulares com </a:t>
            </a:r>
            <a:r>
              <a:rPr lang="pt-BR" sz="2500" dirty="0" err="1"/>
              <a:t>Android</a:t>
            </a:r>
            <a:r>
              <a:rPr lang="pt-BR" sz="2500" dirty="0"/>
              <a:t>. Núcleos mais poderosos, como os </a:t>
            </a:r>
            <a:r>
              <a:rPr lang="pt-BR" sz="2500" dirty="0" err="1"/>
              <a:t>Kryo</a:t>
            </a:r>
            <a:r>
              <a:rPr lang="pt-BR" sz="2500" dirty="0"/>
              <a:t> presentes na série 8, têm execução </a:t>
            </a:r>
            <a:r>
              <a:rPr lang="pt-BR" sz="2500" dirty="0" err="1"/>
              <a:t>OoO</a:t>
            </a:r>
            <a:r>
              <a:rPr lang="pt-BR" sz="2500" dirty="0"/>
              <a:t> para maximizar a performance</a:t>
            </a:r>
            <a:r>
              <a:rPr lang="pt-BR" sz="2500" dirty="0" smtClean="0"/>
              <a:t>;</a:t>
            </a:r>
          </a:p>
          <a:p>
            <a:r>
              <a:rPr lang="pt-BR" sz="2500" dirty="0" smtClean="0"/>
              <a:t> </a:t>
            </a:r>
            <a:r>
              <a:rPr lang="pt-BR" sz="2500" b="1" dirty="0"/>
              <a:t>Samsung </a:t>
            </a:r>
            <a:r>
              <a:rPr lang="pt-BR" sz="2500" b="1" dirty="0" err="1"/>
              <a:t>Exynos</a:t>
            </a:r>
            <a:r>
              <a:rPr lang="pt-BR" sz="2500" dirty="0"/>
              <a:t>: é a principal alternativa aos processadores </a:t>
            </a:r>
            <a:r>
              <a:rPr lang="pt-BR" sz="2500" dirty="0" err="1"/>
              <a:t>Snapdragon</a:t>
            </a:r>
            <a:r>
              <a:rPr lang="pt-BR" sz="2500" dirty="0"/>
              <a:t> em smartphones e </a:t>
            </a:r>
            <a:r>
              <a:rPr lang="pt-BR" sz="2500" dirty="0" err="1"/>
              <a:t>tablets</a:t>
            </a:r>
            <a:r>
              <a:rPr lang="pt-BR" sz="2500" dirty="0"/>
              <a:t> da linha </a:t>
            </a:r>
            <a:r>
              <a:rPr lang="pt-BR" sz="2500" dirty="0" err="1"/>
              <a:t>Galaxy</a:t>
            </a:r>
            <a:r>
              <a:rPr lang="pt-BR" sz="2500" dirty="0"/>
              <a:t>. Também possui pipelines com execução fora de ordem em núcleos de CPU mais potentes.</a:t>
            </a:r>
            <a:endParaRPr lang="pt-BR" sz="400" dirty="0" smtClean="0"/>
          </a:p>
        </p:txBody>
      </p:sp>
    </p:spTree>
    <p:extLst>
      <p:ext uri="{BB962C8B-B14F-4D97-AF65-F5344CB8AC3E}">
        <p14:creationId xmlns:p14="http://schemas.microsoft.com/office/powerpoint/2010/main" val="222789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Paralelismo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583401"/>
            <a:ext cx="7239037" cy="3559947"/>
          </a:xfrm>
        </p:spPr>
        <p:txBody>
          <a:bodyPr anchor="t">
            <a:normAutofit/>
          </a:bodyPr>
          <a:lstStyle/>
          <a:p>
            <a:r>
              <a:rPr lang="pt-BR" sz="2500" dirty="0"/>
              <a:t>Maior gargalo para a velocidade de execução de instruções é o acesso à memória </a:t>
            </a:r>
            <a:endParaRPr lang="pt-BR" sz="2500" dirty="0" smtClean="0"/>
          </a:p>
          <a:p>
            <a:r>
              <a:rPr lang="pt-BR" sz="2500" dirty="0" smtClean="0"/>
              <a:t> </a:t>
            </a:r>
            <a:r>
              <a:rPr lang="pt-BR" sz="2500" dirty="0"/>
              <a:t>Execução em </a:t>
            </a:r>
            <a:r>
              <a:rPr lang="pt-BR" sz="2500" b="1" dirty="0"/>
              <a:t>Pipeline </a:t>
            </a:r>
            <a:endParaRPr lang="pt-BR" sz="2500" b="1" dirty="0" smtClean="0"/>
          </a:p>
          <a:p>
            <a:r>
              <a:rPr lang="pt-BR" sz="2500" dirty="0" smtClean="0"/>
              <a:t>O </a:t>
            </a:r>
            <a:r>
              <a:rPr lang="pt-BR" sz="2500" dirty="0"/>
              <a:t>processamento em pipeline divide a execução de instruções em várias partes, cada uma das quais tratada por um hardware dedicado exclusivamente a ela.</a:t>
            </a:r>
            <a:endParaRPr lang="pt-BR" sz="400" dirty="0" smtClean="0"/>
          </a:p>
        </p:txBody>
      </p:sp>
    </p:spTree>
    <p:extLst>
      <p:ext uri="{BB962C8B-B14F-4D97-AF65-F5344CB8AC3E}">
        <p14:creationId xmlns:p14="http://schemas.microsoft.com/office/powerpoint/2010/main" val="421747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Paralelismo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583401"/>
            <a:ext cx="7239037" cy="3559947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Multiprocessadores</a:t>
            </a:r>
          </a:p>
          <a:p>
            <a:r>
              <a:rPr lang="pt-BR" sz="2500" dirty="0" smtClean="0"/>
              <a:t>É composto de vários processadores independentes que compartilham uma mesma memória por um barramento principal.</a:t>
            </a:r>
          </a:p>
          <a:p>
            <a:r>
              <a:rPr lang="pt-BR" sz="2500" dirty="0" smtClean="0"/>
              <a:t>Podem ter também memórias locais.</a:t>
            </a:r>
          </a:p>
          <a:p>
            <a:r>
              <a:rPr lang="pt-BR" sz="2500" dirty="0" smtClean="0"/>
              <a:t>Executam processamentos locais.</a:t>
            </a:r>
          </a:p>
          <a:p>
            <a:r>
              <a:rPr lang="pt-BR" sz="2500" dirty="0" smtClean="0"/>
              <a:t>Liberam tráfego do barramento principal.</a:t>
            </a:r>
          </a:p>
          <a:p>
            <a:r>
              <a:rPr lang="pt-BR" sz="2500" dirty="0" smtClean="0"/>
              <a:t>É necessário gerenciar conflitos.</a:t>
            </a:r>
            <a:endParaRPr lang="pt-BR" sz="400" dirty="0" smtClean="0"/>
          </a:p>
        </p:txBody>
      </p:sp>
    </p:spTree>
    <p:extLst>
      <p:ext uri="{BB962C8B-B14F-4D97-AF65-F5344CB8AC3E}">
        <p14:creationId xmlns:p14="http://schemas.microsoft.com/office/powerpoint/2010/main" val="398439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Paralelismo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583401"/>
            <a:ext cx="7239037" cy="3559947"/>
          </a:xfrm>
        </p:spPr>
        <p:txBody>
          <a:bodyPr anchor="t">
            <a:normAutofit/>
          </a:bodyPr>
          <a:lstStyle/>
          <a:p>
            <a:r>
              <a:rPr lang="pt-BR" sz="2500" dirty="0"/>
              <a:t>(a) Multiprocessador sem memórias locais. (b) Multiprocessador </a:t>
            </a:r>
            <a:r>
              <a:rPr lang="pt-BR" sz="2500" dirty="0" smtClean="0"/>
              <a:t>com memórias </a:t>
            </a:r>
            <a:r>
              <a:rPr lang="pt-BR" sz="2500" dirty="0"/>
              <a:t>locais.</a:t>
            </a:r>
            <a:endParaRPr lang="pt-BR" sz="4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480" y="3777588"/>
            <a:ext cx="7262489" cy="2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6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Desempenho de PC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583401"/>
            <a:ext cx="7239037" cy="3559947"/>
          </a:xfrm>
        </p:spPr>
        <p:txBody>
          <a:bodyPr anchor="t">
            <a:normAutofit fontScale="92500" lnSpcReduction="20000"/>
          </a:bodyPr>
          <a:lstStyle/>
          <a:p>
            <a:r>
              <a:rPr lang="pt-BR" sz="2500" dirty="0"/>
              <a:t>Medindo o Desempenho </a:t>
            </a:r>
            <a:endParaRPr lang="pt-BR" sz="2500" dirty="0" smtClean="0"/>
          </a:p>
          <a:p>
            <a:r>
              <a:rPr lang="pt-BR" sz="2500" dirty="0" smtClean="0"/>
              <a:t>Sistema </a:t>
            </a:r>
            <a:r>
              <a:rPr lang="pt-BR" sz="2500" dirty="0" err="1"/>
              <a:t>Multiprogramado</a:t>
            </a:r>
            <a:r>
              <a:rPr lang="pt-BR" sz="2500" dirty="0"/>
              <a:t> (sistema em que vários usuários ou programas compartilham a mesma CPU) </a:t>
            </a:r>
            <a:endParaRPr lang="pt-BR" sz="2500" dirty="0" smtClean="0"/>
          </a:p>
          <a:p>
            <a:pPr lvl="1"/>
            <a:r>
              <a:rPr lang="pt-BR" sz="2100" dirty="0" smtClean="0"/>
              <a:t>Tempo </a:t>
            </a:r>
            <a:r>
              <a:rPr lang="pt-BR" sz="2100" dirty="0"/>
              <a:t>de execução de um programa pode ser descrito por: </a:t>
            </a:r>
            <a:endParaRPr lang="pt-BR" sz="2100" dirty="0" smtClean="0"/>
          </a:p>
          <a:p>
            <a:pPr lvl="1"/>
            <a:r>
              <a:rPr lang="pt-BR" sz="2100" dirty="0" err="1" smtClean="0"/>
              <a:t>User</a:t>
            </a:r>
            <a:r>
              <a:rPr lang="pt-BR" sz="2100" dirty="0" smtClean="0"/>
              <a:t> </a:t>
            </a:r>
            <a:r>
              <a:rPr lang="pt-BR" sz="2100" dirty="0"/>
              <a:t>CPU time: tempo de CPU gasto pelo usuário </a:t>
            </a:r>
            <a:endParaRPr lang="pt-BR" sz="2100" dirty="0" smtClean="0"/>
          </a:p>
          <a:p>
            <a:pPr lvl="1"/>
            <a:r>
              <a:rPr lang="pt-BR" sz="2100" dirty="0" smtClean="0"/>
              <a:t>System </a:t>
            </a:r>
            <a:r>
              <a:rPr lang="pt-BR" sz="2100" dirty="0"/>
              <a:t>CPU time: tempo de CPU gasto pelo sistema </a:t>
            </a:r>
            <a:endParaRPr lang="pt-BR" sz="2100" dirty="0" smtClean="0"/>
          </a:p>
          <a:p>
            <a:pPr lvl="1"/>
            <a:r>
              <a:rPr lang="pt-BR" sz="2100" dirty="0" smtClean="0"/>
              <a:t>I/O </a:t>
            </a:r>
            <a:r>
              <a:rPr lang="pt-BR" sz="2100" dirty="0"/>
              <a:t>(Input/Output) time: tempo gasto com entrada/saída </a:t>
            </a:r>
            <a:endParaRPr lang="pt-BR" sz="2100" dirty="0" smtClean="0"/>
          </a:p>
          <a:p>
            <a:r>
              <a:rPr lang="pt-BR" sz="2500" dirty="0" smtClean="0"/>
              <a:t>Existem </a:t>
            </a:r>
            <a:r>
              <a:rPr lang="pt-BR" sz="2500" dirty="0"/>
              <a:t>programas próprios para testar o desempenho de um computador. </a:t>
            </a:r>
            <a:r>
              <a:rPr lang="pt-BR" sz="2500" dirty="0" smtClean="0"/>
              <a:t> Normalmente </a:t>
            </a:r>
            <a:r>
              <a:rPr lang="pt-BR" sz="2500" dirty="0"/>
              <a:t>são chamados de </a:t>
            </a:r>
            <a:r>
              <a:rPr lang="pt-BR" sz="2500" b="1" dirty="0"/>
              <a:t>benchmarks</a:t>
            </a:r>
            <a:r>
              <a:rPr lang="pt-BR" sz="2500" dirty="0" smtClean="0"/>
              <a:t>.</a:t>
            </a:r>
          </a:p>
          <a:p>
            <a:r>
              <a:rPr lang="pt-BR" sz="2500" dirty="0" smtClean="0"/>
              <a:t>https</a:t>
            </a:r>
            <a:r>
              <a:rPr lang="pt-BR" sz="2500" dirty="0"/>
              <a:t>://www.cpubenchmark.net/compare/</a:t>
            </a:r>
            <a:endParaRPr lang="pt-BR" sz="2500" dirty="0" smtClean="0"/>
          </a:p>
          <a:p>
            <a:endParaRPr lang="pt-BR" sz="400" dirty="0" smtClean="0"/>
          </a:p>
        </p:txBody>
      </p:sp>
    </p:spTree>
    <p:extLst>
      <p:ext uri="{BB962C8B-B14F-4D97-AF65-F5344CB8AC3E}">
        <p14:creationId xmlns:p14="http://schemas.microsoft.com/office/powerpoint/2010/main" val="399306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Desempenho de PC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583401"/>
            <a:ext cx="7239037" cy="3559947"/>
          </a:xfrm>
        </p:spPr>
        <p:txBody>
          <a:bodyPr anchor="t">
            <a:normAutofit lnSpcReduction="10000"/>
          </a:bodyPr>
          <a:lstStyle/>
          <a:p>
            <a:r>
              <a:rPr lang="pt-BR" sz="2500" b="1" dirty="0"/>
              <a:t>Princípios Quantitativos para o Projeto de Computadores </a:t>
            </a:r>
            <a:endParaRPr lang="pt-BR" sz="2500" b="1" dirty="0" smtClean="0"/>
          </a:p>
          <a:p>
            <a:pPr lvl="1"/>
            <a:r>
              <a:rPr lang="pt-BR" sz="2100" dirty="0" smtClean="0"/>
              <a:t>O </a:t>
            </a:r>
            <a:r>
              <a:rPr lang="pt-BR" sz="2100" dirty="0"/>
              <a:t>principal princípio a ser seguido é: Torne mais rápidas as tarefas mais </a:t>
            </a:r>
            <a:r>
              <a:rPr lang="pt-BR" sz="2100" dirty="0" smtClean="0"/>
              <a:t>frequentes. </a:t>
            </a:r>
          </a:p>
          <a:p>
            <a:r>
              <a:rPr lang="pt-BR" sz="2500" dirty="0" smtClean="0"/>
              <a:t>Lei </a:t>
            </a:r>
            <a:r>
              <a:rPr lang="pt-BR" sz="2500" dirty="0"/>
              <a:t>de </a:t>
            </a:r>
            <a:r>
              <a:rPr lang="pt-BR" sz="2500" dirty="0" err="1"/>
              <a:t>Amdahl</a:t>
            </a:r>
            <a:r>
              <a:rPr lang="pt-BR" sz="2500" dirty="0"/>
              <a:t> </a:t>
            </a:r>
            <a:endParaRPr lang="pt-BR" sz="2500" dirty="0" smtClean="0"/>
          </a:p>
          <a:p>
            <a:pPr lvl="1"/>
            <a:r>
              <a:rPr lang="pt-BR" sz="2100" dirty="0" smtClean="0"/>
              <a:t>A </a:t>
            </a:r>
            <a:r>
              <a:rPr lang="pt-BR" sz="2100" dirty="0"/>
              <a:t>quantidade de melhoria de desempenho provida por um atributo da arquitetura é limitada pela quantidade de tempo que este atributo é utilizado</a:t>
            </a:r>
            <a:r>
              <a:rPr lang="pt-BR" sz="2100" dirty="0" smtClean="0"/>
              <a:t>.</a:t>
            </a:r>
          </a:p>
          <a:p>
            <a:r>
              <a:rPr lang="pt-BR" sz="2500" dirty="0" smtClean="0"/>
              <a:t>A </a:t>
            </a:r>
            <a:r>
              <a:rPr lang="pt-BR" sz="2500" dirty="0"/>
              <a:t>lei de </a:t>
            </a:r>
            <a:r>
              <a:rPr lang="pt-BR" sz="2500" dirty="0" err="1"/>
              <a:t>Amdahl</a:t>
            </a:r>
            <a:r>
              <a:rPr lang="pt-BR" sz="2500" dirty="0"/>
              <a:t> define o </a:t>
            </a:r>
            <a:r>
              <a:rPr lang="pt-BR" sz="2500" dirty="0" err="1"/>
              <a:t>speedup</a:t>
            </a:r>
            <a:r>
              <a:rPr lang="pt-BR" sz="2500" dirty="0"/>
              <a:t>, que pode ser obtido por um atributo particular de um sistema.</a:t>
            </a:r>
            <a:endParaRPr lang="pt-BR" sz="4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029" y="5895990"/>
            <a:ext cx="6210838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9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Desempenho de PC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583401"/>
            <a:ext cx="7239037" cy="3559947"/>
          </a:xfrm>
        </p:spPr>
        <p:txBody>
          <a:bodyPr anchor="t">
            <a:normAutofit/>
          </a:bodyPr>
          <a:lstStyle/>
          <a:p>
            <a:r>
              <a:rPr lang="pt-BR" sz="2500" dirty="0"/>
              <a:t>O tempo de execução T de um programa em uma determinada CPU, pode ser expresso por: </a:t>
            </a:r>
            <a:endParaRPr lang="pt-BR" sz="2500" dirty="0" smtClean="0"/>
          </a:p>
          <a:p>
            <a:r>
              <a:rPr lang="pt-BR" sz="2500" dirty="0" smtClean="0"/>
              <a:t>T </a:t>
            </a:r>
            <a:r>
              <a:rPr lang="pt-BR" sz="2500" dirty="0"/>
              <a:t>(segundos) = N (instrução) x C (ciclos/instrução) x S (segundos/ciclo) </a:t>
            </a:r>
            <a:endParaRPr lang="pt-BR" sz="2500" dirty="0" smtClean="0"/>
          </a:p>
          <a:p>
            <a:r>
              <a:rPr lang="pt-BR" sz="2100" dirty="0" smtClean="0"/>
              <a:t>N </a:t>
            </a:r>
            <a:r>
              <a:rPr lang="pt-BR" sz="2100" dirty="0"/>
              <a:t>é o número total de instruções executadas </a:t>
            </a:r>
            <a:endParaRPr lang="pt-BR" sz="2100" dirty="0" smtClean="0"/>
          </a:p>
          <a:p>
            <a:r>
              <a:rPr lang="pt-BR" sz="2100" dirty="0" smtClean="0"/>
              <a:t>C </a:t>
            </a:r>
            <a:r>
              <a:rPr lang="pt-BR" sz="2100" dirty="0"/>
              <a:t>(ou </a:t>
            </a:r>
            <a:r>
              <a:rPr lang="pt-BR" sz="2100" dirty="0" err="1"/>
              <a:t>clocks</a:t>
            </a:r>
            <a:r>
              <a:rPr lang="pt-BR" sz="2100" dirty="0"/>
              <a:t> por instrução – </a:t>
            </a:r>
            <a:r>
              <a:rPr lang="pt-BR" sz="2100" dirty="0" err="1"/>
              <a:t>Clocks</a:t>
            </a:r>
            <a:r>
              <a:rPr lang="pt-BR" sz="2100" dirty="0"/>
              <a:t> per </a:t>
            </a:r>
            <a:r>
              <a:rPr lang="pt-BR" sz="2100" dirty="0" err="1"/>
              <a:t>Instruction</a:t>
            </a:r>
            <a:r>
              <a:rPr lang="pt-BR" sz="2100" dirty="0"/>
              <a:t> (CPI)): é a média do número de ciclos por </a:t>
            </a:r>
            <a:r>
              <a:rPr lang="pt-BR" sz="2100" dirty="0" smtClean="0"/>
              <a:t>instrução</a:t>
            </a:r>
          </a:p>
          <a:p>
            <a:r>
              <a:rPr lang="pt-BR" sz="2100" dirty="0" smtClean="0"/>
              <a:t> </a:t>
            </a:r>
            <a:r>
              <a:rPr lang="pt-BR" sz="2100" dirty="0"/>
              <a:t>S é o número de segundos por ciclo</a:t>
            </a:r>
            <a:endParaRPr lang="pt-BR" sz="400" dirty="0" smtClean="0"/>
          </a:p>
        </p:txBody>
      </p:sp>
    </p:spTree>
    <p:extLst>
      <p:ext uri="{BB962C8B-B14F-4D97-AF65-F5344CB8AC3E}">
        <p14:creationId xmlns:p14="http://schemas.microsoft.com/office/powerpoint/2010/main" val="331043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CPU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/>
              <a:t>O processador é o “</a:t>
            </a:r>
            <a:r>
              <a:rPr lang="pt-BR" sz="2500" b="1" dirty="0"/>
              <a:t>cérebro</a:t>
            </a:r>
            <a:r>
              <a:rPr lang="pt-BR" sz="2500" dirty="0"/>
              <a:t>” do computador </a:t>
            </a:r>
            <a:r>
              <a:rPr lang="pt-BR" sz="2500" dirty="0" smtClean="0"/>
              <a:t>. </a:t>
            </a:r>
          </a:p>
          <a:p>
            <a:r>
              <a:rPr lang="pt-BR" sz="2500" dirty="0" smtClean="0"/>
              <a:t>Função</a:t>
            </a:r>
            <a:r>
              <a:rPr lang="pt-BR" sz="2500" dirty="0"/>
              <a:t>: Executar os programas armazenados na memória principal, buscando cada uma das instruções do programa, examinando-as, e executando-as uma após a outra</a:t>
            </a:r>
            <a:r>
              <a:rPr lang="pt-BR" sz="2500" dirty="0" smtClean="0"/>
              <a:t>.</a:t>
            </a:r>
          </a:p>
          <a:p>
            <a:r>
              <a:rPr lang="pt-BR" sz="2500" dirty="0" smtClean="0"/>
              <a:t>Gera </a:t>
            </a:r>
            <a:r>
              <a:rPr lang="pt-BR" sz="2500" dirty="0"/>
              <a:t>sinais de controle, além de reconhecer e responder sinais externos (</a:t>
            </a:r>
            <a:r>
              <a:rPr lang="pt-BR" sz="2500" b="1" dirty="0"/>
              <a:t>interrupções</a:t>
            </a:r>
            <a:r>
              <a:rPr lang="pt-BR" sz="2500" dirty="0" smtClean="0"/>
              <a:t>).</a:t>
            </a:r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38400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Desempenho de PC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583401"/>
            <a:ext cx="7239037" cy="3559947"/>
          </a:xfrm>
        </p:spPr>
        <p:txBody>
          <a:bodyPr anchor="t">
            <a:normAutofit/>
          </a:bodyPr>
          <a:lstStyle/>
          <a:p>
            <a:r>
              <a:rPr lang="pt-BR" sz="2500" dirty="0"/>
              <a:t>Quanto menor o tempo, maior o desempenho</a:t>
            </a:r>
            <a:r>
              <a:rPr lang="pt-BR" sz="2500" dirty="0" smtClean="0"/>
              <a:t>.</a:t>
            </a:r>
          </a:p>
          <a:p>
            <a:r>
              <a:rPr lang="pt-BR" sz="2500" dirty="0" smtClean="0"/>
              <a:t>N</a:t>
            </a:r>
            <a:r>
              <a:rPr lang="pt-BR" sz="2500" dirty="0"/>
              <a:t>, C e S são afetados primariamente: pela capacidade de otimização do compilador; </a:t>
            </a:r>
            <a:endParaRPr lang="pt-BR" sz="2500" dirty="0" smtClean="0"/>
          </a:p>
          <a:p>
            <a:r>
              <a:rPr lang="pt-BR" sz="2500" dirty="0" smtClean="0"/>
              <a:t>pela </a:t>
            </a:r>
            <a:r>
              <a:rPr lang="pt-BR" sz="2500" dirty="0"/>
              <a:t>arquitetura do processador e de seu conjunto de instruções; </a:t>
            </a:r>
            <a:endParaRPr lang="pt-BR" sz="2500" dirty="0" smtClean="0"/>
          </a:p>
          <a:p>
            <a:r>
              <a:rPr lang="pt-BR" sz="2500" dirty="0" smtClean="0"/>
              <a:t>e </a:t>
            </a:r>
            <a:r>
              <a:rPr lang="pt-BR" sz="2500" dirty="0"/>
              <a:t>pela tecnologia empregada na implementação da máquina.</a:t>
            </a:r>
            <a:endParaRPr lang="pt-BR" sz="400" dirty="0" smtClean="0"/>
          </a:p>
        </p:txBody>
      </p:sp>
    </p:spTree>
    <p:extLst>
      <p:ext uri="{BB962C8B-B14F-4D97-AF65-F5344CB8AC3E}">
        <p14:creationId xmlns:p14="http://schemas.microsoft.com/office/powerpoint/2010/main" val="339263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Desempenho de PC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246051"/>
            <a:ext cx="7239037" cy="3897298"/>
          </a:xfrm>
        </p:spPr>
        <p:txBody>
          <a:bodyPr anchor="t">
            <a:normAutofit fontScale="85000" lnSpcReduction="20000"/>
          </a:bodyPr>
          <a:lstStyle/>
          <a:p>
            <a:r>
              <a:rPr lang="pt-BR" sz="2500" dirty="0"/>
              <a:t>Exercício: Um projetista de compiladores está tentando decidir sobre qual </a:t>
            </a:r>
            <a:r>
              <a:rPr lang="pt-BR" sz="2500" dirty="0" smtClean="0"/>
              <a:t>sequência </a:t>
            </a:r>
            <a:r>
              <a:rPr lang="pt-BR" sz="2500" dirty="0"/>
              <a:t>de instruções ele deve utilizar para implementar um comando de uma linguagem de alto nível. Ele dispõe das seguintes informações: </a:t>
            </a:r>
            <a:endParaRPr lang="pt-BR" sz="2500" dirty="0" smtClean="0"/>
          </a:p>
          <a:p>
            <a:r>
              <a:rPr lang="pt-BR" sz="2500" dirty="0" smtClean="0"/>
              <a:t> </a:t>
            </a:r>
            <a:r>
              <a:rPr lang="pt-BR" sz="2500" dirty="0"/>
              <a:t>Existem duas </a:t>
            </a:r>
            <a:r>
              <a:rPr lang="pt-BR" sz="2500" dirty="0" smtClean="0"/>
              <a:t>sequências </a:t>
            </a:r>
            <a:r>
              <a:rPr lang="pt-BR" sz="2500" dirty="0"/>
              <a:t>de instruções possíveis para implementar o comando. </a:t>
            </a:r>
            <a:endParaRPr lang="pt-BR" sz="2500" dirty="0" smtClean="0"/>
          </a:p>
          <a:p>
            <a:r>
              <a:rPr lang="pt-BR" sz="2500" dirty="0" smtClean="0"/>
              <a:t>Sequência </a:t>
            </a:r>
            <a:r>
              <a:rPr lang="pt-BR" sz="2500" dirty="0"/>
              <a:t>1: duas instruções A, uma B e duas C; </a:t>
            </a:r>
            <a:endParaRPr lang="pt-BR" sz="2500" dirty="0" smtClean="0"/>
          </a:p>
          <a:p>
            <a:r>
              <a:rPr lang="pt-BR" sz="2500" dirty="0" smtClean="0"/>
              <a:t>Sequência </a:t>
            </a:r>
            <a:r>
              <a:rPr lang="pt-BR" sz="2500" dirty="0"/>
              <a:t>2: quatro A, uma B e uma C. </a:t>
            </a:r>
            <a:endParaRPr lang="pt-BR" sz="2500" dirty="0" smtClean="0"/>
          </a:p>
          <a:p>
            <a:r>
              <a:rPr lang="pt-BR" sz="2500" dirty="0" smtClean="0"/>
              <a:t>Na </a:t>
            </a:r>
            <a:r>
              <a:rPr lang="pt-BR" sz="2500" dirty="0"/>
              <a:t>máquina alvo, a instrução A tem o CPI de 1, B tem CPI de 2, e C de 3</a:t>
            </a:r>
            <a:r>
              <a:rPr lang="pt-BR" sz="2500" dirty="0" smtClean="0"/>
              <a:t>.</a:t>
            </a:r>
          </a:p>
          <a:p>
            <a:r>
              <a:rPr lang="pt-BR" sz="2500" dirty="0" smtClean="0"/>
              <a:t>1 </a:t>
            </a:r>
            <a:r>
              <a:rPr lang="pt-BR" sz="2500" dirty="0"/>
              <a:t>- Que </a:t>
            </a:r>
            <a:r>
              <a:rPr lang="pt-BR" sz="2500" dirty="0" smtClean="0"/>
              <a:t>sequência </a:t>
            </a:r>
            <a:r>
              <a:rPr lang="pt-BR" sz="2500" dirty="0"/>
              <a:t>de código executa mais instruções? 2 - Qual </a:t>
            </a:r>
            <a:r>
              <a:rPr lang="pt-BR" sz="2500" dirty="0" smtClean="0"/>
              <a:t>sequência </a:t>
            </a:r>
            <a:r>
              <a:rPr lang="pt-BR" sz="2500" dirty="0"/>
              <a:t>executa mais rápido? 3 - Qual é o CPI para cada </a:t>
            </a:r>
            <a:r>
              <a:rPr lang="pt-BR" sz="2500" dirty="0" smtClean="0"/>
              <a:t>sequência?</a:t>
            </a:r>
          </a:p>
          <a:p>
            <a:endParaRPr lang="pt-BR" sz="400" dirty="0" smtClean="0"/>
          </a:p>
        </p:txBody>
      </p:sp>
    </p:spTree>
    <p:extLst>
      <p:ext uri="{BB962C8B-B14F-4D97-AF65-F5344CB8AC3E}">
        <p14:creationId xmlns:p14="http://schemas.microsoft.com/office/powerpoint/2010/main" val="281914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Desempenho de PC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246051"/>
            <a:ext cx="7239037" cy="3897298"/>
          </a:xfrm>
        </p:spPr>
        <p:txBody>
          <a:bodyPr anchor="t">
            <a:normAutofit/>
          </a:bodyPr>
          <a:lstStyle/>
          <a:p>
            <a:r>
              <a:rPr lang="pt-BR" sz="2500" dirty="0"/>
              <a:t>Respostas:</a:t>
            </a:r>
          </a:p>
          <a:p>
            <a:r>
              <a:rPr lang="pt-BR" sz="2500" dirty="0" smtClean="0"/>
              <a:t>1</a:t>
            </a:r>
            <a:r>
              <a:rPr lang="pt-BR" sz="2500" dirty="0"/>
              <a:t>: seq1 = 2+1+2 = 5 instruções; seq2 = 4+1+1 = 6 instruções, logo, resposta </a:t>
            </a:r>
            <a:r>
              <a:rPr lang="pt-BR" sz="2500" dirty="0" smtClean="0"/>
              <a:t>= seq2</a:t>
            </a:r>
            <a:endParaRPr lang="pt-BR" sz="2500" dirty="0"/>
          </a:p>
          <a:p>
            <a:r>
              <a:rPr lang="pt-BR" sz="2500" dirty="0" smtClean="0"/>
              <a:t>2</a:t>
            </a:r>
            <a:r>
              <a:rPr lang="pt-BR" sz="2500" dirty="0"/>
              <a:t>: seq1 = 2x1 + 1x 2 + 2x3 = 10 ciclos; seq2 = 4x1 + 1x2 + 1x3 = 9 </a:t>
            </a:r>
            <a:r>
              <a:rPr lang="pt-BR" sz="2500" dirty="0" smtClean="0"/>
              <a:t>ciclos, </a:t>
            </a:r>
            <a:r>
              <a:rPr lang="pt-BR" sz="2500" dirty="0"/>
              <a:t>logo, resposta = seq2</a:t>
            </a:r>
          </a:p>
          <a:p>
            <a:r>
              <a:rPr lang="pt-BR" sz="2500" dirty="0" smtClean="0"/>
              <a:t>3</a:t>
            </a:r>
            <a:r>
              <a:rPr lang="pt-BR" sz="2500" dirty="0"/>
              <a:t>: CPI(seq1) = 10 ciclos/5 instruções = 2 CPI; CPI(seq2) = 9 / 6 = 1.5 CPI</a:t>
            </a:r>
            <a:endParaRPr lang="pt-BR" sz="400" dirty="0" smtClean="0"/>
          </a:p>
        </p:txBody>
      </p:sp>
    </p:spTree>
    <p:extLst>
      <p:ext uri="{BB962C8B-B14F-4D97-AF65-F5344CB8AC3E}">
        <p14:creationId xmlns:p14="http://schemas.microsoft.com/office/powerpoint/2010/main" val="204435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Exercícios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246051"/>
            <a:ext cx="7239037" cy="3897298"/>
          </a:xfrm>
        </p:spPr>
        <p:txBody>
          <a:bodyPr anchor="t">
            <a:normAutofit fontScale="85000" lnSpcReduction="20000"/>
          </a:bodyPr>
          <a:lstStyle/>
          <a:p>
            <a:r>
              <a:rPr lang="pt-BR" sz="2500" dirty="0" smtClean="0"/>
              <a:t>1. Juquinha Um </a:t>
            </a:r>
            <a:r>
              <a:rPr lang="pt-BR" sz="2500" dirty="0"/>
              <a:t>projetista de compiladores está tentando decidir sobre qual </a:t>
            </a:r>
            <a:r>
              <a:rPr lang="pt-BR" sz="2500" dirty="0" smtClean="0"/>
              <a:t>sequência </a:t>
            </a:r>
            <a:r>
              <a:rPr lang="pt-BR" sz="2500" dirty="0"/>
              <a:t>de instruções ele deve utilizar para implementar um comando de uma linguagem de alto nível. Ele dispõe das seguintes informações: </a:t>
            </a:r>
            <a:endParaRPr lang="pt-BR" sz="2500" dirty="0" smtClean="0"/>
          </a:p>
          <a:p>
            <a:r>
              <a:rPr lang="pt-BR" sz="2500" dirty="0" smtClean="0"/>
              <a:t> </a:t>
            </a:r>
            <a:r>
              <a:rPr lang="pt-BR" sz="2500" dirty="0"/>
              <a:t>Existem duas </a:t>
            </a:r>
            <a:r>
              <a:rPr lang="pt-BR" sz="2500" dirty="0" smtClean="0"/>
              <a:t>sequências </a:t>
            </a:r>
            <a:r>
              <a:rPr lang="pt-BR" sz="2500" dirty="0"/>
              <a:t>de instruções possíveis para implementar o comando. </a:t>
            </a:r>
            <a:endParaRPr lang="pt-BR" sz="2500" dirty="0" smtClean="0"/>
          </a:p>
          <a:p>
            <a:r>
              <a:rPr lang="pt-BR" sz="2500" dirty="0" smtClean="0"/>
              <a:t>Sequência </a:t>
            </a:r>
            <a:r>
              <a:rPr lang="pt-BR" sz="2500" dirty="0"/>
              <a:t>1: </a:t>
            </a:r>
            <a:r>
              <a:rPr lang="pt-BR" sz="2500" dirty="0" smtClean="0"/>
              <a:t>quatro instruções </a:t>
            </a:r>
            <a:r>
              <a:rPr lang="pt-BR" sz="2500" dirty="0"/>
              <a:t>A, </a:t>
            </a:r>
            <a:r>
              <a:rPr lang="pt-BR" sz="2500" dirty="0" smtClean="0"/>
              <a:t>duas B </a:t>
            </a:r>
            <a:r>
              <a:rPr lang="pt-BR" sz="2500" dirty="0"/>
              <a:t>e duas C; </a:t>
            </a:r>
            <a:endParaRPr lang="pt-BR" sz="2500" dirty="0" smtClean="0"/>
          </a:p>
          <a:p>
            <a:r>
              <a:rPr lang="pt-BR" sz="2500" dirty="0" smtClean="0"/>
              <a:t>Sequência </a:t>
            </a:r>
            <a:r>
              <a:rPr lang="pt-BR" sz="2500" dirty="0"/>
              <a:t>2: </a:t>
            </a:r>
            <a:r>
              <a:rPr lang="pt-BR" sz="2500" dirty="0" smtClean="0"/>
              <a:t>cinco A</a:t>
            </a:r>
            <a:r>
              <a:rPr lang="pt-BR" sz="2500" dirty="0"/>
              <a:t>, uma B e </a:t>
            </a:r>
            <a:r>
              <a:rPr lang="pt-BR" sz="2500" dirty="0" smtClean="0"/>
              <a:t>duas C</a:t>
            </a:r>
            <a:r>
              <a:rPr lang="pt-BR" sz="2500" dirty="0"/>
              <a:t>. </a:t>
            </a:r>
            <a:endParaRPr lang="pt-BR" sz="2500" dirty="0" smtClean="0"/>
          </a:p>
          <a:p>
            <a:r>
              <a:rPr lang="pt-BR" sz="2500" dirty="0" smtClean="0"/>
              <a:t>Na </a:t>
            </a:r>
            <a:r>
              <a:rPr lang="pt-BR" sz="2500" dirty="0"/>
              <a:t>máquina alvo, a instrução A tem o CPI de 1, B tem CPI de 2, e C de 3</a:t>
            </a:r>
            <a:r>
              <a:rPr lang="pt-BR" sz="2500" dirty="0" smtClean="0"/>
              <a:t>.</a:t>
            </a:r>
          </a:p>
          <a:p>
            <a:r>
              <a:rPr lang="pt-BR" sz="2500" dirty="0" smtClean="0"/>
              <a:t>1 </a:t>
            </a:r>
            <a:r>
              <a:rPr lang="pt-BR" sz="2500" dirty="0"/>
              <a:t>- Que </a:t>
            </a:r>
            <a:r>
              <a:rPr lang="pt-BR" sz="2500" dirty="0" smtClean="0"/>
              <a:t>sequência </a:t>
            </a:r>
            <a:r>
              <a:rPr lang="pt-BR" sz="2500" dirty="0"/>
              <a:t>de código executa mais instruções? 2 - Qual </a:t>
            </a:r>
            <a:r>
              <a:rPr lang="pt-BR" sz="2500" dirty="0" smtClean="0"/>
              <a:t>sequência </a:t>
            </a:r>
            <a:r>
              <a:rPr lang="pt-BR" sz="2500" dirty="0"/>
              <a:t>executa mais rápido? 3 - Qual é o CPI para cada </a:t>
            </a:r>
            <a:r>
              <a:rPr lang="pt-BR" sz="2500" dirty="0" smtClean="0"/>
              <a:t>sequência?</a:t>
            </a:r>
          </a:p>
          <a:p>
            <a:endParaRPr lang="pt-BR" sz="400" dirty="0" smtClean="0"/>
          </a:p>
        </p:txBody>
      </p:sp>
    </p:spTree>
    <p:extLst>
      <p:ext uri="{BB962C8B-B14F-4D97-AF65-F5344CB8AC3E}">
        <p14:creationId xmlns:p14="http://schemas.microsoft.com/office/powerpoint/2010/main" val="194476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Desempenho de PC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246051"/>
            <a:ext cx="7239037" cy="3897298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Respostas 1:</a:t>
            </a:r>
            <a:endParaRPr lang="pt-BR" sz="2500" dirty="0"/>
          </a:p>
          <a:p>
            <a:r>
              <a:rPr lang="pt-BR" sz="2500" dirty="0" smtClean="0"/>
              <a:t>1</a:t>
            </a:r>
            <a:r>
              <a:rPr lang="pt-BR" sz="2500" dirty="0"/>
              <a:t>: seq1 = </a:t>
            </a:r>
            <a:r>
              <a:rPr lang="pt-BR" sz="2500" dirty="0" smtClean="0"/>
              <a:t>4+2+2 </a:t>
            </a:r>
            <a:r>
              <a:rPr lang="pt-BR" sz="2500" dirty="0"/>
              <a:t>= 8</a:t>
            </a:r>
            <a:r>
              <a:rPr lang="pt-BR" sz="2500" dirty="0" smtClean="0"/>
              <a:t> </a:t>
            </a:r>
            <a:r>
              <a:rPr lang="pt-BR" sz="2500" dirty="0"/>
              <a:t>instruções; seq2 = </a:t>
            </a:r>
            <a:r>
              <a:rPr lang="pt-BR" sz="2500" dirty="0" smtClean="0"/>
              <a:t>5+1+2 </a:t>
            </a:r>
            <a:r>
              <a:rPr lang="pt-BR" sz="2500" dirty="0"/>
              <a:t>= </a:t>
            </a:r>
            <a:r>
              <a:rPr lang="pt-BR" sz="2500" dirty="0" smtClean="0"/>
              <a:t>8 </a:t>
            </a:r>
            <a:r>
              <a:rPr lang="pt-BR" sz="2500" dirty="0"/>
              <a:t>instruções, logo, resposta </a:t>
            </a:r>
            <a:r>
              <a:rPr lang="pt-BR" sz="2500" dirty="0" smtClean="0"/>
              <a:t>= ambos</a:t>
            </a:r>
            <a:endParaRPr lang="pt-BR" sz="2500" dirty="0"/>
          </a:p>
          <a:p>
            <a:r>
              <a:rPr lang="pt-BR" sz="2500" dirty="0" smtClean="0"/>
              <a:t>2</a:t>
            </a:r>
            <a:r>
              <a:rPr lang="pt-BR" sz="2500" dirty="0"/>
              <a:t>: seq1 = </a:t>
            </a:r>
            <a:r>
              <a:rPr lang="pt-BR" sz="2500" dirty="0" smtClean="0"/>
              <a:t>4x1 </a:t>
            </a:r>
            <a:r>
              <a:rPr lang="pt-BR" sz="2500" dirty="0"/>
              <a:t>+ </a:t>
            </a:r>
            <a:r>
              <a:rPr lang="pt-BR" sz="2500" dirty="0" smtClean="0"/>
              <a:t>2x2 </a:t>
            </a:r>
            <a:r>
              <a:rPr lang="pt-BR" sz="2500" dirty="0"/>
              <a:t>+ 2x3 = </a:t>
            </a:r>
            <a:r>
              <a:rPr lang="pt-BR" sz="2500" dirty="0" smtClean="0"/>
              <a:t>14 </a:t>
            </a:r>
            <a:r>
              <a:rPr lang="pt-BR" sz="2500" dirty="0"/>
              <a:t>ciclos; seq2 = </a:t>
            </a:r>
            <a:r>
              <a:rPr lang="pt-BR" sz="2500" dirty="0" smtClean="0"/>
              <a:t>5x1 </a:t>
            </a:r>
            <a:r>
              <a:rPr lang="pt-BR" sz="2500" dirty="0"/>
              <a:t>+ 1x2 + </a:t>
            </a:r>
            <a:r>
              <a:rPr lang="pt-BR" sz="2500" dirty="0" smtClean="0"/>
              <a:t>2x3 </a:t>
            </a:r>
            <a:r>
              <a:rPr lang="pt-BR" sz="2500" dirty="0"/>
              <a:t>= </a:t>
            </a:r>
            <a:r>
              <a:rPr lang="pt-BR" sz="2500" dirty="0" smtClean="0"/>
              <a:t>13 ciclos, </a:t>
            </a:r>
            <a:r>
              <a:rPr lang="pt-BR" sz="2500" dirty="0"/>
              <a:t>logo, resposta = </a:t>
            </a:r>
            <a:r>
              <a:rPr lang="pt-BR" sz="2500" dirty="0" smtClean="0"/>
              <a:t>seq2</a:t>
            </a:r>
            <a:endParaRPr lang="pt-BR" sz="2500" dirty="0"/>
          </a:p>
          <a:p>
            <a:r>
              <a:rPr lang="pt-BR" sz="2500" dirty="0" smtClean="0"/>
              <a:t>3</a:t>
            </a:r>
            <a:r>
              <a:rPr lang="pt-BR" sz="2500" dirty="0"/>
              <a:t>: CPI(seq1) = </a:t>
            </a:r>
            <a:r>
              <a:rPr lang="pt-BR" sz="2500" dirty="0" smtClean="0"/>
              <a:t>14 ciclos/8 </a:t>
            </a:r>
            <a:r>
              <a:rPr lang="pt-BR" sz="2500" dirty="0"/>
              <a:t>instruções = </a:t>
            </a:r>
            <a:r>
              <a:rPr lang="pt-BR" sz="2500" dirty="0" smtClean="0"/>
              <a:t>1.75 </a:t>
            </a:r>
            <a:r>
              <a:rPr lang="pt-BR" sz="2500" dirty="0"/>
              <a:t>CPI; CPI(seq2) = </a:t>
            </a:r>
            <a:r>
              <a:rPr lang="pt-BR" sz="2500" dirty="0" smtClean="0"/>
              <a:t>13 </a:t>
            </a:r>
            <a:r>
              <a:rPr lang="pt-BR" sz="2500" dirty="0"/>
              <a:t>/ </a:t>
            </a:r>
            <a:r>
              <a:rPr lang="pt-BR" sz="2500" dirty="0" smtClean="0"/>
              <a:t>8 </a:t>
            </a:r>
            <a:r>
              <a:rPr lang="pt-BR" sz="2500" dirty="0"/>
              <a:t>= </a:t>
            </a:r>
            <a:r>
              <a:rPr lang="pt-BR" sz="2500" dirty="0" smtClean="0"/>
              <a:t>1.625 </a:t>
            </a:r>
            <a:r>
              <a:rPr lang="pt-BR" sz="2500" dirty="0"/>
              <a:t>CPI</a:t>
            </a:r>
            <a:endParaRPr lang="pt-BR" sz="400" dirty="0" smtClean="0"/>
          </a:p>
        </p:txBody>
      </p:sp>
    </p:spTree>
    <p:extLst>
      <p:ext uri="{BB962C8B-B14F-4D97-AF65-F5344CB8AC3E}">
        <p14:creationId xmlns:p14="http://schemas.microsoft.com/office/powerpoint/2010/main" val="178268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Exercícios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246051"/>
            <a:ext cx="7239037" cy="3897298"/>
          </a:xfrm>
        </p:spPr>
        <p:txBody>
          <a:bodyPr anchor="t">
            <a:normAutofit fontScale="85000" lnSpcReduction="20000"/>
          </a:bodyPr>
          <a:lstStyle/>
          <a:p>
            <a:r>
              <a:rPr lang="pt-BR" sz="2500" dirty="0" smtClean="0"/>
              <a:t>2. Juquinha Um </a:t>
            </a:r>
            <a:r>
              <a:rPr lang="pt-BR" sz="2500" dirty="0"/>
              <a:t>projetista de compiladores está tentando decidir sobre qual </a:t>
            </a:r>
            <a:r>
              <a:rPr lang="pt-BR" sz="2500" dirty="0" smtClean="0"/>
              <a:t>sequência </a:t>
            </a:r>
            <a:r>
              <a:rPr lang="pt-BR" sz="2500" dirty="0"/>
              <a:t>de instruções ele deve utilizar para implementar um comando de uma linguagem de alto nível. Ele dispõe das seguintes informações: </a:t>
            </a:r>
            <a:endParaRPr lang="pt-BR" sz="2500" dirty="0" smtClean="0"/>
          </a:p>
          <a:p>
            <a:r>
              <a:rPr lang="pt-BR" sz="2500" dirty="0" smtClean="0"/>
              <a:t> </a:t>
            </a:r>
            <a:r>
              <a:rPr lang="pt-BR" sz="2500" dirty="0"/>
              <a:t>Existem duas </a:t>
            </a:r>
            <a:r>
              <a:rPr lang="pt-BR" sz="2500" dirty="0" smtClean="0"/>
              <a:t>sequências </a:t>
            </a:r>
            <a:r>
              <a:rPr lang="pt-BR" sz="2500" dirty="0"/>
              <a:t>de instruções possíveis para implementar o comando. </a:t>
            </a:r>
            <a:endParaRPr lang="pt-BR" sz="2500" dirty="0" smtClean="0"/>
          </a:p>
          <a:p>
            <a:r>
              <a:rPr lang="pt-BR" sz="2500" dirty="0" smtClean="0"/>
              <a:t>Sequência </a:t>
            </a:r>
            <a:r>
              <a:rPr lang="pt-BR" sz="2500" dirty="0"/>
              <a:t>1: </a:t>
            </a:r>
            <a:r>
              <a:rPr lang="pt-BR" sz="2500" dirty="0" smtClean="0"/>
              <a:t>quatro instruções </a:t>
            </a:r>
            <a:r>
              <a:rPr lang="pt-BR" sz="2500" dirty="0"/>
              <a:t>A, </a:t>
            </a:r>
            <a:r>
              <a:rPr lang="pt-BR" sz="2500" dirty="0" smtClean="0"/>
              <a:t>duas B </a:t>
            </a:r>
            <a:r>
              <a:rPr lang="pt-BR" sz="2500" dirty="0"/>
              <a:t>e duas C; </a:t>
            </a:r>
            <a:endParaRPr lang="pt-BR" sz="2500" dirty="0" smtClean="0"/>
          </a:p>
          <a:p>
            <a:r>
              <a:rPr lang="pt-BR" sz="2500" dirty="0" smtClean="0"/>
              <a:t>Sequência </a:t>
            </a:r>
            <a:r>
              <a:rPr lang="pt-BR" sz="2500" dirty="0"/>
              <a:t>2: </a:t>
            </a:r>
            <a:r>
              <a:rPr lang="pt-BR" sz="2500" dirty="0" smtClean="0"/>
              <a:t>cinco A</a:t>
            </a:r>
            <a:r>
              <a:rPr lang="pt-BR" sz="2500" dirty="0"/>
              <a:t>, uma B e </a:t>
            </a:r>
            <a:r>
              <a:rPr lang="pt-BR" sz="2500" dirty="0" smtClean="0"/>
              <a:t>duas C</a:t>
            </a:r>
            <a:r>
              <a:rPr lang="pt-BR" sz="2500" dirty="0"/>
              <a:t>. </a:t>
            </a:r>
            <a:endParaRPr lang="pt-BR" sz="2500" dirty="0" smtClean="0"/>
          </a:p>
          <a:p>
            <a:r>
              <a:rPr lang="pt-BR" sz="2500" dirty="0" smtClean="0"/>
              <a:t>Na </a:t>
            </a:r>
            <a:r>
              <a:rPr lang="pt-BR" sz="2500" dirty="0"/>
              <a:t>máquina alvo, a instrução A tem o CPI de </a:t>
            </a:r>
            <a:r>
              <a:rPr lang="pt-BR" sz="2500" dirty="0" smtClean="0"/>
              <a:t>2, </a:t>
            </a:r>
            <a:r>
              <a:rPr lang="pt-BR" sz="2500" dirty="0"/>
              <a:t>B tem CPI de </a:t>
            </a:r>
            <a:r>
              <a:rPr lang="pt-BR" sz="2500" dirty="0" smtClean="0"/>
              <a:t>3, </a:t>
            </a:r>
            <a:r>
              <a:rPr lang="pt-BR" sz="2500" dirty="0"/>
              <a:t>e C de </a:t>
            </a:r>
            <a:r>
              <a:rPr lang="pt-BR" sz="2500" dirty="0" smtClean="0"/>
              <a:t>4.</a:t>
            </a:r>
          </a:p>
          <a:p>
            <a:r>
              <a:rPr lang="pt-BR" sz="2500" dirty="0" smtClean="0"/>
              <a:t>1 </a:t>
            </a:r>
            <a:r>
              <a:rPr lang="pt-BR" sz="2500" dirty="0"/>
              <a:t>- Que </a:t>
            </a:r>
            <a:r>
              <a:rPr lang="pt-BR" sz="2500" dirty="0" smtClean="0"/>
              <a:t>sequência </a:t>
            </a:r>
            <a:r>
              <a:rPr lang="pt-BR" sz="2500" dirty="0"/>
              <a:t>de código executa mais instruções? 2 - Qual </a:t>
            </a:r>
            <a:r>
              <a:rPr lang="pt-BR" sz="2500" dirty="0" smtClean="0"/>
              <a:t>sequência </a:t>
            </a:r>
            <a:r>
              <a:rPr lang="pt-BR" sz="2500" dirty="0"/>
              <a:t>executa mais rápido? 3 - Qual é o CPI para cada </a:t>
            </a:r>
            <a:r>
              <a:rPr lang="pt-BR" sz="2500" dirty="0" smtClean="0"/>
              <a:t>sequência?</a:t>
            </a:r>
          </a:p>
          <a:p>
            <a:endParaRPr lang="pt-BR" sz="400" dirty="0" smtClean="0"/>
          </a:p>
        </p:txBody>
      </p:sp>
    </p:spTree>
    <p:extLst>
      <p:ext uri="{BB962C8B-B14F-4D97-AF65-F5344CB8AC3E}">
        <p14:creationId xmlns:p14="http://schemas.microsoft.com/office/powerpoint/2010/main" val="239863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Desempenho de PC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246051"/>
            <a:ext cx="7239037" cy="3897298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Respostas 2:</a:t>
            </a:r>
            <a:endParaRPr lang="pt-BR" sz="2500" dirty="0"/>
          </a:p>
          <a:p>
            <a:r>
              <a:rPr lang="pt-BR" sz="2500" dirty="0" smtClean="0"/>
              <a:t>1</a:t>
            </a:r>
            <a:r>
              <a:rPr lang="pt-BR" sz="2500" dirty="0"/>
              <a:t>: seq1 = </a:t>
            </a:r>
            <a:r>
              <a:rPr lang="pt-BR" sz="2500" dirty="0" smtClean="0"/>
              <a:t>4+2+2 </a:t>
            </a:r>
            <a:r>
              <a:rPr lang="pt-BR" sz="2500" dirty="0"/>
              <a:t>= 8</a:t>
            </a:r>
            <a:r>
              <a:rPr lang="pt-BR" sz="2500" dirty="0" smtClean="0"/>
              <a:t> </a:t>
            </a:r>
            <a:r>
              <a:rPr lang="pt-BR" sz="2500" dirty="0"/>
              <a:t>instruções; seq2 = </a:t>
            </a:r>
            <a:r>
              <a:rPr lang="pt-BR" sz="2500" dirty="0" smtClean="0"/>
              <a:t>5+1+2 </a:t>
            </a:r>
            <a:r>
              <a:rPr lang="pt-BR" sz="2500" dirty="0"/>
              <a:t>= </a:t>
            </a:r>
            <a:r>
              <a:rPr lang="pt-BR" sz="2500" dirty="0" smtClean="0"/>
              <a:t>8 </a:t>
            </a:r>
            <a:r>
              <a:rPr lang="pt-BR" sz="2500" dirty="0"/>
              <a:t>instruções, logo, resposta </a:t>
            </a:r>
            <a:r>
              <a:rPr lang="pt-BR" sz="2500" dirty="0" smtClean="0"/>
              <a:t>= ambos</a:t>
            </a:r>
            <a:endParaRPr lang="pt-BR" sz="2500" dirty="0"/>
          </a:p>
          <a:p>
            <a:r>
              <a:rPr lang="pt-BR" sz="2500" dirty="0" smtClean="0"/>
              <a:t>2</a:t>
            </a:r>
            <a:r>
              <a:rPr lang="pt-BR" sz="2500" dirty="0"/>
              <a:t>: seq1 = </a:t>
            </a:r>
            <a:r>
              <a:rPr lang="pt-BR" sz="2500" dirty="0" smtClean="0"/>
              <a:t>4x2 </a:t>
            </a:r>
            <a:r>
              <a:rPr lang="pt-BR" sz="2500" dirty="0"/>
              <a:t>+ </a:t>
            </a:r>
            <a:r>
              <a:rPr lang="pt-BR" sz="2500" dirty="0" smtClean="0"/>
              <a:t>2x3 </a:t>
            </a:r>
            <a:r>
              <a:rPr lang="pt-BR" sz="2500" dirty="0"/>
              <a:t>+ </a:t>
            </a:r>
            <a:r>
              <a:rPr lang="pt-BR" sz="2500" dirty="0" smtClean="0"/>
              <a:t>2x4 </a:t>
            </a:r>
            <a:r>
              <a:rPr lang="pt-BR" sz="2500" dirty="0"/>
              <a:t>= </a:t>
            </a:r>
            <a:r>
              <a:rPr lang="pt-BR" sz="2500" dirty="0" smtClean="0"/>
              <a:t>20 </a:t>
            </a:r>
            <a:r>
              <a:rPr lang="pt-BR" sz="2500" dirty="0"/>
              <a:t>ciclos; seq2 = </a:t>
            </a:r>
            <a:r>
              <a:rPr lang="pt-BR" sz="2500" dirty="0" smtClean="0"/>
              <a:t>5x2 </a:t>
            </a:r>
            <a:r>
              <a:rPr lang="pt-BR" sz="2500" dirty="0"/>
              <a:t>+ </a:t>
            </a:r>
            <a:r>
              <a:rPr lang="pt-BR" sz="2500" dirty="0" smtClean="0"/>
              <a:t>1x3 </a:t>
            </a:r>
            <a:r>
              <a:rPr lang="pt-BR" sz="2500" dirty="0"/>
              <a:t>+ </a:t>
            </a:r>
            <a:r>
              <a:rPr lang="pt-BR" sz="2500" dirty="0" smtClean="0"/>
              <a:t>2x4 </a:t>
            </a:r>
            <a:r>
              <a:rPr lang="pt-BR" sz="2500" dirty="0"/>
              <a:t>= </a:t>
            </a:r>
            <a:r>
              <a:rPr lang="pt-BR" sz="2500" dirty="0" smtClean="0"/>
              <a:t>21 ciclos, </a:t>
            </a:r>
            <a:r>
              <a:rPr lang="pt-BR" sz="2500" dirty="0"/>
              <a:t>logo, resposta = </a:t>
            </a:r>
            <a:r>
              <a:rPr lang="pt-BR" sz="2500" dirty="0" smtClean="0"/>
              <a:t>seq1</a:t>
            </a:r>
            <a:endParaRPr lang="pt-BR" sz="2500" dirty="0"/>
          </a:p>
          <a:p>
            <a:r>
              <a:rPr lang="pt-BR" sz="2500" dirty="0" smtClean="0"/>
              <a:t>3</a:t>
            </a:r>
            <a:r>
              <a:rPr lang="pt-BR" sz="2500" dirty="0"/>
              <a:t>: CPI(seq1) = </a:t>
            </a:r>
            <a:r>
              <a:rPr lang="pt-BR" sz="2500" dirty="0" smtClean="0"/>
              <a:t>20 ciclos/8 </a:t>
            </a:r>
            <a:r>
              <a:rPr lang="pt-BR" sz="2500" dirty="0"/>
              <a:t>instruções = </a:t>
            </a:r>
            <a:r>
              <a:rPr lang="pt-BR" sz="2500" dirty="0" smtClean="0"/>
              <a:t>2.5 </a:t>
            </a:r>
            <a:r>
              <a:rPr lang="pt-BR" sz="2500" dirty="0"/>
              <a:t>CPI; CPI(seq2) = </a:t>
            </a:r>
            <a:r>
              <a:rPr lang="pt-BR" sz="2500" dirty="0" smtClean="0"/>
              <a:t>21 </a:t>
            </a:r>
            <a:r>
              <a:rPr lang="pt-BR" sz="2500"/>
              <a:t>/ </a:t>
            </a:r>
            <a:r>
              <a:rPr lang="pt-BR" sz="2500" smtClean="0"/>
              <a:t>8 </a:t>
            </a:r>
            <a:r>
              <a:rPr lang="pt-BR" sz="2500"/>
              <a:t>= </a:t>
            </a:r>
            <a:r>
              <a:rPr lang="pt-BR" sz="2500" smtClean="0"/>
              <a:t>2.625 </a:t>
            </a:r>
            <a:r>
              <a:rPr lang="pt-BR" sz="2500" dirty="0"/>
              <a:t>CPI</a:t>
            </a:r>
            <a:endParaRPr lang="pt-BR" sz="400" dirty="0" smtClean="0"/>
          </a:p>
        </p:txBody>
      </p:sp>
    </p:spTree>
    <p:extLst>
      <p:ext uri="{BB962C8B-B14F-4D97-AF65-F5344CB8AC3E}">
        <p14:creationId xmlns:p14="http://schemas.microsoft.com/office/powerpoint/2010/main" val="188672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CPU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254929"/>
            <a:ext cx="7239037" cy="3514936"/>
          </a:xfrm>
        </p:spPr>
        <p:txBody>
          <a:bodyPr anchor="t">
            <a:normAutofit/>
          </a:bodyPr>
          <a:lstStyle/>
          <a:p>
            <a:r>
              <a:rPr lang="pt-BR" sz="2500" dirty="0"/>
              <a:t>A CPU é responsável pela supervisão e controle de todo o funcionamento da máquina e pela realização das operações lógicas e aritméticas sobre os dados </a:t>
            </a:r>
            <a:endParaRPr lang="pt-BR" sz="2500" dirty="0" smtClean="0"/>
          </a:p>
          <a:p>
            <a:r>
              <a:rPr lang="pt-BR" sz="2500" dirty="0" err="1" smtClean="0"/>
              <a:t>Clock</a:t>
            </a:r>
            <a:r>
              <a:rPr lang="pt-BR" sz="2500" dirty="0" smtClean="0"/>
              <a:t> </a:t>
            </a:r>
            <a:r>
              <a:rPr lang="pt-BR" sz="2500" dirty="0"/>
              <a:t>(ou Relógio) é a referência de tempo necessária a CPU. </a:t>
            </a:r>
            <a:endParaRPr lang="pt-BR" sz="2500" dirty="0" smtClean="0"/>
          </a:p>
          <a:p>
            <a:pPr lvl="1"/>
            <a:r>
              <a:rPr lang="pt-BR" sz="2100" dirty="0" smtClean="0"/>
              <a:t>Circuito </a:t>
            </a:r>
            <a:r>
              <a:rPr lang="pt-BR" sz="2100" dirty="0"/>
              <a:t>eletrônico oscilador que gera uma forma de onda </a:t>
            </a:r>
            <a:r>
              <a:rPr lang="pt-BR" sz="2100" dirty="0" smtClean="0"/>
              <a:t>quadrada (disparo), </a:t>
            </a:r>
            <a:r>
              <a:rPr lang="pt-BR" sz="2100" dirty="0"/>
              <a:t>essencial para o </a:t>
            </a:r>
            <a:r>
              <a:rPr lang="pt-BR" sz="2100" dirty="0" smtClean="0"/>
              <a:t>sequenciamento </a:t>
            </a:r>
            <a:r>
              <a:rPr lang="pt-BR" sz="2100" dirty="0"/>
              <a:t>das operações eletrônicas realizadas pela CPU. </a:t>
            </a:r>
            <a:endParaRPr lang="pt-BR" sz="2100" dirty="0" smtClean="0"/>
          </a:p>
          <a:p>
            <a:pPr lvl="1"/>
            <a:r>
              <a:rPr lang="pt-BR" sz="2100" dirty="0" smtClean="0"/>
              <a:t>Está </a:t>
            </a:r>
            <a:r>
              <a:rPr lang="pt-BR" sz="2100" dirty="0"/>
              <a:t>relacionado com a </a:t>
            </a:r>
            <a:r>
              <a:rPr lang="pt-BR" sz="2100" dirty="0" smtClean="0"/>
              <a:t>frequência </a:t>
            </a:r>
            <a:r>
              <a:rPr lang="pt-BR" sz="2100" dirty="0"/>
              <a:t>(taxa) de operação do </a:t>
            </a:r>
            <a:r>
              <a:rPr lang="pt-BR" sz="2100" dirty="0" smtClean="0"/>
              <a:t>processador.</a:t>
            </a:r>
            <a:endParaRPr lang="pt-BR" sz="1200" dirty="0" smtClean="0"/>
          </a:p>
        </p:txBody>
      </p:sp>
    </p:spTree>
    <p:extLst>
      <p:ext uri="{BB962C8B-B14F-4D97-AF65-F5344CB8AC3E}">
        <p14:creationId xmlns:p14="http://schemas.microsoft.com/office/powerpoint/2010/main" val="394492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CPU – “Seção” de controle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254929"/>
            <a:ext cx="7239037" cy="3514936"/>
          </a:xfrm>
        </p:spPr>
        <p:txBody>
          <a:bodyPr anchor="t">
            <a:normAutofit lnSpcReduction="10000"/>
          </a:bodyPr>
          <a:lstStyle/>
          <a:p>
            <a:r>
              <a:rPr lang="pt-BR" sz="2500" b="1" dirty="0"/>
              <a:t>Unidade de Controle (UC)</a:t>
            </a:r>
            <a:r>
              <a:rPr lang="pt-BR" sz="2500" dirty="0"/>
              <a:t>: responsável pela busca das instruções na memória principal, sua decodificação e execução. </a:t>
            </a:r>
            <a:endParaRPr lang="pt-BR" sz="2500" dirty="0" smtClean="0"/>
          </a:p>
          <a:p>
            <a:r>
              <a:rPr lang="pt-BR" sz="2500" dirty="0" smtClean="0"/>
              <a:t>Controla </a:t>
            </a:r>
            <a:r>
              <a:rPr lang="pt-BR" sz="2500" dirty="0"/>
              <a:t>todos os componentes e dispositivos de um computador, emitindo sinais elétricos (pulsos de controle). </a:t>
            </a:r>
            <a:endParaRPr lang="pt-BR" sz="2500" dirty="0" smtClean="0"/>
          </a:p>
          <a:p>
            <a:r>
              <a:rPr lang="pt-BR" sz="2500" dirty="0" smtClean="0"/>
              <a:t>A </a:t>
            </a:r>
            <a:r>
              <a:rPr lang="pt-BR" sz="2500" dirty="0"/>
              <a:t>UC inicia ou termina a leitura de dados, controla o armazenamento de palavras na memória, a execução de uma instrução, o início de uma operação aritmética, etc.</a:t>
            </a:r>
            <a:endParaRPr lang="pt-BR" sz="1200" dirty="0" smtClean="0"/>
          </a:p>
        </p:txBody>
      </p:sp>
    </p:spTree>
    <p:extLst>
      <p:ext uri="{BB962C8B-B14F-4D97-AF65-F5344CB8AC3E}">
        <p14:creationId xmlns:p14="http://schemas.microsoft.com/office/powerpoint/2010/main" val="268907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CPU – “Seção” de controle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254929"/>
            <a:ext cx="7239037" cy="3514936"/>
          </a:xfrm>
        </p:spPr>
        <p:txBody>
          <a:bodyPr anchor="t">
            <a:normAutofit/>
          </a:bodyPr>
          <a:lstStyle/>
          <a:p>
            <a:r>
              <a:rPr lang="pt-BR" sz="2500" b="1" dirty="0"/>
              <a:t>Contador de Instrução </a:t>
            </a:r>
            <a:r>
              <a:rPr lang="pt-BR" sz="2500" dirty="0"/>
              <a:t>( </a:t>
            </a:r>
            <a:r>
              <a:rPr lang="pt-BR" sz="2500" dirty="0" err="1"/>
              <a:t>Program</a:t>
            </a:r>
            <a:r>
              <a:rPr lang="pt-BR" sz="2500" dirty="0"/>
              <a:t> </a:t>
            </a:r>
            <a:r>
              <a:rPr lang="pt-BR" sz="2500" dirty="0" err="1"/>
              <a:t>Counter</a:t>
            </a:r>
            <a:r>
              <a:rPr lang="pt-BR" sz="2500" dirty="0"/>
              <a:t> – PC): é quem armazena o endereço da (aponta para a) próxima instrução a ser executada. Determina a </a:t>
            </a:r>
            <a:r>
              <a:rPr lang="pt-BR" sz="2500" dirty="0" smtClean="0"/>
              <a:t>sequência </a:t>
            </a:r>
            <a:r>
              <a:rPr lang="pt-BR" sz="2500" dirty="0"/>
              <a:t>(fluxo) de execução de um programa, endereçando instrução por instrução </a:t>
            </a:r>
            <a:endParaRPr lang="pt-BR" sz="2500" dirty="0" smtClean="0"/>
          </a:p>
          <a:p>
            <a:r>
              <a:rPr lang="pt-BR" sz="2500" b="1" dirty="0" smtClean="0"/>
              <a:t>Registrador </a:t>
            </a:r>
            <a:r>
              <a:rPr lang="pt-BR" sz="2500" b="1" dirty="0"/>
              <a:t>de Instruções </a:t>
            </a:r>
            <a:r>
              <a:rPr lang="pt-BR" sz="2500" dirty="0"/>
              <a:t>(</a:t>
            </a:r>
            <a:r>
              <a:rPr lang="pt-BR" sz="2500" dirty="0" err="1"/>
              <a:t>Instruction</a:t>
            </a:r>
            <a:r>
              <a:rPr lang="pt-BR" sz="2500" dirty="0"/>
              <a:t> </a:t>
            </a:r>
            <a:r>
              <a:rPr lang="pt-BR" sz="2500" dirty="0" err="1"/>
              <a:t>Register</a:t>
            </a:r>
            <a:r>
              <a:rPr lang="pt-BR" sz="2500" dirty="0"/>
              <a:t> – RI): armazena (contém) a instrução que está sendo executada.</a:t>
            </a:r>
            <a:endParaRPr lang="pt-BR" sz="1200" dirty="0" smtClean="0"/>
          </a:p>
        </p:txBody>
      </p:sp>
    </p:spTree>
    <p:extLst>
      <p:ext uri="{BB962C8B-B14F-4D97-AF65-F5344CB8AC3E}">
        <p14:creationId xmlns:p14="http://schemas.microsoft.com/office/powerpoint/2010/main" val="157485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CPU – “Seção” Lógica e Aritmética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583401"/>
            <a:ext cx="7239037" cy="3186463"/>
          </a:xfrm>
        </p:spPr>
        <p:txBody>
          <a:bodyPr anchor="t">
            <a:normAutofit fontScale="92500" lnSpcReduction="10000"/>
          </a:bodyPr>
          <a:lstStyle/>
          <a:p>
            <a:r>
              <a:rPr lang="pt-BR" sz="2500" b="1" dirty="0"/>
              <a:t>Unidade de Lógica e Aritmética </a:t>
            </a:r>
            <a:r>
              <a:rPr lang="pt-BR" sz="2500" dirty="0"/>
              <a:t>(ULA): possui os circuitos necessários para executar operações lógicas e aritméticas. </a:t>
            </a:r>
            <a:endParaRPr lang="pt-BR" sz="2500" dirty="0" smtClean="0"/>
          </a:p>
          <a:p>
            <a:pPr lvl="1"/>
            <a:r>
              <a:rPr lang="pt-BR" sz="2100" dirty="0" smtClean="0"/>
              <a:t>Exemplos</a:t>
            </a:r>
            <a:r>
              <a:rPr lang="pt-BR" sz="2100" dirty="0"/>
              <a:t>: Somas, subtrações, determinação de sinal, comparações algébricas de números, verificar se um número é maior ou menor que zero, etc. </a:t>
            </a:r>
            <a:endParaRPr lang="pt-BR" sz="2100" dirty="0" smtClean="0"/>
          </a:p>
          <a:p>
            <a:r>
              <a:rPr lang="pt-BR" sz="2500" dirty="0" smtClean="0"/>
              <a:t>Possui </a:t>
            </a:r>
            <a:r>
              <a:rPr lang="pt-BR" sz="2500" dirty="0"/>
              <a:t>também pelo menos um registrador encarregado de armazenar números a serem operados pela ULA ou resultados de operações. Esse registrador é chamado de </a:t>
            </a:r>
            <a:r>
              <a:rPr lang="pt-BR" sz="2500" b="1" dirty="0"/>
              <a:t>Acumulador</a:t>
            </a:r>
            <a:r>
              <a:rPr lang="pt-BR" sz="2500" dirty="0"/>
              <a:t> (ACC).</a:t>
            </a:r>
            <a:endParaRPr lang="pt-BR" sz="1200" dirty="0" smtClean="0"/>
          </a:p>
        </p:txBody>
      </p:sp>
    </p:spTree>
    <p:extLst>
      <p:ext uri="{BB962C8B-B14F-4D97-AF65-F5344CB8AC3E}">
        <p14:creationId xmlns:p14="http://schemas.microsoft.com/office/powerpoint/2010/main" val="166859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CPU – “Seção” Lógica e Aritmética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1" y="2583401"/>
            <a:ext cx="3797072" cy="3186463"/>
          </a:xfrm>
        </p:spPr>
        <p:txBody>
          <a:bodyPr anchor="t">
            <a:normAutofit/>
          </a:bodyPr>
          <a:lstStyle/>
          <a:p>
            <a:r>
              <a:rPr lang="pt-BR" sz="2500" dirty="0"/>
              <a:t>Existem também redes de comparadores em que a saída pode assumir valores do conjunto (G,E,S) ( </a:t>
            </a:r>
            <a:r>
              <a:rPr lang="pt-BR" sz="2500" dirty="0" err="1"/>
              <a:t>Greater</a:t>
            </a:r>
            <a:r>
              <a:rPr lang="pt-BR" sz="2500" dirty="0"/>
              <a:t>, </a:t>
            </a:r>
            <a:r>
              <a:rPr lang="pt-BR" sz="2500" dirty="0" err="1"/>
              <a:t>Equal</a:t>
            </a:r>
            <a:r>
              <a:rPr lang="pt-BR" sz="2500" dirty="0"/>
              <a:t>, </a:t>
            </a:r>
            <a:r>
              <a:rPr lang="pt-BR" sz="2500" dirty="0" err="1"/>
              <a:t>Smaller</a:t>
            </a:r>
            <a:r>
              <a:rPr lang="pt-BR" sz="2500" dirty="0"/>
              <a:t>)</a:t>
            </a:r>
            <a:endParaRPr lang="pt-BR" sz="12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002" y="2457013"/>
            <a:ext cx="4206605" cy="41075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531" y="4904919"/>
            <a:ext cx="1501270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CPU – “Seção” Lógica e Aritmética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1" y="2583401"/>
            <a:ext cx="3797072" cy="3186463"/>
          </a:xfrm>
        </p:spPr>
        <p:txBody>
          <a:bodyPr anchor="t">
            <a:normAutofit/>
          </a:bodyPr>
          <a:lstStyle/>
          <a:p>
            <a:r>
              <a:rPr lang="pt-BR" sz="2500" dirty="0"/>
              <a:t>Não se pode imaginar um computador sem um somador </a:t>
            </a:r>
            <a:endParaRPr lang="pt-BR" sz="2500" dirty="0" smtClean="0"/>
          </a:p>
          <a:p>
            <a:r>
              <a:rPr lang="pt-BR" sz="2500" dirty="0" smtClean="0"/>
              <a:t>Meio-Somador: Adequado </a:t>
            </a:r>
            <a:r>
              <a:rPr lang="pt-BR" sz="2500" dirty="0"/>
              <a:t>para somar os bits de mais baixa ordem de duas palavras</a:t>
            </a:r>
            <a:endParaRPr lang="pt-BR" sz="1200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300" y="3292359"/>
            <a:ext cx="3345470" cy="280440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0039" y="5006410"/>
            <a:ext cx="1981372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8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1539</TotalTime>
  <Words>2623</Words>
  <Application>Microsoft Office PowerPoint</Application>
  <PresentationFormat>Apresentação na tela (4:3)</PresentationFormat>
  <Paragraphs>224</Paragraphs>
  <Slides>36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Tema do Office</vt:lpstr>
      <vt:lpstr>LABORATÓRIO DE HARDWARE E SISTEMAS OPERACIONAIS</vt:lpstr>
      <vt:lpstr>Unidade Central de Processamento</vt:lpstr>
      <vt:lpstr>CPU</vt:lpstr>
      <vt:lpstr>CPU</vt:lpstr>
      <vt:lpstr>CPU – “Seção” de controle</vt:lpstr>
      <vt:lpstr>CPU – “Seção” de controle</vt:lpstr>
      <vt:lpstr>CPU – “Seção” Lógica e Aritmética</vt:lpstr>
      <vt:lpstr>CPU – “Seção” Lógica e Aritmética</vt:lpstr>
      <vt:lpstr>CPU – “Seção” Lógica e Aritmética</vt:lpstr>
      <vt:lpstr>CPU</vt:lpstr>
      <vt:lpstr>CPU</vt:lpstr>
      <vt:lpstr>CPU</vt:lpstr>
      <vt:lpstr>CPU</vt:lpstr>
      <vt:lpstr>CPU</vt:lpstr>
      <vt:lpstr>CPU</vt:lpstr>
      <vt:lpstr>CPU</vt:lpstr>
      <vt:lpstr>CPU</vt:lpstr>
      <vt:lpstr>CPU</vt:lpstr>
      <vt:lpstr>CPU</vt:lpstr>
      <vt:lpstr>CPU</vt:lpstr>
      <vt:lpstr>O que é execução de instruções na ordem e fora de ordem no pipeline? </vt:lpstr>
      <vt:lpstr>Quais processadores têm pipeline com execução fora de ordem (OoO)? </vt:lpstr>
      <vt:lpstr>Quais processadores têm pipeline com execução fora de ordem (OoO)? </vt:lpstr>
      <vt:lpstr>Paralelismo</vt:lpstr>
      <vt:lpstr>Paralelismo</vt:lpstr>
      <vt:lpstr>Paralelismo</vt:lpstr>
      <vt:lpstr>Desempenho de PC</vt:lpstr>
      <vt:lpstr>Desempenho de PC</vt:lpstr>
      <vt:lpstr>Desempenho de PC</vt:lpstr>
      <vt:lpstr>Desempenho de PC</vt:lpstr>
      <vt:lpstr>Desempenho de PC</vt:lpstr>
      <vt:lpstr>Desempenho de PC</vt:lpstr>
      <vt:lpstr>Exercícios</vt:lpstr>
      <vt:lpstr>Desempenho de PC</vt:lpstr>
      <vt:lpstr>Exercícios</vt:lpstr>
      <vt:lpstr>Desempenho de PC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Circuitos lógicos combinacionais e sequenciais</dc:title>
  <dc:creator>Matheus</dc:creator>
  <cp:lastModifiedBy>Matheus</cp:lastModifiedBy>
  <cp:revision>53</cp:revision>
  <dcterms:created xsi:type="dcterms:W3CDTF">2023-01-24T23:29:32Z</dcterms:created>
  <dcterms:modified xsi:type="dcterms:W3CDTF">2023-09-26T20:36:46Z</dcterms:modified>
</cp:coreProperties>
</file>