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5" r:id="rId31"/>
    <p:sldId id="284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B90B6-AD5E-43AE-BF67-7B24262C5AC5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C96F7-223C-458C-866C-0F384C7959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927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Throughput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(Vazão)Representa o número de processos encaminhados para execução (executados) em um determinado intervalo de tempo. Quanto maior 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throughput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maior a alternância de processos em função do tempo.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turnaround que é o tempo transcorrido desde o momento em que o software entra e o instante em que termina sua execução;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585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261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816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408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129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960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274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492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199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024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01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36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345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368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077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425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751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576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884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4015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8263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83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134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1027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519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1464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3113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4733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00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77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07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Efeito 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Convoy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um processo lento diminui o desempenho de todo o conjunto de processos e leva ao desperdício de tempo da CPU e de outros dispositivos.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CPU-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bound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 sua vez, são aqueles processos os quais durante sua execução não requisitam serviços de entrada/saída; consomem somente muito processamento de dados pela CPU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47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316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981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C96F7-223C-458C-866C-0F384C79595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3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13/11/2023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13/11/2023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8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13/11/2023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8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13/11/2023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13/11/2023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96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13/11/2023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20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13/11/2023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5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13/11/2023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3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13/11/2023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26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13/11/2023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8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13/11/2023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46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9F01-DE70-421D-913C-5540CBA8C3E6}" type="datetimeFigureOut">
              <a:rPr lang="pt-BR" smtClean="0"/>
              <a:t>13/11/2023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9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9D32F93-50AC-4C46-A5DB-291C60DDB7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77" y="919321"/>
            <a:ext cx="2652916" cy="1551956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827DC2C4-B485-428A-BF4A-472D2967F4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E04B5EB-F158-4507-90DD-BD23620C7C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6977" y="3516198"/>
            <a:ext cx="6691254" cy="1320997"/>
          </a:xfrm>
        </p:spPr>
        <p:txBody>
          <a:bodyPr anchor="b">
            <a:normAutofit/>
          </a:bodyPr>
          <a:lstStyle/>
          <a:p>
            <a:pPr algn="l"/>
            <a:r>
              <a:rPr lang="pt-BR" sz="2800" dirty="0" smtClean="0"/>
              <a:t>LABORATÓRIO DE HARDWARE E SISTEMAS OPERACIONAIS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6977" y="5142305"/>
            <a:ext cx="5490973" cy="753165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Prof. Me. Matheus </a:t>
            </a:r>
            <a:r>
              <a:rPr lang="pt-BR" dirty="0" err="1"/>
              <a:t>Raffael</a:t>
            </a:r>
            <a:r>
              <a:rPr lang="pt-BR" dirty="0"/>
              <a:t> Simon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66977" y="2353635"/>
            <a:ext cx="6691254" cy="132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900" dirty="0" smtClean="0"/>
              <a:t>TECNOLOGIA EM ANÁLISE E DESENVOLVIMENTO DE SISTEMAS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15093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/>
              <a:t>First</a:t>
            </a:r>
            <a:r>
              <a:rPr lang="pt-BR" sz="5400" dirty="0"/>
              <a:t>-Come </a:t>
            </a:r>
            <a:r>
              <a:rPr lang="pt-BR" sz="5400" dirty="0" err="1"/>
              <a:t>First-Served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/>
          </a:bodyPr>
          <a:lstStyle/>
          <a:p>
            <a:r>
              <a:rPr lang="pt-BR" sz="2500" dirty="0"/>
              <a:t>Tempo de espera para cada processo:</a:t>
            </a:r>
          </a:p>
          <a:p>
            <a:pPr lvl="1"/>
            <a:r>
              <a:rPr lang="pt-BR" sz="2100" dirty="0" err="1" smtClean="0"/>
              <a:t>Waiting</a:t>
            </a:r>
            <a:r>
              <a:rPr lang="pt-BR" sz="2100" dirty="0" smtClean="0"/>
              <a:t> </a:t>
            </a:r>
            <a:r>
              <a:rPr lang="pt-BR" sz="2100" dirty="0"/>
              <a:t>time: P1 = 0; P2 = 24; P3 = 27</a:t>
            </a:r>
          </a:p>
          <a:p>
            <a:r>
              <a:rPr lang="pt-BR" sz="2500" dirty="0" smtClean="0"/>
              <a:t>Tempo </a:t>
            </a:r>
            <a:r>
              <a:rPr lang="pt-BR" sz="2500" dirty="0"/>
              <a:t>médio de espera:</a:t>
            </a:r>
          </a:p>
          <a:p>
            <a:pPr lvl="1"/>
            <a:r>
              <a:rPr lang="pt-BR" sz="2100" dirty="0" err="1" smtClean="0"/>
              <a:t>Average</a:t>
            </a:r>
            <a:r>
              <a:rPr lang="pt-BR" sz="2100" dirty="0" smtClean="0"/>
              <a:t> </a:t>
            </a:r>
            <a:r>
              <a:rPr lang="pt-BR" sz="2100" dirty="0" err="1"/>
              <a:t>waiting</a:t>
            </a:r>
            <a:r>
              <a:rPr lang="pt-BR" sz="2100" dirty="0"/>
              <a:t> time: (0 + 24 + 27)/3 = 17</a:t>
            </a:r>
            <a:endParaRPr lang="pt-BR" sz="800" baseline="-25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470" y="4216992"/>
            <a:ext cx="5082980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/>
              <a:t>First</a:t>
            </a:r>
            <a:r>
              <a:rPr lang="pt-BR" sz="5400" dirty="0"/>
              <a:t>-Come </a:t>
            </a:r>
            <a:r>
              <a:rPr lang="pt-BR" sz="5400" dirty="0" err="1"/>
              <a:t>First-Served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/>
          </a:bodyPr>
          <a:lstStyle/>
          <a:p>
            <a:r>
              <a:rPr lang="pt-BR" sz="2500" dirty="0"/>
              <a:t>Suponha que os mesmos </a:t>
            </a:r>
            <a:r>
              <a:rPr lang="pt-BR" sz="2500" dirty="0" smtClean="0"/>
              <a:t>processos cheguem </a:t>
            </a:r>
            <a:r>
              <a:rPr lang="pt-BR" sz="2500" dirty="0"/>
              <a:t>agora na seguinte ordem:</a:t>
            </a:r>
          </a:p>
          <a:p>
            <a:pPr lvl="1"/>
            <a:r>
              <a:rPr lang="pt-BR" sz="2100" dirty="0" smtClean="0"/>
              <a:t>P</a:t>
            </a:r>
            <a:r>
              <a:rPr lang="pt-BR" sz="2100" baseline="-25000" dirty="0" smtClean="0"/>
              <a:t>2</a:t>
            </a:r>
            <a:r>
              <a:rPr lang="pt-BR" sz="2100" dirty="0" smtClean="0"/>
              <a:t> </a:t>
            </a:r>
            <a:r>
              <a:rPr lang="pt-BR" sz="2100" dirty="0"/>
              <a:t>, P</a:t>
            </a:r>
            <a:r>
              <a:rPr lang="pt-BR" sz="2100" baseline="-25000" dirty="0"/>
              <a:t>3</a:t>
            </a:r>
            <a:r>
              <a:rPr lang="pt-BR" sz="2100" dirty="0"/>
              <a:t> , P</a:t>
            </a:r>
            <a:r>
              <a:rPr lang="pt-BR" sz="2100" baseline="-25000" dirty="0"/>
              <a:t>1</a:t>
            </a:r>
          </a:p>
          <a:p>
            <a:r>
              <a:rPr lang="pt-BR" sz="2500" dirty="0" smtClean="0"/>
              <a:t>Tempo </a:t>
            </a:r>
            <a:r>
              <a:rPr lang="pt-BR" sz="2500" dirty="0"/>
              <a:t>de espera de cada processo:</a:t>
            </a:r>
          </a:p>
          <a:p>
            <a:pPr lvl="1"/>
            <a:r>
              <a:rPr lang="pt-BR" sz="2100" dirty="0" err="1" smtClean="0"/>
              <a:t>Waiting</a:t>
            </a:r>
            <a:r>
              <a:rPr lang="pt-BR" sz="2100" dirty="0" smtClean="0"/>
              <a:t> </a:t>
            </a:r>
            <a:r>
              <a:rPr lang="pt-BR" sz="2100" dirty="0"/>
              <a:t>time: P1 = 6; P2 = 0; P3 = 3</a:t>
            </a:r>
          </a:p>
          <a:p>
            <a:r>
              <a:rPr lang="pt-BR" sz="2500" dirty="0" smtClean="0"/>
              <a:t>Tempo </a:t>
            </a:r>
            <a:r>
              <a:rPr lang="pt-BR" sz="2500" dirty="0"/>
              <a:t>médio de espera:</a:t>
            </a:r>
          </a:p>
          <a:p>
            <a:pPr lvl="1"/>
            <a:r>
              <a:rPr lang="pt-BR" sz="2100" dirty="0" err="1" smtClean="0"/>
              <a:t>Average</a:t>
            </a:r>
            <a:r>
              <a:rPr lang="pt-BR" sz="2100" dirty="0" smtClean="0"/>
              <a:t> </a:t>
            </a:r>
            <a:r>
              <a:rPr lang="pt-BR" sz="2100" dirty="0" err="1"/>
              <a:t>waiting</a:t>
            </a:r>
            <a:r>
              <a:rPr lang="pt-BR" sz="2100" dirty="0"/>
              <a:t> time: (6 + 0 + 3)/3 = 3</a:t>
            </a:r>
            <a:endParaRPr lang="pt-BR" sz="400" baseline="-25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324" y="5241037"/>
            <a:ext cx="5082980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/>
              <a:t>Shortest</a:t>
            </a:r>
            <a:r>
              <a:rPr lang="pt-BR" sz="5400" dirty="0"/>
              <a:t> </a:t>
            </a:r>
            <a:r>
              <a:rPr lang="pt-BR" sz="5400" dirty="0" err="1"/>
              <a:t>Job</a:t>
            </a:r>
            <a:r>
              <a:rPr lang="pt-BR" sz="5400" dirty="0"/>
              <a:t> </a:t>
            </a:r>
            <a:r>
              <a:rPr lang="pt-BR" sz="5400" dirty="0" err="1"/>
              <a:t>First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/>
          </a:bodyPr>
          <a:lstStyle/>
          <a:p>
            <a:r>
              <a:rPr lang="pt-BR" sz="2500" dirty="0"/>
              <a:t>Baseia-se no fato de que </a:t>
            </a:r>
            <a:r>
              <a:rPr lang="pt-BR" sz="2500" dirty="0" smtClean="0"/>
              <a:t>privilegiando processos </a:t>
            </a:r>
            <a:r>
              <a:rPr lang="pt-BR" sz="2500" dirty="0"/>
              <a:t>pequenos o </a:t>
            </a:r>
            <a:r>
              <a:rPr lang="pt-BR" sz="2500" dirty="0" smtClean="0"/>
              <a:t>tempo médio </a:t>
            </a:r>
            <a:r>
              <a:rPr lang="pt-BR" sz="2500" dirty="0"/>
              <a:t>de espera decresce</a:t>
            </a:r>
          </a:p>
          <a:p>
            <a:r>
              <a:rPr lang="pt-BR" sz="2500" dirty="0" smtClean="0"/>
              <a:t>O </a:t>
            </a:r>
            <a:r>
              <a:rPr lang="pt-BR" sz="2500" dirty="0"/>
              <a:t>tempo de espera dos </a:t>
            </a:r>
            <a:r>
              <a:rPr lang="pt-BR" sz="2500" dirty="0" smtClean="0"/>
              <a:t>processos pequenos </a:t>
            </a:r>
            <a:r>
              <a:rPr lang="pt-BR" sz="2500" dirty="0"/>
              <a:t>decresce mais do que </a:t>
            </a:r>
            <a:r>
              <a:rPr lang="pt-BR" sz="2500" dirty="0" smtClean="0"/>
              <a:t>o aumento </a:t>
            </a:r>
            <a:r>
              <a:rPr lang="pt-BR" sz="2500" dirty="0"/>
              <a:t>do tempo de espera </a:t>
            </a:r>
            <a:r>
              <a:rPr lang="pt-BR" sz="2500" dirty="0" smtClean="0"/>
              <a:t>dos processos </a:t>
            </a:r>
            <a:r>
              <a:rPr lang="pt-BR" sz="2500" dirty="0"/>
              <a:t>longos.</a:t>
            </a:r>
          </a:p>
          <a:p>
            <a:r>
              <a:rPr lang="pt-BR" sz="2500" dirty="0" smtClean="0"/>
              <a:t>É </a:t>
            </a:r>
            <a:r>
              <a:rPr lang="pt-BR" sz="2500" dirty="0"/>
              <a:t>um algoritmo ótimo, de referência.</a:t>
            </a:r>
            <a:endParaRPr lang="pt-BR" sz="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9253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/>
              <a:t>Shortest</a:t>
            </a:r>
            <a:r>
              <a:rPr lang="pt-BR" sz="5400" dirty="0"/>
              <a:t> </a:t>
            </a:r>
            <a:r>
              <a:rPr lang="pt-BR" sz="5400" dirty="0" err="1"/>
              <a:t>Job</a:t>
            </a:r>
            <a:r>
              <a:rPr lang="pt-BR" sz="5400" dirty="0"/>
              <a:t> </a:t>
            </a:r>
            <a:r>
              <a:rPr lang="pt-BR" sz="5400" dirty="0" err="1"/>
              <a:t>First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/>
          </a:bodyPr>
          <a:lstStyle/>
          <a:p>
            <a:r>
              <a:rPr lang="pt-BR" sz="2500" dirty="0"/>
              <a:t>Abordagem 1:</a:t>
            </a:r>
          </a:p>
          <a:p>
            <a:r>
              <a:rPr lang="pt-BR" sz="2500" dirty="0" smtClean="0"/>
              <a:t>Processo </a:t>
            </a:r>
            <a:r>
              <a:rPr lang="pt-BR" sz="2500" dirty="0"/>
              <a:t>com menor expectativa </a:t>
            </a:r>
            <a:r>
              <a:rPr lang="pt-BR" sz="2500" dirty="0" smtClean="0"/>
              <a:t>de tempo </a:t>
            </a:r>
            <a:r>
              <a:rPr lang="pt-BR" sz="2500" dirty="0"/>
              <a:t>de processamento é </a:t>
            </a:r>
            <a:r>
              <a:rPr lang="pt-BR" sz="2500" dirty="0" smtClean="0"/>
              <a:t>selecionado para </a:t>
            </a:r>
            <a:r>
              <a:rPr lang="pt-BR" sz="2500" dirty="0"/>
              <a:t>execução.</a:t>
            </a:r>
          </a:p>
          <a:p>
            <a:r>
              <a:rPr lang="pt-BR" sz="2500" dirty="0" smtClean="0"/>
              <a:t>Abordagem </a:t>
            </a:r>
            <a:r>
              <a:rPr lang="pt-BR" sz="2500" dirty="0"/>
              <a:t>2:</a:t>
            </a:r>
          </a:p>
          <a:p>
            <a:r>
              <a:rPr lang="pt-BR" sz="2500" dirty="0" smtClean="0"/>
              <a:t>Associado </a:t>
            </a:r>
            <a:r>
              <a:rPr lang="pt-BR" sz="2500" dirty="0"/>
              <a:t>com cada processo está </a:t>
            </a:r>
            <a:r>
              <a:rPr lang="pt-BR" sz="2500" dirty="0" smtClean="0"/>
              <a:t>o tamanho </a:t>
            </a:r>
            <a:r>
              <a:rPr lang="pt-BR" sz="2500" dirty="0"/>
              <a:t>do seu próximo CPU </a:t>
            </a:r>
            <a:r>
              <a:rPr lang="pt-BR" sz="2500" dirty="0" err="1"/>
              <a:t>burst</a:t>
            </a:r>
            <a:r>
              <a:rPr lang="pt-BR" sz="2500" dirty="0"/>
              <a:t>.</a:t>
            </a:r>
          </a:p>
          <a:p>
            <a:r>
              <a:rPr lang="pt-BR" sz="2500" dirty="0" smtClean="0"/>
              <a:t>Esse </a:t>
            </a:r>
            <a:r>
              <a:rPr lang="pt-BR" sz="2500" dirty="0"/>
              <a:t>tamanho é usado como critério </a:t>
            </a:r>
            <a:r>
              <a:rPr lang="pt-BR" sz="2500" dirty="0" smtClean="0"/>
              <a:t>de escalonamento</a:t>
            </a:r>
            <a:r>
              <a:rPr lang="pt-BR" sz="2500" dirty="0"/>
              <a:t>, sendo selecionado </a:t>
            </a:r>
            <a:r>
              <a:rPr lang="pt-BR" sz="2500" dirty="0" smtClean="0"/>
              <a:t>o processo </a:t>
            </a:r>
            <a:r>
              <a:rPr lang="pt-BR" sz="2500" dirty="0"/>
              <a:t>de menor próximo CPU </a:t>
            </a:r>
            <a:r>
              <a:rPr lang="pt-BR" sz="2500" dirty="0" err="1"/>
              <a:t>burst</a:t>
            </a:r>
            <a:r>
              <a:rPr lang="pt-BR" sz="2500" dirty="0"/>
              <a:t>.</a:t>
            </a:r>
            <a:endParaRPr lang="pt-BR" sz="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5046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/>
              <a:t>Shortest</a:t>
            </a:r>
            <a:r>
              <a:rPr lang="pt-BR" sz="5400" dirty="0"/>
              <a:t> </a:t>
            </a:r>
            <a:r>
              <a:rPr lang="pt-BR" sz="5400" dirty="0" err="1"/>
              <a:t>Job</a:t>
            </a:r>
            <a:r>
              <a:rPr lang="pt-BR" sz="5400" dirty="0"/>
              <a:t> </a:t>
            </a:r>
            <a:r>
              <a:rPr lang="pt-BR" sz="5400" dirty="0" err="1"/>
              <a:t>First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/>
          </a:bodyPr>
          <a:lstStyle/>
          <a:p>
            <a:r>
              <a:rPr lang="pt-BR" sz="2500" dirty="0"/>
              <a:t>Dois esquemas:</a:t>
            </a:r>
          </a:p>
          <a:p>
            <a:r>
              <a:rPr lang="pt-BR" sz="2500" dirty="0" smtClean="0"/>
              <a:t>Não-</a:t>
            </a:r>
            <a:r>
              <a:rPr lang="pt-BR" sz="2500" dirty="0" err="1" smtClean="0"/>
              <a:t>preemptivo</a:t>
            </a:r>
            <a:r>
              <a:rPr lang="pt-BR" sz="2500" dirty="0" smtClean="0"/>
              <a:t> </a:t>
            </a:r>
            <a:r>
              <a:rPr lang="pt-BR" sz="2500" dirty="0"/>
              <a:t>– uma vez a CPU alocada a </a:t>
            </a:r>
            <a:r>
              <a:rPr lang="pt-BR" sz="2500" dirty="0" smtClean="0"/>
              <a:t>um processo </a:t>
            </a:r>
            <a:r>
              <a:rPr lang="pt-BR" sz="2500" dirty="0"/>
              <a:t>ela não pode ser dada a um outro </a:t>
            </a:r>
            <a:r>
              <a:rPr lang="pt-BR" sz="2500" dirty="0" smtClean="0"/>
              <a:t>antes do </a:t>
            </a:r>
            <a:r>
              <a:rPr lang="pt-BR" sz="2500" dirty="0"/>
              <a:t>término do CPU </a:t>
            </a:r>
            <a:r>
              <a:rPr lang="pt-BR" sz="2500" dirty="0" err="1"/>
              <a:t>burst</a:t>
            </a:r>
            <a:r>
              <a:rPr lang="pt-BR" sz="2500" dirty="0"/>
              <a:t> corrente.</a:t>
            </a:r>
          </a:p>
          <a:p>
            <a:r>
              <a:rPr lang="pt-BR" sz="2500" dirty="0" err="1" smtClean="0"/>
              <a:t>Preemptivo</a:t>
            </a:r>
            <a:r>
              <a:rPr lang="pt-BR" sz="2500" dirty="0" smtClean="0"/>
              <a:t> </a:t>
            </a:r>
            <a:r>
              <a:rPr lang="pt-BR" sz="2500" dirty="0"/>
              <a:t>– se chega um novo processo </a:t>
            </a:r>
            <a:r>
              <a:rPr lang="pt-BR" sz="2500" dirty="0" smtClean="0"/>
              <a:t>com CPU </a:t>
            </a:r>
            <a:r>
              <a:rPr lang="pt-BR" sz="2500" dirty="0" err="1"/>
              <a:t>burst</a:t>
            </a:r>
            <a:r>
              <a:rPr lang="pt-BR" sz="2500" dirty="0"/>
              <a:t> menor que o tempo remanescente </a:t>
            </a:r>
            <a:r>
              <a:rPr lang="pt-BR" sz="2500" dirty="0" smtClean="0"/>
              <a:t>do processo </a:t>
            </a:r>
            <a:r>
              <a:rPr lang="pt-BR" sz="2500" dirty="0"/>
              <a:t>corrente ocorre a preempção. </a:t>
            </a:r>
            <a:r>
              <a:rPr lang="pt-BR" sz="2500" dirty="0" smtClean="0"/>
              <a:t>Esse esquema </a:t>
            </a:r>
            <a:r>
              <a:rPr lang="pt-BR" sz="2500" dirty="0"/>
              <a:t>é conhecido como </a:t>
            </a:r>
            <a:r>
              <a:rPr lang="pt-BR" sz="2500" dirty="0" err="1" smtClean="0"/>
              <a:t>Shortest-Remaining</a:t>
            </a:r>
            <a:r>
              <a:rPr lang="pt-BR" sz="2500" dirty="0" smtClean="0"/>
              <a:t>- Time-</a:t>
            </a:r>
            <a:r>
              <a:rPr lang="pt-BR" sz="2500" dirty="0" err="1" smtClean="0"/>
              <a:t>First</a:t>
            </a:r>
            <a:r>
              <a:rPr lang="pt-BR" sz="2500" dirty="0" smtClean="0"/>
              <a:t> </a:t>
            </a:r>
            <a:r>
              <a:rPr lang="pt-BR" sz="2500" dirty="0"/>
              <a:t>(SRTF).</a:t>
            </a:r>
            <a:endParaRPr lang="pt-BR" sz="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63456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Exemplo de SJF Não-</a:t>
            </a:r>
            <a:r>
              <a:rPr lang="pt-BR" sz="5400" dirty="0" err="1"/>
              <a:t>Preemptivo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/>
          </a:bodyPr>
          <a:lstStyle/>
          <a:p>
            <a:r>
              <a:rPr lang="en-US" sz="2500" dirty="0"/>
              <a:t>Average waiting time = (0 + 6 + 3 + 7)/4 = 4</a:t>
            </a:r>
            <a:endParaRPr lang="pt-BR" sz="400" baseline="-25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616" y="2750290"/>
            <a:ext cx="5982218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 fontScale="90000"/>
          </a:bodyPr>
          <a:lstStyle/>
          <a:p>
            <a:r>
              <a:rPr lang="pt-BR" sz="5400" dirty="0"/>
              <a:t>Exemplo de SJF </a:t>
            </a:r>
            <a:r>
              <a:rPr lang="pt-BR" sz="5400" dirty="0" err="1"/>
              <a:t>Preemptivo</a:t>
            </a:r>
            <a:r>
              <a:rPr lang="pt-BR" sz="5400" dirty="0"/>
              <a:t> (Algoritmo SRTF)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/>
          </a:bodyPr>
          <a:lstStyle/>
          <a:p>
            <a:r>
              <a:rPr lang="en-US" sz="2500" dirty="0"/>
              <a:t>Average waiting time = (9 + 1 + 0 + 2)/4 = 3</a:t>
            </a:r>
            <a:endParaRPr lang="pt-BR" sz="400" baseline="-25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515" y="3020468"/>
            <a:ext cx="5974598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3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Tamanho do Próximo CPU </a:t>
            </a:r>
            <a:r>
              <a:rPr lang="pt-BR" sz="5400" dirty="0" err="1"/>
              <a:t>burst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/>
          </a:bodyPr>
          <a:lstStyle/>
          <a:p>
            <a:r>
              <a:rPr lang="pt-BR" sz="2500" dirty="0"/>
              <a:t>A real dificuldade do algoritmo é </a:t>
            </a:r>
            <a:r>
              <a:rPr lang="pt-BR" sz="2500" dirty="0" smtClean="0"/>
              <a:t>conhecer o </a:t>
            </a:r>
            <a:r>
              <a:rPr lang="pt-BR" sz="2500" dirty="0"/>
              <a:t>tamanho da próxima requisição de CPU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Para </a:t>
            </a:r>
            <a:r>
              <a:rPr lang="pt-BR" sz="2500" dirty="0"/>
              <a:t>escalonamento de longo prazo num </a:t>
            </a:r>
            <a:r>
              <a:rPr lang="pt-BR" sz="2500" dirty="0" smtClean="0"/>
              <a:t>sistema batch</a:t>
            </a:r>
            <a:r>
              <a:rPr lang="pt-BR" sz="2500" dirty="0"/>
              <a:t>, podemos usar como tamanho o limite </a:t>
            </a:r>
            <a:r>
              <a:rPr lang="pt-BR" sz="2500" dirty="0" smtClean="0"/>
              <a:t>de tempo </a:t>
            </a:r>
            <a:r>
              <a:rPr lang="pt-BR" sz="2500" dirty="0"/>
              <a:t>de CPU especificado pelo usuário </a:t>
            </a:r>
            <a:r>
              <a:rPr lang="pt-BR" sz="2500" dirty="0" smtClean="0"/>
              <a:t>quando da </a:t>
            </a:r>
            <a:r>
              <a:rPr lang="pt-BR" sz="2500" dirty="0"/>
              <a:t>submissão do </a:t>
            </a:r>
            <a:r>
              <a:rPr lang="pt-BR" sz="2500" dirty="0" err="1"/>
              <a:t>job</a:t>
            </a:r>
            <a:r>
              <a:rPr lang="pt-BR" sz="2500" dirty="0"/>
              <a:t>.</a:t>
            </a:r>
          </a:p>
          <a:p>
            <a:r>
              <a:rPr lang="pt-BR" sz="2500" dirty="0" smtClean="0"/>
              <a:t>No </a:t>
            </a:r>
            <a:r>
              <a:rPr lang="pt-BR" sz="2500" dirty="0"/>
              <a:t>nível de escalonamento de curto prazo </a:t>
            </a:r>
            <a:r>
              <a:rPr lang="pt-BR" sz="2500" dirty="0" smtClean="0"/>
              <a:t>sua implementação </a:t>
            </a:r>
            <a:r>
              <a:rPr lang="pt-BR" sz="2500" dirty="0"/>
              <a:t>pode ser apenas aproximada, </a:t>
            </a:r>
            <a:r>
              <a:rPr lang="pt-BR" sz="2500" dirty="0" smtClean="0"/>
              <a:t>já que </a:t>
            </a:r>
            <a:r>
              <a:rPr lang="pt-BR" sz="2500" dirty="0"/>
              <a:t>não há como saber o tamanho da </a:t>
            </a:r>
            <a:r>
              <a:rPr lang="pt-BR" sz="2500" dirty="0" smtClean="0"/>
              <a:t>próxima requisição </a:t>
            </a:r>
            <a:r>
              <a:rPr lang="pt-BR" sz="2500" dirty="0"/>
              <a:t>de CPU.</a:t>
            </a:r>
            <a:endParaRPr lang="pt-BR" sz="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899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Prevendo o Tamanho do </a:t>
            </a:r>
            <a:r>
              <a:rPr lang="pt-BR" sz="5400" dirty="0" err="1"/>
              <a:t>Burst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/>
          </a:bodyPr>
          <a:lstStyle/>
          <a:p>
            <a:endParaRPr lang="pt-BR" sz="400" baseline="-25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123" y="1862977"/>
            <a:ext cx="4099915" cy="382557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176" y="3543376"/>
            <a:ext cx="3086367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Escalonamento por Prioridade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/>
          </a:bodyPr>
          <a:lstStyle/>
          <a:p>
            <a:r>
              <a:rPr lang="pt-BR" sz="2500" dirty="0"/>
              <a:t>Um número inteiro é associado a </a:t>
            </a:r>
            <a:r>
              <a:rPr lang="pt-BR" sz="2500" dirty="0" smtClean="0"/>
              <a:t>cada processo</a:t>
            </a:r>
            <a:r>
              <a:rPr lang="pt-BR" sz="2500" dirty="0"/>
              <a:t>, refletindo a sua prioridade </a:t>
            </a:r>
            <a:r>
              <a:rPr lang="pt-BR" sz="2500" dirty="0" smtClean="0"/>
              <a:t>no sistema</a:t>
            </a:r>
            <a:r>
              <a:rPr lang="pt-BR" sz="2500" dirty="0"/>
              <a:t>.</a:t>
            </a:r>
          </a:p>
          <a:p>
            <a:r>
              <a:rPr lang="pt-BR" sz="2500" dirty="0" smtClean="0"/>
              <a:t>A </a:t>
            </a:r>
            <a:r>
              <a:rPr lang="pt-BR" sz="2500" dirty="0"/>
              <a:t>CPU é alocada ao processo de maior valor </a:t>
            </a:r>
            <a:r>
              <a:rPr lang="pt-BR" sz="2500" dirty="0" smtClean="0"/>
              <a:t>de prioridade </a:t>
            </a:r>
            <a:r>
              <a:rPr lang="pt-BR" sz="2500" dirty="0"/>
              <a:t>na fila de prontos.</a:t>
            </a:r>
          </a:p>
          <a:p>
            <a:r>
              <a:rPr lang="pt-BR" sz="2500" dirty="0" smtClean="0"/>
              <a:t>OBS</a:t>
            </a:r>
            <a:r>
              <a:rPr lang="pt-BR" sz="2500" dirty="0"/>
              <a:t>: normalmente no UNIX, menor valor </a:t>
            </a:r>
            <a:r>
              <a:rPr lang="pt-BR" sz="2500" dirty="0" smtClean="0"/>
              <a:t>= maior </a:t>
            </a:r>
            <a:r>
              <a:rPr lang="pt-BR" sz="2500" dirty="0"/>
              <a:t>prioridade</a:t>
            </a:r>
          </a:p>
          <a:p>
            <a:r>
              <a:rPr lang="pt-BR" sz="2500" dirty="0" smtClean="0"/>
              <a:t>Estratégia </a:t>
            </a:r>
            <a:r>
              <a:rPr lang="pt-BR" sz="2500" dirty="0"/>
              <a:t>muito usada em S.O. de tempo real.</a:t>
            </a:r>
            <a:endParaRPr lang="pt-BR" sz="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74909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Processos</a:t>
            </a:r>
            <a:endParaRPr lang="pt-BR" sz="54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921206" y="3014134"/>
            <a:ext cx="7594144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 smtClean="0"/>
              <a:t>Escalonamento de Processos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2437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Escalonamento por Prioridade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 lnSpcReduction="10000"/>
          </a:bodyPr>
          <a:lstStyle/>
          <a:p>
            <a:r>
              <a:rPr lang="pt-BR" sz="2500" dirty="0"/>
              <a:t>Prioridades podem ser definidas interna </a:t>
            </a:r>
            <a:r>
              <a:rPr lang="pt-BR" sz="2500" dirty="0" smtClean="0"/>
              <a:t>ou externamente</a:t>
            </a:r>
            <a:r>
              <a:rPr lang="pt-BR" sz="2500" dirty="0"/>
              <a:t>.</a:t>
            </a:r>
          </a:p>
          <a:p>
            <a:r>
              <a:rPr lang="pt-BR" sz="2500" dirty="0" smtClean="0"/>
              <a:t>Definição </a:t>
            </a:r>
            <a:r>
              <a:rPr lang="pt-BR" sz="2500" dirty="0"/>
              <a:t>interna:</a:t>
            </a:r>
          </a:p>
          <a:p>
            <a:r>
              <a:rPr lang="pt-BR" sz="2500" dirty="0" smtClean="0"/>
              <a:t>Usa </a:t>
            </a:r>
            <a:r>
              <a:rPr lang="pt-BR" sz="2500" dirty="0"/>
              <a:t>alguma medida (ou uma combinação delas</a:t>
            </a:r>
            <a:r>
              <a:rPr lang="pt-BR" sz="2500" dirty="0" smtClean="0"/>
              <a:t>) para </a:t>
            </a:r>
            <a:r>
              <a:rPr lang="pt-BR" sz="2500" dirty="0"/>
              <a:t>computar o valor da prioridade. Por </a:t>
            </a:r>
            <a:r>
              <a:rPr lang="pt-BR" sz="2500" dirty="0" smtClean="0"/>
              <a:t>exemplo, limite </a:t>
            </a:r>
            <a:r>
              <a:rPr lang="pt-BR" sz="2500" dirty="0"/>
              <a:t>de tempo, requisitos de memória, n◦ </a:t>
            </a:r>
            <a:r>
              <a:rPr lang="pt-BR" sz="2500" dirty="0" smtClean="0"/>
              <a:t>de arquivos </a:t>
            </a:r>
            <a:r>
              <a:rPr lang="pt-BR" sz="2500" dirty="0"/>
              <a:t>abertos, razão entre </a:t>
            </a:r>
            <a:r>
              <a:rPr lang="pt-BR" sz="2500" dirty="0" err="1"/>
              <a:t>average</a:t>
            </a:r>
            <a:r>
              <a:rPr lang="pt-BR" sz="2500" dirty="0"/>
              <a:t> I/O </a:t>
            </a:r>
            <a:r>
              <a:rPr lang="pt-BR" sz="2500" dirty="0" err="1"/>
              <a:t>burst</a:t>
            </a:r>
            <a:r>
              <a:rPr lang="pt-BR" sz="2500" dirty="0"/>
              <a:t> </a:t>
            </a:r>
            <a:r>
              <a:rPr lang="pt-BR" sz="2500" dirty="0" smtClean="0"/>
              <a:t>e </a:t>
            </a:r>
            <a:r>
              <a:rPr lang="pt-BR" sz="2500" dirty="0" err="1" smtClean="0"/>
              <a:t>average</a:t>
            </a:r>
            <a:r>
              <a:rPr lang="pt-BR" sz="2500" dirty="0" smtClean="0"/>
              <a:t> </a:t>
            </a:r>
            <a:r>
              <a:rPr lang="pt-BR" sz="2500" dirty="0"/>
              <a:t>CPU </a:t>
            </a:r>
            <a:r>
              <a:rPr lang="pt-BR" sz="2500" dirty="0" err="1"/>
              <a:t>burst</a:t>
            </a:r>
            <a:r>
              <a:rPr lang="pt-BR" sz="2500" dirty="0"/>
              <a:t>, etc.</a:t>
            </a:r>
          </a:p>
          <a:p>
            <a:r>
              <a:rPr lang="pt-BR" sz="2500" dirty="0" smtClean="0"/>
              <a:t>Definição </a:t>
            </a:r>
            <a:r>
              <a:rPr lang="pt-BR" sz="2500" dirty="0"/>
              <a:t>externa:</a:t>
            </a:r>
          </a:p>
          <a:p>
            <a:r>
              <a:rPr lang="pt-BR" sz="2500" dirty="0" smtClean="0"/>
              <a:t>Definida </a:t>
            </a:r>
            <a:r>
              <a:rPr lang="pt-BR" sz="2500" dirty="0"/>
              <a:t>por algum critério externo ao S.O (tipo </a:t>
            </a:r>
            <a:r>
              <a:rPr lang="pt-BR" sz="2500" dirty="0" smtClean="0"/>
              <a:t>do processo</a:t>
            </a:r>
            <a:r>
              <a:rPr lang="pt-BR" sz="2500" dirty="0"/>
              <a:t>, departamento responsável, custo, etc.)</a:t>
            </a:r>
            <a:endParaRPr lang="pt-BR" sz="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34154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Escalonamento por Prioridade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/>
          </a:bodyPr>
          <a:lstStyle/>
          <a:p>
            <a:r>
              <a:rPr lang="en-US" sz="2500" dirty="0"/>
              <a:t>Average waiting time = (6+0+16+18+1)/5 = 8,2ms</a:t>
            </a:r>
            <a:endParaRPr lang="pt-BR" sz="400" baseline="-25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53" y="2673142"/>
            <a:ext cx="7849280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Escalonamento por Prioridade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/>
          </a:bodyPr>
          <a:lstStyle/>
          <a:p>
            <a:r>
              <a:rPr lang="en-US" sz="2500" dirty="0"/>
              <a:t>Average waiting time = (4+0+1+3+14)/5 = 4,4ms</a:t>
            </a:r>
            <a:endParaRPr lang="pt-BR" sz="400" baseline="-25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59" y="2802835"/>
            <a:ext cx="7811177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1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Escalonamento por Prioridade - Problemas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2500" dirty="0"/>
              <a:t>Problema da “Inversão de Prioridades”</a:t>
            </a:r>
          </a:p>
          <a:p>
            <a:r>
              <a:rPr lang="pt-BR" sz="2500" dirty="0" smtClean="0"/>
              <a:t>Um </a:t>
            </a:r>
            <a:r>
              <a:rPr lang="pt-BR" sz="2500" dirty="0"/>
              <a:t>processo B menos prioritário, acessa um </a:t>
            </a:r>
            <a:r>
              <a:rPr lang="pt-BR" sz="2500" dirty="0" smtClean="0"/>
              <a:t>recurso compartilhado</a:t>
            </a:r>
            <a:endParaRPr lang="pt-BR" sz="2500" dirty="0"/>
          </a:p>
          <a:p>
            <a:r>
              <a:rPr lang="pt-BR" sz="2500" dirty="0" smtClean="0"/>
              <a:t>B </a:t>
            </a:r>
            <a:r>
              <a:rPr lang="pt-BR" sz="2500" dirty="0"/>
              <a:t>é </a:t>
            </a:r>
            <a:r>
              <a:rPr lang="pt-BR" sz="2500" dirty="0" err="1"/>
              <a:t>preemptado</a:t>
            </a:r>
            <a:r>
              <a:rPr lang="pt-BR" sz="2500" dirty="0"/>
              <a:t>, para que o processo A (</a:t>
            </a:r>
            <a:r>
              <a:rPr lang="pt-BR" sz="2500" dirty="0" smtClean="0"/>
              <a:t>mais prioritário</a:t>
            </a:r>
            <a:r>
              <a:rPr lang="pt-BR" sz="2500" dirty="0"/>
              <a:t>) seja executado.</a:t>
            </a:r>
          </a:p>
          <a:p>
            <a:r>
              <a:rPr lang="pt-BR" sz="2500" dirty="0" smtClean="0"/>
              <a:t>A </a:t>
            </a:r>
            <a:r>
              <a:rPr lang="pt-BR" sz="2500" dirty="0"/>
              <a:t>tenta usar o recurso compartilhado, mas ele </a:t>
            </a:r>
            <a:r>
              <a:rPr lang="pt-BR" sz="2500" dirty="0" smtClean="0"/>
              <a:t>está “</a:t>
            </a:r>
            <a:r>
              <a:rPr lang="pt-BR" sz="2500" dirty="0"/>
              <a:t>bloqueado” já que B está “usando”</a:t>
            </a:r>
          </a:p>
          <a:p>
            <a:r>
              <a:rPr lang="pt-BR" sz="2500" dirty="0" smtClean="0"/>
              <a:t>Temos </a:t>
            </a:r>
            <a:r>
              <a:rPr lang="pt-BR" sz="2500" dirty="0"/>
              <a:t>aqui um </a:t>
            </a:r>
            <a:r>
              <a:rPr lang="pt-BR" sz="2500" dirty="0" err="1"/>
              <a:t>deadlock</a:t>
            </a:r>
            <a:r>
              <a:rPr lang="pt-BR" sz="2500" dirty="0"/>
              <a:t>!</a:t>
            </a:r>
          </a:p>
          <a:p>
            <a:r>
              <a:rPr lang="pt-BR" sz="2500" dirty="0" smtClean="0"/>
              <a:t>Nem </a:t>
            </a:r>
            <a:r>
              <a:rPr lang="pt-BR" sz="2500" dirty="0"/>
              <a:t>A nem B avançam</a:t>
            </a:r>
          </a:p>
          <a:p>
            <a:r>
              <a:rPr lang="pt-BR" sz="2500" dirty="0" smtClean="0"/>
              <a:t>Possível </a:t>
            </a:r>
            <a:r>
              <a:rPr lang="pt-BR" sz="2500" dirty="0"/>
              <a:t>solução</a:t>
            </a:r>
          </a:p>
          <a:p>
            <a:r>
              <a:rPr lang="pt-BR" sz="2500" dirty="0" smtClean="0"/>
              <a:t>Protocolo </a:t>
            </a:r>
            <a:r>
              <a:rPr lang="pt-BR" sz="2500" dirty="0"/>
              <a:t>de Herança de Prioridades</a:t>
            </a:r>
            <a:endParaRPr lang="pt-BR" sz="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2212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Escalonamento por Prioridade - Problemas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/>
          </a:bodyPr>
          <a:lstStyle/>
          <a:p>
            <a:r>
              <a:rPr lang="pt-BR" sz="2500" dirty="0"/>
              <a:t>Problema: “</a:t>
            </a:r>
            <a:r>
              <a:rPr lang="pt-BR" sz="2500" dirty="0" err="1"/>
              <a:t>starvation</a:t>
            </a:r>
            <a:r>
              <a:rPr lang="pt-BR" sz="2500" dirty="0"/>
              <a:t>”</a:t>
            </a:r>
          </a:p>
          <a:p>
            <a:r>
              <a:rPr lang="pt-BR" sz="2500" dirty="0" smtClean="0"/>
              <a:t>Processos </a:t>
            </a:r>
            <a:r>
              <a:rPr lang="pt-BR" sz="2500" dirty="0"/>
              <a:t>de baixa prioridade podem nunca executar</a:t>
            </a:r>
          </a:p>
          <a:p>
            <a:r>
              <a:rPr lang="pt-BR" sz="2500" dirty="0" smtClean="0"/>
              <a:t> </a:t>
            </a:r>
            <a:r>
              <a:rPr lang="pt-BR" sz="2500" dirty="0"/>
              <a:t>Solução: “</a:t>
            </a:r>
            <a:r>
              <a:rPr lang="pt-BR" sz="2500" dirty="0" err="1"/>
              <a:t>Aging</a:t>
            </a:r>
            <a:r>
              <a:rPr lang="pt-BR" sz="2500" dirty="0"/>
              <a:t>”</a:t>
            </a:r>
          </a:p>
          <a:p>
            <a:r>
              <a:rPr lang="pt-BR" sz="2500" dirty="0" smtClean="0"/>
              <a:t>Prioridade </a:t>
            </a:r>
            <a:r>
              <a:rPr lang="pt-BR" sz="2500" dirty="0"/>
              <a:t>aumenta com o passar do tempo.</a:t>
            </a:r>
            <a:endParaRPr lang="pt-BR" sz="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443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Escalonamento Round-Robin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/>
          </a:bodyPr>
          <a:lstStyle/>
          <a:p>
            <a:r>
              <a:rPr lang="pt-BR" sz="2500" dirty="0"/>
              <a:t>Algoritmo típico de sistemas operacionais de </a:t>
            </a:r>
            <a:r>
              <a:rPr lang="pt-BR" sz="2500" dirty="0" smtClean="0"/>
              <a:t>tempo compartilhado</a:t>
            </a:r>
            <a:r>
              <a:rPr lang="pt-BR" sz="2500" dirty="0"/>
              <a:t>.</a:t>
            </a:r>
          </a:p>
          <a:p>
            <a:r>
              <a:rPr lang="pt-BR" sz="2500" dirty="0" smtClean="0"/>
              <a:t>Cada </a:t>
            </a:r>
            <a:r>
              <a:rPr lang="pt-BR" sz="2500" dirty="0"/>
              <a:t>processo recebe uma pequena fatia de tempo de </a:t>
            </a:r>
            <a:r>
              <a:rPr lang="pt-BR" sz="2500" dirty="0" smtClean="0"/>
              <a:t>CPU (quantum</a:t>
            </a:r>
            <a:r>
              <a:rPr lang="pt-BR" sz="2500" dirty="0"/>
              <a:t>)</a:t>
            </a:r>
          </a:p>
          <a:p>
            <a:r>
              <a:rPr lang="pt-BR" sz="2500" dirty="0" smtClean="0"/>
              <a:t>Usualmente </a:t>
            </a:r>
            <a:r>
              <a:rPr lang="pt-BR" sz="2500" dirty="0"/>
              <a:t>entre 10 e 100 ms.</a:t>
            </a:r>
          </a:p>
          <a:p>
            <a:r>
              <a:rPr lang="pt-BR" sz="2500" dirty="0" smtClean="0"/>
              <a:t>Após </a:t>
            </a:r>
            <a:r>
              <a:rPr lang="pt-BR" sz="2500" dirty="0"/>
              <a:t>o término da sua fatia de </a:t>
            </a:r>
            <a:r>
              <a:rPr lang="pt-BR" sz="2500" dirty="0" smtClean="0"/>
              <a:t>tempo o </a:t>
            </a:r>
            <a:r>
              <a:rPr lang="pt-BR" sz="2500" dirty="0"/>
              <a:t>processo é “interrompido</a:t>
            </a:r>
            <a:r>
              <a:rPr lang="pt-BR" sz="2500" dirty="0" smtClean="0"/>
              <a:t>” (</a:t>
            </a:r>
            <a:r>
              <a:rPr lang="pt-BR" sz="2500" dirty="0" err="1"/>
              <a:t>preemptado</a:t>
            </a:r>
            <a:r>
              <a:rPr lang="pt-BR" sz="2500" dirty="0"/>
              <a:t>!) e colocado no </a:t>
            </a:r>
            <a:r>
              <a:rPr lang="pt-BR" sz="2500" dirty="0" smtClean="0"/>
              <a:t>final da </a:t>
            </a:r>
            <a:r>
              <a:rPr lang="pt-BR" sz="2500" dirty="0"/>
              <a:t>fila de prontos</a:t>
            </a:r>
            <a:endParaRPr lang="pt-BR" sz="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6648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Escalonamento Round-Robin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63722" y="2819603"/>
            <a:ext cx="3238781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5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Escalonamento Round-Robin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 lnSpcReduction="10000"/>
          </a:bodyPr>
          <a:lstStyle/>
          <a:p>
            <a:r>
              <a:rPr lang="pt-BR" sz="2500" dirty="0"/>
              <a:t>Se n processos existem na fila de prontos e </a:t>
            </a:r>
            <a:r>
              <a:rPr lang="pt-BR" sz="2500" dirty="0" smtClean="0"/>
              <a:t>a fatia </a:t>
            </a:r>
            <a:r>
              <a:rPr lang="pt-BR" sz="2500" dirty="0"/>
              <a:t>de tempo é q, então cada processo </a:t>
            </a:r>
            <a:r>
              <a:rPr lang="pt-BR" sz="2500" dirty="0" smtClean="0"/>
              <a:t>recebe 1/n </a:t>
            </a:r>
            <a:r>
              <a:rPr lang="pt-BR" sz="2500" dirty="0"/>
              <a:t>do tempo de CPU, em fatias de q </a:t>
            </a:r>
            <a:r>
              <a:rPr lang="pt-BR" sz="2500" dirty="0" smtClean="0"/>
              <a:t>unidades de </a:t>
            </a:r>
            <a:r>
              <a:rPr lang="pt-BR" sz="2500" dirty="0"/>
              <a:t>tempo de cada vez.</a:t>
            </a:r>
          </a:p>
          <a:p>
            <a:r>
              <a:rPr lang="pt-BR" sz="2500" dirty="0" smtClean="0"/>
              <a:t>Nenhum </a:t>
            </a:r>
            <a:r>
              <a:rPr lang="pt-BR" sz="2500" dirty="0"/>
              <a:t>processo espera mais do que (n-1).</a:t>
            </a:r>
            <a:r>
              <a:rPr lang="pt-BR" sz="2500" dirty="0" smtClean="0"/>
              <a:t>q unidades </a:t>
            </a:r>
            <a:r>
              <a:rPr lang="pt-BR" sz="2500" dirty="0"/>
              <a:t>de tempo.</a:t>
            </a:r>
          </a:p>
          <a:p>
            <a:r>
              <a:rPr lang="pt-BR" sz="2500" dirty="0" smtClean="0"/>
              <a:t>Qual </a:t>
            </a:r>
            <a:r>
              <a:rPr lang="pt-BR" sz="2500" dirty="0"/>
              <a:t>a relação c/ o tempo de resposta?</a:t>
            </a:r>
          </a:p>
          <a:p>
            <a:r>
              <a:rPr lang="pt-BR" sz="2500" dirty="0" smtClean="0"/>
              <a:t>Tipicamente</a:t>
            </a:r>
            <a:r>
              <a:rPr lang="pt-BR" sz="2500" dirty="0"/>
              <a:t>, apresenta um tempo de </a:t>
            </a:r>
            <a:r>
              <a:rPr lang="pt-BR" sz="2500" dirty="0" smtClean="0"/>
              <a:t>turnaround médio </a:t>
            </a:r>
            <a:r>
              <a:rPr lang="pt-BR" sz="2500" dirty="0"/>
              <a:t>maior que o SJF, por que?</a:t>
            </a:r>
          </a:p>
          <a:p>
            <a:r>
              <a:rPr lang="pt-BR" sz="2500" dirty="0"/>
              <a:t>É um algoritmo justo???</a:t>
            </a:r>
            <a:endParaRPr lang="pt-BR" sz="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9297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Desempenho do Algoritmo RR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/>
          </a:bodyPr>
          <a:lstStyle/>
          <a:p>
            <a:r>
              <a:rPr lang="pt-BR" sz="2500" dirty="0"/>
              <a:t>Dependente do tamanho </a:t>
            </a:r>
            <a:r>
              <a:rPr lang="pt-BR" sz="2500" dirty="0" smtClean="0"/>
              <a:t>do quantum</a:t>
            </a:r>
            <a:r>
              <a:rPr lang="pt-BR" sz="2500" dirty="0"/>
              <a:t>:</a:t>
            </a:r>
          </a:p>
          <a:p>
            <a:r>
              <a:rPr lang="pt-BR" sz="2500" dirty="0" smtClean="0"/>
              <a:t>q </a:t>
            </a:r>
            <a:r>
              <a:rPr lang="pt-BR" sz="2500" dirty="0"/>
              <a:t>grande </a:t>
            </a:r>
            <a:r>
              <a:rPr lang="pt-BR" sz="2500" dirty="0" smtClean="0"/>
              <a:t>-&gt; Tende a FIFO</a:t>
            </a:r>
            <a:endParaRPr lang="pt-BR" sz="2500" dirty="0"/>
          </a:p>
          <a:p>
            <a:r>
              <a:rPr lang="pt-BR" sz="2500" dirty="0" smtClean="0"/>
              <a:t>q </a:t>
            </a:r>
            <a:r>
              <a:rPr lang="pt-BR" sz="2500" dirty="0"/>
              <a:t>pequeno </a:t>
            </a:r>
            <a:r>
              <a:rPr lang="pt-BR" sz="2500" dirty="0" smtClean="0"/>
              <a:t>-&gt; gera muito overhead devido às trocas de contexto</a:t>
            </a:r>
            <a:endParaRPr lang="pt-BR" sz="2500" dirty="0"/>
          </a:p>
          <a:p>
            <a:r>
              <a:rPr lang="pt-BR" sz="2500" dirty="0" smtClean="0"/>
              <a:t>Regra </a:t>
            </a:r>
            <a:r>
              <a:rPr lang="pt-BR" sz="2500" dirty="0"/>
              <a:t>geral: 80% CPU </a:t>
            </a:r>
            <a:r>
              <a:rPr lang="pt-BR" sz="2500" dirty="0" err="1"/>
              <a:t>burst</a:t>
            </a:r>
            <a:r>
              <a:rPr lang="pt-BR" sz="2500" dirty="0"/>
              <a:t> &lt; </a:t>
            </a:r>
            <a:r>
              <a:rPr lang="pt-BR" sz="2500" dirty="0" smtClean="0"/>
              <a:t>q</a:t>
            </a:r>
            <a:endParaRPr lang="pt-BR" sz="400" baseline="-25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346" y="4350704"/>
            <a:ext cx="6614733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7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Escalonamento </a:t>
            </a:r>
            <a:r>
              <a:rPr lang="pt-BR" sz="5400" dirty="0" err="1"/>
              <a:t>Multinível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/>
          </a:bodyPr>
          <a:lstStyle/>
          <a:p>
            <a:r>
              <a:rPr lang="pt-BR" sz="2500" dirty="0"/>
              <a:t>A </a:t>
            </a:r>
            <a:r>
              <a:rPr lang="pt-BR" sz="2500" dirty="0" smtClean="0"/>
              <a:t>ideia </a:t>
            </a:r>
            <a:r>
              <a:rPr lang="pt-BR" sz="2500" dirty="0"/>
              <a:t>base é dividir </a:t>
            </a:r>
            <a:r>
              <a:rPr lang="pt-BR" sz="2500" dirty="0" smtClean="0"/>
              <a:t>os processos </a:t>
            </a:r>
            <a:r>
              <a:rPr lang="pt-BR" sz="2500" dirty="0"/>
              <a:t>em </a:t>
            </a:r>
            <a:r>
              <a:rPr lang="pt-BR" sz="2500" dirty="0" smtClean="0"/>
              <a:t>diferentes grupos</a:t>
            </a:r>
            <a:r>
              <a:rPr lang="pt-BR" sz="2500" dirty="0"/>
              <a:t>, com </a:t>
            </a:r>
            <a:r>
              <a:rPr lang="pt-BR" sz="2500" dirty="0" smtClean="0"/>
              <a:t>diferentes requisitos </a:t>
            </a:r>
            <a:r>
              <a:rPr lang="pt-BR" sz="2500" dirty="0"/>
              <a:t>de tempos </a:t>
            </a:r>
            <a:r>
              <a:rPr lang="pt-BR" sz="2500" dirty="0" smtClean="0"/>
              <a:t>de resposta</a:t>
            </a:r>
            <a:r>
              <a:rPr lang="pt-BR" sz="2500" dirty="0"/>
              <a:t>.</a:t>
            </a:r>
          </a:p>
          <a:p>
            <a:r>
              <a:rPr lang="pt-BR" sz="2500" dirty="0" smtClean="0"/>
              <a:t>A </a:t>
            </a:r>
            <a:r>
              <a:rPr lang="pt-BR" sz="2500" dirty="0"/>
              <a:t>cada grupo é </a:t>
            </a:r>
            <a:r>
              <a:rPr lang="pt-BR" sz="2500" dirty="0" smtClean="0"/>
              <a:t>associada uma </a:t>
            </a:r>
            <a:r>
              <a:rPr lang="pt-BR" sz="2500" dirty="0"/>
              <a:t>fila, e dentro </a:t>
            </a:r>
            <a:r>
              <a:rPr lang="pt-BR" sz="2500" dirty="0" smtClean="0"/>
              <a:t>dessa fila </a:t>
            </a:r>
            <a:r>
              <a:rPr lang="pt-BR" sz="2500" dirty="0"/>
              <a:t>é aplicado </a:t>
            </a:r>
            <a:r>
              <a:rPr lang="pt-BR" sz="2500" dirty="0" smtClean="0"/>
              <a:t>um algoritmo de escalonamento</a:t>
            </a:r>
            <a:endParaRPr lang="pt-BR" sz="2500" dirty="0"/>
          </a:p>
          <a:p>
            <a:r>
              <a:rPr lang="pt-BR" sz="2500" dirty="0" smtClean="0"/>
              <a:t>Também </a:t>
            </a:r>
            <a:r>
              <a:rPr lang="pt-BR" sz="2500" dirty="0"/>
              <a:t>deve-se </a:t>
            </a:r>
            <a:r>
              <a:rPr lang="pt-BR" sz="2500" dirty="0" smtClean="0"/>
              <a:t>definir um </a:t>
            </a:r>
            <a:r>
              <a:rPr lang="pt-BR" sz="2500" dirty="0"/>
              <a:t>algoritmo </a:t>
            </a:r>
            <a:r>
              <a:rPr lang="pt-BR" sz="2500" dirty="0" smtClean="0"/>
              <a:t>de escalonamento </a:t>
            </a:r>
            <a:r>
              <a:rPr lang="pt-BR" sz="2500" dirty="0"/>
              <a:t>entre </a:t>
            </a:r>
            <a:r>
              <a:rPr lang="pt-BR" sz="2500" dirty="0" smtClean="0"/>
              <a:t>as filas</a:t>
            </a:r>
            <a:endParaRPr lang="pt-BR" sz="2500" dirty="0"/>
          </a:p>
          <a:p>
            <a:r>
              <a:rPr lang="pt-BR" sz="2500" dirty="0" smtClean="0"/>
              <a:t>Acaba </a:t>
            </a:r>
            <a:r>
              <a:rPr lang="pt-BR" sz="2500" dirty="0"/>
              <a:t>representando </a:t>
            </a:r>
            <a:r>
              <a:rPr lang="pt-BR" sz="2500" dirty="0" smtClean="0"/>
              <a:t>uma POLÍTICA DE ESCALONAMENTO</a:t>
            </a:r>
            <a:endParaRPr lang="pt-BR" sz="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0582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Objetivos do Escalonamento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5"/>
            <a:ext cx="7239037" cy="3612590"/>
          </a:xfrm>
        </p:spPr>
        <p:txBody>
          <a:bodyPr anchor="t">
            <a:normAutofit lnSpcReduction="10000"/>
          </a:bodyPr>
          <a:lstStyle/>
          <a:p>
            <a:r>
              <a:rPr lang="pt-BR" sz="2500" dirty="0"/>
              <a:t> Maximizar a taxa de utilização da UCP. </a:t>
            </a:r>
            <a:endParaRPr lang="pt-BR" sz="2500" dirty="0" smtClean="0"/>
          </a:p>
          <a:p>
            <a:r>
              <a:rPr lang="pt-BR" sz="2500" dirty="0" smtClean="0"/>
              <a:t>Maximizar </a:t>
            </a:r>
            <a:r>
              <a:rPr lang="pt-BR" sz="2500" dirty="0"/>
              <a:t>a vazão (“</a:t>
            </a:r>
            <a:r>
              <a:rPr lang="pt-BR" sz="2500" dirty="0" err="1"/>
              <a:t>throughput</a:t>
            </a:r>
            <a:r>
              <a:rPr lang="pt-BR" sz="2500" dirty="0"/>
              <a:t>”) do sistema. </a:t>
            </a:r>
            <a:endParaRPr lang="pt-BR" sz="2500" dirty="0" smtClean="0"/>
          </a:p>
          <a:p>
            <a:r>
              <a:rPr lang="pt-BR" sz="2500" dirty="0" smtClean="0"/>
              <a:t>Minimizar </a:t>
            </a:r>
            <a:r>
              <a:rPr lang="pt-BR" sz="2500" dirty="0"/>
              <a:t>o tempo de execução (“turnaround”). </a:t>
            </a:r>
            <a:endParaRPr lang="pt-BR" sz="2500" dirty="0" smtClean="0"/>
          </a:p>
          <a:p>
            <a:r>
              <a:rPr lang="pt-BR" sz="2500" dirty="0" smtClean="0"/>
              <a:t>Turnaround</a:t>
            </a:r>
            <a:r>
              <a:rPr lang="pt-BR" sz="2500" dirty="0"/>
              <a:t>: tempo total para executar um processo. </a:t>
            </a:r>
            <a:endParaRPr lang="pt-BR" sz="2500" dirty="0" smtClean="0"/>
          </a:p>
          <a:p>
            <a:r>
              <a:rPr lang="pt-BR" sz="2500" dirty="0" smtClean="0"/>
              <a:t>Minimizar </a:t>
            </a:r>
            <a:r>
              <a:rPr lang="pt-BR" sz="2500" dirty="0"/>
              <a:t>o tempo de espera (“</a:t>
            </a:r>
            <a:r>
              <a:rPr lang="pt-BR" sz="2500" dirty="0" err="1"/>
              <a:t>waiting</a:t>
            </a:r>
            <a:r>
              <a:rPr lang="pt-BR" sz="2500" dirty="0"/>
              <a:t> time”): </a:t>
            </a:r>
            <a:endParaRPr lang="pt-BR" sz="2500" dirty="0" smtClean="0"/>
          </a:p>
          <a:p>
            <a:r>
              <a:rPr lang="pt-BR" sz="2500" dirty="0" err="1" smtClean="0"/>
              <a:t>Waiting</a:t>
            </a:r>
            <a:r>
              <a:rPr lang="pt-BR" sz="2500" dirty="0" smtClean="0"/>
              <a:t> </a:t>
            </a:r>
            <a:r>
              <a:rPr lang="pt-BR" sz="2500" dirty="0"/>
              <a:t>time: tempo de espera na fila de prontos. </a:t>
            </a:r>
            <a:endParaRPr lang="pt-BR" sz="2500" dirty="0" smtClean="0"/>
          </a:p>
          <a:p>
            <a:r>
              <a:rPr lang="pt-BR" sz="2500" dirty="0" smtClean="0"/>
              <a:t>Minimizar </a:t>
            </a:r>
            <a:r>
              <a:rPr lang="pt-BR" sz="2500" dirty="0"/>
              <a:t>o tempo de resposta (“response time”). </a:t>
            </a:r>
            <a:endParaRPr lang="pt-BR" sz="2500" dirty="0" smtClean="0"/>
          </a:p>
          <a:p>
            <a:r>
              <a:rPr lang="pt-BR" sz="2500" dirty="0" smtClean="0"/>
              <a:t>Response </a:t>
            </a:r>
            <a:r>
              <a:rPr lang="pt-BR" sz="2500" dirty="0"/>
              <a:t>time: tempo entre requisição e resposta.</a:t>
            </a:r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5608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Escalonamento </a:t>
            </a:r>
            <a:r>
              <a:rPr lang="pt-BR" sz="5400" dirty="0" err="1"/>
              <a:t>Multinível</a:t>
            </a:r>
            <a:endParaRPr lang="pt-BR" sz="5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3104" y="2690052"/>
            <a:ext cx="4580017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Escalonamento </a:t>
            </a:r>
            <a:r>
              <a:rPr lang="pt-BR" sz="5400" dirty="0" err="1"/>
              <a:t>Multinível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/>
          </a:bodyPr>
          <a:lstStyle/>
          <a:p>
            <a:r>
              <a:rPr lang="pt-BR" sz="2500" dirty="0"/>
              <a:t>EXEMPLO 2</a:t>
            </a:r>
          </a:p>
          <a:p>
            <a:r>
              <a:rPr lang="pt-BR" sz="2500" dirty="0" smtClean="0"/>
              <a:t>A </a:t>
            </a:r>
            <a:r>
              <a:rPr lang="pt-BR" sz="2500" dirty="0"/>
              <a:t>fila de prontos pode ser dividida em duas </a:t>
            </a:r>
            <a:r>
              <a:rPr lang="pt-BR" sz="2500" dirty="0" smtClean="0"/>
              <a:t>filas separadas</a:t>
            </a:r>
            <a:r>
              <a:rPr lang="pt-BR" sz="2500" dirty="0"/>
              <a:t>:</a:t>
            </a:r>
          </a:p>
          <a:p>
            <a:r>
              <a:rPr lang="pt-BR" sz="2500" dirty="0" err="1" smtClean="0"/>
              <a:t>foreground</a:t>
            </a:r>
            <a:r>
              <a:rPr lang="pt-BR" sz="2500" dirty="0" smtClean="0"/>
              <a:t> </a:t>
            </a:r>
            <a:r>
              <a:rPr lang="pt-BR" sz="2500" dirty="0"/>
              <a:t>(p/ processos interativos)</a:t>
            </a:r>
          </a:p>
          <a:p>
            <a:r>
              <a:rPr lang="pt-BR" sz="2500" dirty="0" smtClean="0"/>
              <a:t>background </a:t>
            </a:r>
            <a:r>
              <a:rPr lang="pt-BR" sz="2500" dirty="0"/>
              <a:t>(p/ processamento batch)</a:t>
            </a:r>
          </a:p>
          <a:p>
            <a:r>
              <a:rPr lang="pt-BR" sz="2500" dirty="0" smtClean="0"/>
              <a:t>Cada </a:t>
            </a:r>
            <a:r>
              <a:rPr lang="pt-BR" sz="2500" dirty="0"/>
              <a:t>fila apresenta o seu próprio algoritmo </a:t>
            </a:r>
            <a:r>
              <a:rPr lang="pt-BR" sz="2500" dirty="0" smtClean="0"/>
              <a:t>de escalonamento</a:t>
            </a:r>
            <a:r>
              <a:rPr lang="pt-BR" sz="2500" dirty="0"/>
              <a:t>:</a:t>
            </a:r>
          </a:p>
          <a:p>
            <a:r>
              <a:rPr lang="pt-BR" sz="2500" dirty="0" err="1" smtClean="0"/>
              <a:t>foreground</a:t>
            </a:r>
            <a:r>
              <a:rPr lang="pt-BR" sz="2500" dirty="0" smtClean="0"/>
              <a:t> </a:t>
            </a:r>
            <a:r>
              <a:rPr lang="pt-BR" sz="2500" dirty="0"/>
              <a:t>– RR</a:t>
            </a:r>
          </a:p>
          <a:p>
            <a:r>
              <a:rPr lang="pt-BR" sz="2500" dirty="0" smtClean="0"/>
              <a:t>background </a:t>
            </a:r>
            <a:r>
              <a:rPr lang="pt-BR" sz="2500" dirty="0"/>
              <a:t>– FCFS</a:t>
            </a:r>
            <a:endParaRPr lang="pt-BR" sz="400" baseline="-25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502" y="5188242"/>
            <a:ext cx="3871295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1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Escalonamento </a:t>
            </a:r>
            <a:r>
              <a:rPr lang="pt-BR" sz="5400" dirty="0" err="1"/>
              <a:t>Multinível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/>
          </a:bodyPr>
          <a:lstStyle/>
          <a:p>
            <a:r>
              <a:rPr lang="pt-BR" sz="2500" dirty="0"/>
              <a:t>Normalmente, o escalonamento entre </a:t>
            </a:r>
            <a:r>
              <a:rPr lang="pt-BR" sz="2500" dirty="0" smtClean="0"/>
              <a:t>as filas </a:t>
            </a:r>
            <a:r>
              <a:rPr lang="pt-BR" sz="2500" dirty="0"/>
              <a:t>é implementado usando:</a:t>
            </a:r>
          </a:p>
          <a:p>
            <a:r>
              <a:rPr lang="pt-BR" sz="2500" dirty="0" smtClean="0"/>
              <a:t>Prioridades </a:t>
            </a:r>
            <a:r>
              <a:rPr lang="pt-BR" sz="2500" dirty="0"/>
              <a:t>fixas – atende primeiro </a:t>
            </a:r>
            <a:r>
              <a:rPr lang="pt-BR" sz="2500" dirty="0" smtClean="0"/>
              <a:t>aos processos </a:t>
            </a:r>
            <a:r>
              <a:rPr lang="pt-BR" sz="2500" dirty="0"/>
              <a:t>da fila </a:t>
            </a:r>
            <a:r>
              <a:rPr lang="pt-BR" sz="2500" dirty="0" err="1"/>
              <a:t>foreground</a:t>
            </a:r>
            <a:r>
              <a:rPr lang="pt-BR" sz="2500" dirty="0"/>
              <a:t> e somente depois </a:t>
            </a:r>
            <a:r>
              <a:rPr lang="pt-BR" sz="2500" dirty="0" smtClean="0"/>
              <a:t>aos da </a:t>
            </a:r>
            <a:r>
              <a:rPr lang="pt-BR" sz="2500" dirty="0"/>
              <a:t>fila background.</a:t>
            </a:r>
          </a:p>
          <a:p>
            <a:r>
              <a:rPr lang="pt-BR" sz="2500" dirty="0" smtClean="0"/>
              <a:t>OU</a:t>
            </a:r>
            <a:endParaRPr lang="pt-BR" sz="2500" dirty="0"/>
          </a:p>
          <a:p>
            <a:r>
              <a:rPr lang="pt-BR" sz="2500" dirty="0" smtClean="0"/>
              <a:t>Time </a:t>
            </a:r>
            <a:r>
              <a:rPr lang="pt-BR" sz="2500" dirty="0" err="1"/>
              <a:t>slice</a:t>
            </a:r>
            <a:r>
              <a:rPr lang="pt-BR" sz="2500" dirty="0"/>
              <a:t> – cada fila recebe uma quantidade </a:t>
            </a:r>
            <a:r>
              <a:rPr lang="pt-BR" sz="2500" dirty="0" smtClean="0"/>
              <a:t>de tempo </a:t>
            </a:r>
            <a:r>
              <a:rPr lang="pt-BR" sz="2500" dirty="0"/>
              <a:t>de CPU para escalonamento entre os </a:t>
            </a:r>
            <a:r>
              <a:rPr lang="pt-BR" sz="2500" dirty="0" smtClean="0"/>
              <a:t>seus processos</a:t>
            </a:r>
            <a:r>
              <a:rPr lang="pt-BR" sz="2500" dirty="0"/>
              <a:t>. </a:t>
            </a:r>
            <a:r>
              <a:rPr lang="pt-BR" sz="2500" dirty="0" err="1"/>
              <a:t>Ex</a:t>
            </a:r>
            <a:r>
              <a:rPr lang="pt-BR" sz="2500" dirty="0"/>
              <a:t>: 80% para </a:t>
            </a:r>
            <a:r>
              <a:rPr lang="pt-BR" sz="2500" dirty="0" err="1"/>
              <a:t>foreground</a:t>
            </a:r>
            <a:r>
              <a:rPr lang="pt-BR" sz="2500" dirty="0"/>
              <a:t> em RR e </a:t>
            </a:r>
            <a:r>
              <a:rPr lang="pt-BR" sz="2500" dirty="0" smtClean="0"/>
              <a:t>20% para </a:t>
            </a:r>
            <a:r>
              <a:rPr lang="pt-BR" sz="2500" dirty="0"/>
              <a:t>background em FCFS.</a:t>
            </a:r>
            <a:endParaRPr lang="pt-BR" sz="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28625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Escalonamento </a:t>
            </a:r>
            <a:r>
              <a:rPr lang="pt-BR" sz="5400" dirty="0" err="1"/>
              <a:t>Multinível</a:t>
            </a:r>
            <a:r>
              <a:rPr lang="pt-BR" sz="5400" dirty="0"/>
              <a:t> com Feedback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 fontScale="77500" lnSpcReduction="20000"/>
          </a:bodyPr>
          <a:lstStyle/>
          <a:p>
            <a:r>
              <a:rPr lang="pt-BR" sz="2500" dirty="0"/>
              <a:t>EXEMPLO 3:</a:t>
            </a:r>
          </a:p>
          <a:p>
            <a:r>
              <a:rPr lang="pt-BR" sz="2500" dirty="0" smtClean="0"/>
              <a:t>Suponha </a:t>
            </a:r>
            <a:r>
              <a:rPr lang="pt-BR" sz="2500" dirty="0"/>
              <a:t>a existência de 3 filas:</a:t>
            </a:r>
          </a:p>
          <a:p>
            <a:r>
              <a:rPr lang="pt-BR" sz="2500" dirty="0" smtClean="0"/>
              <a:t>Q</a:t>
            </a:r>
            <a:r>
              <a:rPr lang="pt-BR" sz="2500" baseline="-25000" dirty="0" smtClean="0"/>
              <a:t>0</a:t>
            </a:r>
            <a:r>
              <a:rPr lang="pt-BR" sz="2500" dirty="0" smtClean="0"/>
              <a:t> </a:t>
            </a:r>
            <a:r>
              <a:rPr lang="pt-BR" sz="2500" dirty="0"/>
              <a:t>– time quantum 8 </a:t>
            </a:r>
            <a:r>
              <a:rPr lang="pt-BR" sz="2500" dirty="0" err="1"/>
              <a:t>milliseconds</a:t>
            </a:r>
            <a:endParaRPr lang="pt-BR" sz="2500" dirty="0"/>
          </a:p>
          <a:p>
            <a:r>
              <a:rPr lang="pt-BR" sz="2500" dirty="0" smtClean="0"/>
              <a:t>Q</a:t>
            </a:r>
            <a:r>
              <a:rPr lang="pt-BR" sz="2500" baseline="-25000" dirty="0" smtClean="0"/>
              <a:t>1</a:t>
            </a:r>
            <a:r>
              <a:rPr lang="pt-BR" sz="2500" dirty="0" smtClean="0"/>
              <a:t> </a:t>
            </a:r>
            <a:r>
              <a:rPr lang="pt-BR" sz="2500" dirty="0"/>
              <a:t>– time quantum 16 </a:t>
            </a:r>
            <a:r>
              <a:rPr lang="pt-BR" sz="2500" dirty="0" err="1"/>
              <a:t>milliseconds</a:t>
            </a:r>
            <a:endParaRPr lang="pt-BR" sz="2500" dirty="0"/>
          </a:p>
          <a:p>
            <a:r>
              <a:rPr lang="pt-BR" sz="2500" dirty="0" smtClean="0"/>
              <a:t>Q</a:t>
            </a:r>
            <a:r>
              <a:rPr lang="pt-BR" sz="2500" baseline="-25000" dirty="0" smtClean="0"/>
              <a:t>2</a:t>
            </a:r>
            <a:r>
              <a:rPr lang="pt-BR" sz="2500" dirty="0" smtClean="0"/>
              <a:t> </a:t>
            </a:r>
            <a:r>
              <a:rPr lang="pt-BR" sz="2500" dirty="0"/>
              <a:t>– FCFS</a:t>
            </a:r>
          </a:p>
          <a:p>
            <a:r>
              <a:rPr lang="pt-BR" sz="2500" dirty="0" smtClean="0"/>
              <a:t>Escalonamento</a:t>
            </a:r>
            <a:r>
              <a:rPr lang="pt-BR" sz="2500" dirty="0"/>
              <a:t>:</a:t>
            </a:r>
          </a:p>
          <a:p>
            <a:r>
              <a:rPr lang="pt-BR" sz="2500" dirty="0" smtClean="0"/>
              <a:t>Um </a:t>
            </a:r>
            <a:r>
              <a:rPr lang="pt-BR" sz="2500" dirty="0" err="1"/>
              <a:t>job</a:t>
            </a:r>
            <a:r>
              <a:rPr lang="pt-BR" sz="2500" dirty="0"/>
              <a:t> novo entra na fila Q</a:t>
            </a:r>
            <a:r>
              <a:rPr lang="pt-BR" sz="2500" baseline="-25000" dirty="0"/>
              <a:t>0</a:t>
            </a:r>
            <a:r>
              <a:rPr lang="pt-BR" sz="2500" dirty="0"/>
              <a:t>, que é servida segundo </a:t>
            </a:r>
            <a:r>
              <a:rPr lang="pt-BR" sz="2500" dirty="0" smtClean="0"/>
              <a:t>a estratégia </a:t>
            </a:r>
            <a:r>
              <a:rPr lang="pt-BR" sz="2500" dirty="0"/>
              <a:t>RR. Quando ele ganha a CPU ele recebe 8 ms</a:t>
            </a:r>
            <a:r>
              <a:rPr lang="pt-BR" sz="2500" dirty="0" smtClean="0"/>
              <a:t>. Se </a:t>
            </a:r>
            <a:r>
              <a:rPr lang="pt-BR" sz="2500" dirty="0"/>
              <a:t>não terminar em 8 </a:t>
            </a:r>
            <a:r>
              <a:rPr lang="pt-BR" sz="2500" dirty="0" err="1"/>
              <a:t>ms</a:t>
            </a:r>
            <a:r>
              <a:rPr lang="pt-BR" sz="2500" dirty="0"/>
              <a:t>, o </a:t>
            </a:r>
            <a:r>
              <a:rPr lang="pt-BR" sz="2500" dirty="0" err="1"/>
              <a:t>job</a:t>
            </a:r>
            <a:r>
              <a:rPr lang="pt-BR" sz="2500" dirty="0"/>
              <a:t> é movido para a fila Q</a:t>
            </a:r>
            <a:r>
              <a:rPr lang="pt-BR" sz="2500" baseline="-25000" dirty="0"/>
              <a:t>1</a:t>
            </a:r>
            <a:r>
              <a:rPr lang="pt-BR" sz="2500" dirty="0" smtClean="0"/>
              <a:t>. </a:t>
            </a:r>
          </a:p>
          <a:p>
            <a:r>
              <a:rPr lang="pt-BR" sz="2500" dirty="0" smtClean="0"/>
              <a:t>Em </a:t>
            </a:r>
            <a:r>
              <a:rPr lang="pt-BR" sz="2500" dirty="0"/>
              <a:t>Q</a:t>
            </a:r>
            <a:r>
              <a:rPr lang="pt-BR" sz="2500" baseline="-25000" dirty="0"/>
              <a:t>1</a:t>
            </a:r>
            <a:r>
              <a:rPr lang="pt-BR" sz="2500" dirty="0"/>
              <a:t> o </a:t>
            </a:r>
            <a:r>
              <a:rPr lang="pt-BR" sz="2500" dirty="0" err="1"/>
              <a:t>job</a:t>
            </a:r>
            <a:r>
              <a:rPr lang="pt-BR" sz="2500" dirty="0"/>
              <a:t> é novamente servido RR e recebe 16 </a:t>
            </a:r>
            <a:r>
              <a:rPr lang="pt-BR" sz="2500" dirty="0" err="1" smtClean="0"/>
              <a:t>ms</a:t>
            </a:r>
            <a:r>
              <a:rPr lang="pt-BR" sz="2500" dirty="0" smtClean="0"/>
              <a:t> adicionais</a:t>
            </a:r>
            <a:r>
              <a:rPr lang="pt-BR" sz="2500" dirty="0"/>
              <a:t>. Se ainda não completar, ele é interrompido </a:t>
            </a:r>
            <a:r>
              <a:rPr lang="pt-BR" sz="2500" dirty="0" smtClean="0"/>
              <a:t>e movido </a:t>
            </a:r>
            <a:r>
              <a:rPr lang="pt-BR" sz="2500" dirty="0"/>
              <a:t>para a fila Q</a:t>
            </a:r>
            <a:r>
              <a:rPr lang="pt-BR" sz="2500" baseline="-25000" dirty="0"/>
              <a:t>2</a:t>
            </a:r>
            <a:r>
              <a:rPr lang="pt-BR" sz="2500" dirty="0"/>
              <a:t>.</a:t>
            </a:r>
          </a:p>
          <a:p>
            <a:r>
              <a:rPr lang="pt-BR" sz="2500" dirty="0" smtClean="0"/>
              <a:t>Em </a:t>
            </a:r>
            <a:r>
              <a:rPr lang="pt-BR" sz="2500" dirty="0"/>
              <a:t>Q</a:t>
            </a:r>
            <a:r>
              <a:rPr lang="pt-BR" sz="2500" baseline="-25000" dirty="0"/>
              <a:t>2</a:t>
            </a:r>
            <a:r>
              <a:rPr lang="pt-BR" sz="2500" dirty="0"/>
              <a:t>, FCFS</a:t>
            </a:r>
          </a:p>
          <a:p>
            <a:r>
              <a:rPr lang="pt-BR" sz="2500" dirty="0" smtClean="0"/>
              <a:t>Entre </a:t>
            </a:r>
            <a:r>
              <a:rPr lang="pt-BR" sz="2500" dirty="0"/>
              <a:t>as filas, aplica-se Prioridade</a:t>
            </a:r>
            <a:endParaRPr lang="pt-BR" sz="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6093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Escalonamento </a:t>
            </a:r>
            <a:r>
              <a:rPr lang="pt-BR" sz="5400" dirty="0" err="1"/>
              <a:t>Multinível</a:t>
            </a:r>
            <a:r>
              <a:rPr lang="pt-BR" sz="5400" dirty="0"/>
              <a:t> com Feedback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/>
          </a:bodyPr>
          <a:lstStyle/>
          <a:p>
            <a:r>
              <a:rPr lang="pt-BR" sz="2500" dirty="0"/>
              <a:t>E se as filas de cima nunca ficarem vazias</a:t>
            </a:r>
            <a:r>
              <a:rPr lang="pt-BR" sz="2500" dirty="0" smtClean="0"/>
              <a:t>???</a:t>
            </a:r>
          </a:p>
          <a:p>
            <a:endParaRPr lang="pt-BR" sz="400" baseline="-25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348" y="3008371"/>
            <a:ext cx="3856054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Escalonamento </a:t>
            </a:r>
            <a:r>
              <a:rPr lang="pt-BR" sz="5400" dirty="0" err="1"/>
              <a:t>Multinível</a:t>
            </a:r>
            <a:r>
              <a:rPr lang="pt-BR" sz="5400" dirty="0"/>
              <a:t> com Feedback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/>
          </a:bodyPr>
          <a:lstStyle/>
          <a:p>
            <a:r>
              <a:rPr lang="pt-BR" sz="2500" dirty="0"/>
              <a:t>E se as filas de cima nunca ficarem vazias???</a:t>
            </a:r>
          </a:p>
          <a:p>
            <a:r>
              <a:rPr lang="pt-BR" sz="2500" dirty="0" err="1" smtClean="0"/>
              <a:t>Starvation</a:t>
            </a:r>
            <a:r>
              <a:rPr lang="pt-BR" sz="2500" dirty="0"/>
              <a:t>!!</a:t>
            </a:r>
          </a:p>
          <a:p>
            <a:r>
              <a:rPr lang="pt-BR" sz="2500" dirty="0" smtClean="0"/>
              <a:t>Solução</a:t>
            </a:r>
            <a:r>
              <a:rPr lang="pt-BR" sz="2500" dirty="0"/>
              <a:t>: Usar o feedback pra implementar AGING!</a:t>
            </a:r>
            <a:endParaRPr lang="pt-BR" sz="400" baseline="-250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245" y="3503383"/>
            <a:ext cx="3871295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Escalonamento com </a:t>
            </a:r>
            <a:r>
              <a:rPr lang="pt-BR" sz="5400" dirty="0" err="1"/>
              <a:t>Multiprocessamento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500" dirty="0"/>
              <a:t>No caso de </a:t>
            </a:r>
            <a:r>
              <a:rPr lang="pt-BR" sz="2500" dirty="0" err="1"/>
              <a:t>Asymetric</a:t>
            </a:r>
            <a:r>
              <a:rPr lang="pt-BR" sz="2500" dirty="0"/>
              <a:t> </a:t>
            </a:r>
            <a:r>
              <a:rPr lang="pt-BR" sz="2500" dirty="0" err="1"/>
              <a:t>Multi-Processing</a:t>
            </a:r>
            <a:r>
              <a:rPr lang="pt-BR" sz="2500" dirty="0"/>
              <a:t> (</a:t>
            </a:r>
            <a:r>
              <a:rPr lang="pt-BR" sz="2500" dirty="0" smtClean="0"/>
              <a:t>Master- </a:t>
            </a:r>
            <a:r>
              <a:rPr lang="pt-BR" sz="2500" dirty="0" err="1" smtClean="0"/>
              <a:t>Slave</a:t>
            </a:r>
            <a:r>
              <a:rPr lang="pt-BR" sz="2500" dirty="0"/>
              <a:t>)</a:t>
            </a:r>
          </a:p>
          <a:p>
            <a:r>
              <a:rPr lang="pt-BR" sz="2500" dirty="0" smtClean="0"/>
              <a:t>Todas </a:t>
            </a:r>
            <a:r>
              <a:rPr lang="pt-BR" sz="2500" dirty="0"/>
              <a:t>as decisões de escalonamento são </a:t>
            </a:r>
            <a:r>
              <a:rPr lang="pt-BR" sz="2500" dirty="0" smtClean="0"/>
              <a:t>tomadas usando-se </a:t>
            </a:r>
            <a:r>
              <a:rPr lang="pt-BR" sz="2500" dirty="0"/>
              <a:t>uma das </a:t>
            </a:r>
            <a:r>
              <a:rPr lang="pt-BR" sz="2500" dirty="0" err="1"/>
              <a:t>CPUs</a:t>
            </a:r>
            <a:r>
              <a:rPr lang="pt-BR" sz="2500" dirty="0"/>
              <a:t> (</a:t>
            </a:r>
            <a:r>
              <a:rPr lang="pt-BR" sz="2500" dirty="0" err="1"/>
              <a:t>master</a:t>
            </a:r>
            <a:r>
              <a:rPr lang="pt-BR" sz="2500" dirty="0"/>
              <a:t>)</a:t>
            </a:r>
          </a:p>
          <a:p>
            <a:r>
              <a:rPr lang="pt-BR" sz="2500" dirty="0" smtClean="0"/>
              <a:t>As </a:t>
            </a:r>
            <a:r>
              <a:rPr lang="pt-BR" sz="2500" dirty="0"/>
              <a:t>demais executam apenas programas </a:t>
            </a:r>
            <a:r>
              <a:rPr lang="pt-BR" sz="2500" dirty="0" smtClean="0"/>
              <a:t>de usuário</a:t>
            </a:r>
            <a:r>
              <a:rPr lang="pt-BR" sz="2500" dirty="0"/>
              <a:t>.</a:t>
            </a:r>
          </a:p>
          <a:p>
            <a:r>
              <a:rPr lang="pt-BR" sz="2500" dirty="0" smtClean="0"/>
              <a:t>No </a:t>
            </a:r>
            <a:r>
              <a:rPr lang="pt-BR" sz="2500" dirty="0"/>
              <a:t>caso de </a:t>
            </a:r>
            <a:r>
              <a:rPr lang="pt-BR" sz="2500" dirty="0" err="1"/>
              <a:t>Symetric</a:t>
            </a:r>
            <a:r>
              <a:rPr lang="pt-BR" sz="2500" dirty="0"/>
              <a:t> </a:t>
            </a:r>
            <a:r>
              <a:rPr lang="pt-BR" sz="2500" dirty="0" err="1"/>
              <a:t>Multi-Processing</a:t>
            </a:r>
            <a:r>
              <a:rPr lang="pt-BR" sz="2500" dirty="0"/>
              <a:t> (SMP)</a:t>
            </a:r>
          </a:p>
          <a:p>
            <a:r>
              <a:rPr lang="pt-BR" sz="2500" dirty="0" smtClean="0"/>
              <a:t>Cada </a:t>
            </a:r>
            <a:r>
              <a:rPr lang="pt-BR" sz="2500" dirty="0"/>
              <a:t>CPU roda código de </a:t>
            </a:r>
            <a:r>
              <a:rPr lang="pt-BR" sz="2500" dirty="0" err="1"/>
              <a:t>kernel</a:t>
            </a:r>
            <a:r>
              <a:rPr lang="pt-BR" sz="2500" dirty="0"/>
              <a:t> (escalonador)</a:t>
            </a:r>
          </a:p>
          <a:p>
            <a:r>
              <a:rPr lang="pt-BR" sz="2500" dirty="0" smtClean="0"/>
              <a:t>Pode </a:t>
            </a:r>
            <a:r>
              <a:rPr lang="pt-BR" sz="2500" dirty="0"/>
              <a:t>haver:</a:t>
            </a:r>
          </a:p>
          <a:p>
            <a:r>
              <a:rPr lang="pt-BR" sz="2500" dirty="0" smtClean="0"/>
              <a:t>Uma </a:t>
            </a:r>
            <a:r>
              <a:rPr lang="pt-BR" sz="2500" dirty="0"/>
              <a:t>fila única para todos os processadores</a:t>
            </a:r>
          </a:p>
          <a:p>
            <a:r>
              <a:rPr lang="pt-BR" sz="2500" dirty="0" smtClean="0"/>
              <a:t>Filas </a:t>
            </a:r>
            <a:r>
              <a:rPr lang="pt-BR" sz="2500" dirty="0"/>
              <a:t>diferentes para processadores diferentes</a:t>
            </a:r>
          </a:p>
          <a:p>
            <a:r>
              <a:rPr lang="pt-BR" sz="2500" dirty="0" smtClean="0"/>
              <a:t>É </a:t>
            </a:r>
            <a:r>
              <a:rPr lang="pt-BR" sz="2500" dirty="0"/>
              <a:t>importante realizar </a:t>
            </a:r>
            <a:r>
              <a:rPr lang="pt-BR" sz="2500" dirty="0" err="1"/>
              <a:t>load</a:t>
            </a:r>
            <a:r>
              <a:rPr lang="pt-BR" sz="2500" dirty="0"/>
              <a:t> </a:t>
            </a:r>
            <a:r>
              <a:rPr lang="pt-BR" sz="2500" dirty="0" err="1"/>
              <a:t>balancing</a:t>
            </a:r>
            <a:endParaRPr lang="pt-BR" sz="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291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Escalonamento com </a:t>
            </a:r>
            <a:r>
              <a:rPr lang="pt-BR" sz="5400" dirty="0" err="1"/>
              <a:t>Multiprocessamento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/>
          </a:bodyPr>
          <a:lstStyle/>
          <a:p>
            <a:r>
              <a:rPr lang="pt-BR" sz="2500" dirty="0"/>
              <a:t>Processor </a:t>
            </a:r>
            <a:r>
              <a:rPr lang="pt-BR" sz="2500" dirty="0" err="1"/>
              <a:t>affinity</a:t>
            </a:r>
            <a:endParaRPr lang="pt-BR" sz="2500" dirty="0"/>
          </a:p>
          <a:p>
            <a:r>
              <a:rPr lang="pt-BR" sz="2500" dirty="0" smtClean="0"/>
              <a:t>Atualização </a:t>
            </a:r>
            <a:r>
              <a:rPr lang="pt-BR" sz="2500" dirty="0"/>
              <a:t>da Cache é custosa</a:t>
            </a:r>
          </a:p>
          <a:p>
            <a:r>
              <a:rPr lang="pt-BR" sz="2500" dirty="0" smtClean="0"/>
              <a:t>Pode </a:t>
            </a:r>
            <a:r>
              <a:rPr lang="pt-BR" sz="2500" dirty="0"/>
              <a:t>ser interessante o processo “ter afinidade” com o </a:t>
            </a:r>
            <a:r>
              <a:rPr lang="pt-BR" sz="2500" dirty="0" smtClean="0"/>
              <a:t>processador no </a:t>
            </a:r>
            <a:r>
              <a:rPr lang="pt-BR" sz="2500" dirty="0"/>
              <a:t>qual ele está rodando</a:t>
            </a:r>
          </a:p>
          <a:p>
            <a:r>
              <a:rPr lang="pt-BR" sz="2500" dirty="0" smtClean="0"/>
              <a:t>Soft </a:t>
            </a:r>
            <a:r>
              <a:rPr lang="pt-BR" sz="2500" dirty="0" err="1"/>
              <a:t>affinity</a:t>
            </a:r>
            <a:r>
              <a:rPr lang="pt-BR" sz="2500" dirty="0"/>
              <a:t> x hard </a:t>
            </a:r>
            <a:r>
              <a:rPr lang="pt-BR" sz="2500" dirty="0" err="1"/>
              <a:t>affinity</a:t>
            </a:r>
            <a:endParaRPr lang="pt-BR" sz="400" baseline="-25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851" y="4312601"/>
            <a:ext cx="4770533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5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Algoritmos de Escalonamento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5"/>
            <a:ext cx="7239037" cy="3612590"/>
          </a:xfrm>
        </p:spPr>
        <p:txBody>
          <a:bodyPr anchor="t">
            <a:normAutofit/>
          </a:bodyPr>
          <a:lstStyle/>
          <a:p>
            <a:r>
              <a:rPr lang="pt-BR" sz="2500" dirty="0"/>
              <a:t>Os algoritmos buscam:</a:t>
            </a:r>
          </a:p>
          <a:p>
            <a:pPr lvl="1"/>
            <a:r>
              <a:rPr lang="pt-BR" sz="2100" dirty="0" smtClean="0"/>
              <a:t>Obter </a:t>
            </a:r>
            <a:r>
              <a:rPr lang="pt-BR" sz="2100" dirty="0"/>
              <a:t>bons tempos médios ao invés de</a:t>
            </a:r>
          </a:p>
          <a:p>
            <a:pPr lvl="1"/>
            <a:r>
              <a:rPr lang="pt-BR" sz="2100" dirty="0"/>
              <a:t>maximizar ou minimizar um determinado critério.</a:t>
            </a:r>
          </a:p>
          <a:p>
            <a:r>
              <a:rPr lang="pt-BR" sz="2500" dirty="0" smtClean="0"/>
              <a:t>Privilegiar </a:t>
            </a:r>
            <a:r>
              <a:rPr lang="pt-BR" sz="2500" dirty="0"/>
              <a:t>a variância em relação a </a:t>
            </a:r>
            <a:r>
              <a:rPr lang="pt-BR" sz="2500" dirty="0" smtClean="0"/>
              <a:t>tempos médios</a:t>
            </a:r>
            <a:r>
              <a:rPr lang="pt-BR" sz="2500" dirty="0"/>
              <a:t>.</a:t>
            </a:r>
          </a:p>
          <a:p>
            <a:r>
              <a:rPr lang="pt-BR" sz="2500" dirty="0" smtClean="0"/>
              <a:t>As </a:t>
            </a:r>
            <a:r>
              <a:rPr lang="pt-BR" sz="2500" dirty="0"/>
              <a:t>Políticas de Escalonamento </a:t>
            </a:r>
            <a:r>
              <a:rPr lang="pt-BR" sz="2500" dirty="0" smtClean="0"/>
              <a:t>podem combinar </a:t>
            </a:r>
            <a:r>
              <a:rPr lang="pt-BR" sz="2500" dirty="0"/>
              <a:t>diferentes algoritmos</a:t>
            </a:r>
          </a:p>
          <a:p>
            <a:r>
              <a:rPr lang="pt-BR" sz="2500" dirty="0" smtClean="0"/>
              <a:t>Algoritmos/políticas </a:t>
            </a:r>
            <a:r>
              <a:rPr lang="pt-BR" sz="2500" dirty="0"/>
              <a:t>podem ser </a:t>
            </a:r>
            <a:r>
              <a:rPr lang="pt-BR" sz="2500" dirty="0" err="1"/>
              <a:t>ser</a:t>
            </a:r>
            <a:r>
              <a:rPr lang="pt-BR" sz="2500" dirty="0"/>
              <a:t>:</a:t>
            </a:r>
          </a:p>
          <a:p>
            <a:pPr lvl="1"/>
            <a:r>
              <a:rPr lang="pt-BR" sz="2100" dirty="0" err="1" smtClean="0"/>
              <a:t>Preemptivas</a:t>
            </a:r>
            <a:r>
              <a:rPr lang="pt-BR" sz="2100" dirty="0"/>
              <a:t>;</a:t>
            </a:r>
          </a:p>
          <a:p>
            <a:pPr lvl="1"/>
            <a:r>
              <a:rPr lang="pt-BR" sz="2100" dirty="0" smtClean="0"/>
              <a:t>Não-</a:t>
            </a:r>
            <a:r>
              <a:rPr lang="pt-BR" sz="2100" dirty="0" err="1" smtClean="0"/>
              <a:t>preemptivas</a:t>
            </a:r>
            <a:r>
              <a:rPr lang="pt-BR" sz="2100" dirty="0"/>
              <a:t>.</a:t>
            </a: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39886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Algoritmos/Políticas de Escalonamento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500" b="1" dirty="0" err="1"/>
              <a:t>Preemptivas</a:t>
            </a:r>
            <a:r>
              <a:rPr lang="pt-BR" sz="2500" dirty="0"/>
              <a:t>:</a:t>
            </a:r>
          </a:p>
          <a:p>
            <a:r>
              <a:rPr lang="pt-BR" sz="2500" dirty="0" smtClean="0"/>
              <a:t>O </a:t>
            </a:r>
            <a:r>
              <a:rPr lang="pt-BR" sz="2500" dirty="0"/>
              <a:t>processo de posse da UCP pode perdê-la a </a:t>
            </a:r>
            <a:r>
              <a:rPr lang="pt-BR" sz="2500" dirty="0" smtClean="0"/>
              <a:t>qualquer momento</a:t>
            </a:r>
            <a:r>
              <a:rPr lang="pt-BR" sz="2500" dirty="0"/>
              <a:t>, na ocorrência de certos eventos, como </a:t>
            </a:r>
            <a:r>
              <a:rPr lang="pt-BR" sz="2500" dirty="0" smtClean="0"/>
              <a:t>fim de </a:t>
            </a:r>
            <a:r>
              <a:rPr lang="pt-BR" sz="2500" dirty="0"/>
              <a:t>fatia de tempo, processo mais prioritário </a:t>
            </a:r>
            <a:r>
              <a:rPr lang="pt-BR" sz="2500" dirty="0" smtClean="0"/>
              <a:t>torna-se pronto </a:t>
            </a:r>
            <a:r>
              <a:rPr lang="pt-BR" sz="2500" dirty="0"/>
              <a:t>para execução, etc.</a:t>
            </a:r>
          </a:p>
          <a:p>
            <a:r>
              <a:rPr lang="pt-BR" sz="2500" dirty="0" smtClean="0"/>
              <a:t>Não </a:t>
            </a:r>
            <a:r>
              <a:rPr lang="pt-BR" sz="2500" dirty="0"/>
              <a:t>permite a monopolização da UCP.</a:t>
            </a:r>
          </a:p>
          <a:p>
            <a:r>
              <a:rPr lang="pt-BR" sz="2500" b="1" dirty="0" smtClean="0"/>
              <a:t>Não-</a:t>
            </a:r>
            <a:r>
              <a:rPr lang="pt-BR" sz="2500" b="1" dirty="0" err="1" smtClean="0"/>
              <a:t>Preemptivas</a:t>
            </a:r>
            <a:r>
              <a:rPr lang="pt-BR" sz="2500" b="1" dirty="0"/>
              <a:t>:</a:t>
            </a:r>
          </a:p>
          <a:p>
            <a:r>
              <a:rPr lang="pt-BR" sz="2500" dirty="0" smtClean="0"/>
              <a:t> </a:t>
            </a:r>
            <a:r>
              <a:rPr lang="pt-BR" sz="2500" dirty="0"/>
              <a:t>O processo em execução só perde a posse da </a:t>
            </a:r>
            <a:r>
              <a:rPr lang="pt-BR" sz="2500" dirty="0" smtClean="0"/>
              <a:t>UCP caso </a:t>
            </a:r>
            <a:r>
              <a:rPr lang="pt-BR" sz="2500" dirty="0"/>
              <a:t>termine ou a devolva deliberadamente, </a:t>
            </a:r>
            <a:r>
              <a:rPr lang="pt-BR" sz="2500" dirty="0" smtClean="0"/>
              <a:t>isto é</a:t>
            </a:r>
            <a:r>
              <a:rPr lang="pt-BR" sz="2500" dirty="0"/>
              <a:t>, uma vez no estado </a:t>
            </a:r>
            <a:r>
              <a:rPr lang="pt-BR" sz="2500" b="1" dirty="0" err="1"/>
              <a:t>running</a:t>
            </a:r>
            <a:r>
              <a:rPr lang="pt-BR" sz="2500" dirty="0"/>
              <a:t>, ele só muda de </a:t>
            </a:r>
            <a:r>
              <a:rPr lang="pt-BR" sz="2500" dirty="0" smtClean="0"/>
              <a:t>estado caso </a:t>
            </a:r>
            <a:r>
              <a:rPr lang="pt-BR" sz="2500" b="1" dirty="0"/>
              <a:t>conclua</a:t>
            </a:r>
            <a:r>
              <a:rPr lang="pt-BR" sz="2500" dirty="0"/>
              <a:t> a sua execução ou </a:t>
            </a:r>
            <a:r>
              <a:rPr lang="pt-BR" sz="2500" b="1" dirty="0"/>
              <a:t>bloqueie</a:t>
            </a:r>
            <a:r>
              <a:rPr lang="pt-BR" sz="2500" dirty="0"/>
              <a:t> a si </a:t>
            </a:r>
            <a:r>
              <a:rPr lang="pt-BR" sz="2500" dirty="0" smtClean="0"/>
              <a:t>mesmo emitindo</a:t>
            </a:r>
            <a:r>
              <a:rPr lang="pt-BR" sz="2500" dirty="0"/>
              <a:t>, p.ex., uma operação de E/S.</a:t>
            </a: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411617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Exemplos de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/>
          </a:bodyPr>
          <a:lstStyle/>
          <a:p>
            <a:r>
              <a:rPr lang="pt-BR" sz="2500" dirty="0"/>
              <a:t>FIFO (</a:t>
            </a:r>
            <a:r>
              <a:rPr lang="pt-BR" sz="2500" dirty="0" err="1"/>
              <a:t>First</a:t>
            </a:r>
            <a:r>
              <a:rPr lang="pt-BR" sz="2500" dirty="0"/>
              <a:t>-In </a:t>
            </a:r>
            <a:r>
              <a:rPr lang="pt-BR" sz="2500" dirty="0" err="1"/>
              <a:t>First</a:t>
            </a:r>
            <a:r>
              <a:rPr lang="pt-BR" sz="2500" dirty="0"/>
              <a:t>-Out) ou FCFS (</a:t>
            </a:r>
            <a:r>
              <a:rPr lang="pt-BR" sz="2500" dirty="0" err="1" smtClean="0"/>
              <a:t>First</a:t>
            </a:r>
            <a:r>
              <a:rPr lang="pt-BR" sz="2500" dirty="0" smtClean="0"/>
              <a:t>-Come </a:t>
            </a:r>
            <a:r>
              <a:rPr lang="pt-BR" sz="2500" dirty="0" err="1" smtClean="0"/>
              <a:t>First-Served</a:t>
            </a:r>
            <a:r>
              <a:rPr lang="pt-BR" sz="2500" dirty="0"/>
              <a:t>)</a:t>
            </a:r>
          </a:p>
          <a:p>
            <a:r>
              <a:rPr lang="pt-BR" sz="2500" dirty="0" smtClean="0"/>
              <a:t>SJF </a:t>
            </a:r>
            <a:r>
              <a:rPr lang="pt-BR" sz="2500" dirty="0"/>
              <a:t>(</a:t>
            </a:r>
            <a:r>
              <a:rPr lang="pt-BR" sz="2500" dirty="0" err="1"/>
              <a:t>Shortest</a:t>
            </a:r>
            <a:r>
              <a:rPr lang="pt-BR" sz="2500" dirty="0"/>
              <a:t> </a:t>
            </a:r>
            <a:r>
              <a:rPr lang="pt-BR" sz="2500" dirty="0" err="1"/>
              <a:t>Job</a:t>
            </a:r>
            <a:r>
              <a:rPr lang="pt-BR" sz="2500" dirty="0"/>
              <a:t> </a:t>
            </a:r>
            <a:r>
              <a:rPr lang="pt-BR" sz="2500" dirty="0" err="1"/>
              <a:t>First</a:t>
            </a:r>
            <a:r>
              <a:rPr lang="pt-BR" sz="2500" dirty="0"/>
              <a:t>) ou SPN (</a:t>
            </a:r>
            <a:r>
              <a:rPr lang="pt-BR" sz="2500" dirty="0" err="1" smtClean="0"/>
              <a:t>Shortest</a:t>
            </a:r>
            <a:r>
              <a:rPr lang="pt-BR" sz="2500" dirty="0" smtClean="0"/>
              <a:t> </a:t>
            </a:r>
            <a:r>
              <a:rPr lang="pt-BR" sz="2500" dirty="0" err="1" smtClean="0"/>
              <a:t>Process</a:t>
            </a:r>
            <a:r>
              <a:rPr lang="pt-BR" sz="2500" dirty="0" smtClean="0"/>
              <a:t> </a:t>
            </a:r>
            <a:r>
              <a:rPr lang="pt-BR" sz="2500" dirty="0"/>
              <a:t>Next)</a:t>
            </a:r>
          </a:p>
          <a:p>
            <a:r>
              <a:rPr lang="pt-BR" sz="2500" dirty="0" smtClean="0"/>
              <a:t>SRTF </a:t>
            </a:r>
            <a:r>
              <a:rPr lang="pt-BR" sz="2500" dirty="0"/>
              <a:t>(</a:t>
            </a:r>
            <a:r>
              <a:rPr lang="pt-BR" sz="2500" dirty="0" err="1"/>
              <a:t>Shortest</a:t>
            </a:r>
            <a:r>
              <a:rPr lang="pt-BR" sz="2500" dirty="0"/>
              <a:t> </a:t>
            </a:r>
            <a:r>
              <a:rPr lang="pt-BR" sz="2500" dirty="0" err="1"/>
              <a:t>Remaining</a:t>
            </a:r>
            <a:r>
              <a:rPr lang="pt-BR" sz="2500" dirty="0"/>
              <a:t> Time </a:t>
            </a:r>
            <a:r>
              <a:rPr lang="pt-BR" sz="2500" dirty="0" err="1"/>
              <a:t>First</a:t>
            </a:r>
            <a:r>
              <a:rPr lang="pt-BR" sz="2500" dirty="0"/>
              <a:t>)</a:t>
            </a:r>
          </a:p>
          <a:p>
            <a:r>
              <a:rPr lang="pt-BR" sz="2500" dirty="0" smtClean="0"/>
              <a:t>HRRN </a:t>
            </a:r>
            <a:r>
              <a:rPr lang="pt-BR" sz="2500" dirty="0"/>
              <a:t>(</a:t>
            </a:r>
            <a:r>
              <a:rPr lang="pt-BR" sz="2500" dirty="0" err="1"/>
              <a:t>Highest</a:t>
            </a:r>
            <a:r>
              <a:rPr lang="pt-BR" sz="2500" dirty="0"/>
              <a:t> Response Rate Next)</a:t>
            </a:r>
          </a:p>
          <a:p>
            <a:r>
              <a:rPr lang="pt-BR" sz="2500" dirty="0" smtClean="0"/>
              <a:t>Round-Robin</a:t>
            </a:r>
            <a:endParaRPr lang="pt-BR" sz="2500" dirty="0"/>
          </a:p>
          <a:p>
            <a:r>
              <a:rPr lang="pt-BR" sz="2500" dirty="0" err="1" smtClean="0"/>
              <a:t>Priority</a:t>
            </a:r>
            <a:endParaRPr lang="pt-BR" sz="2500" dirty="0"/>
          </a:p>
          <a:p>
            <a:r>
              <a:rPr lang="pt-BR" sz="2500" dirty="0" err="1" smtClean="0"/>
              <a:t>Multiple</a:t>
            </a:r>
            <a:r>
              <a:rPr lang="pt-BR" sz="2500" dirty="0" smtClean="0"/>
              <a:t> </a:t>
            </a:r>
            <a:r>
              <a:rPr lang="pt-BR" sz="2500" dirty="0" err="1"/>
              <a:t>queue</a:t>
            </a: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383234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/>
              <a:t>First</a:t>
            </a:r>
            <a:r>
              <a:rPr lang="pt-BR" sz="5400" dirty="0"/>
              <a:t>-Come </a:t>
            </a:r>
            <a:r>
              <a:rPr lang="pt-BR" sz="5400" dirty="0" err="1"/>
              <a:t>First-Served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 fontScale="92500"/>
          </a:bodyPr>
          <a:lstStyle/>
          <a:p>
            <a:r>
              <a:rPr lang="pt-BR" sz="2500" dirty="0"/>
              <a:t>Algoritmo de baixa complexidade.</a:t>
            </a:r>
          </a:p>
          <a:p>
            <a:r>
              <a:rPr lang="pt-BR" sz="2500" dirty="0" smtClean="0"/>
              <a:t>Exemplo </a:t>
            </a:r>
            <a:r>
              <a:rPr lang="pt-BR" sz="2500" dirty="0"/>
              <a:t>de abordagem não-</a:t>
            </a:r>
            <a:r>
              <a:rPr lang="pt-BR" sz="2500" dirty="0" err="1"/>
              <a:t>preemptiva</a:t>
            </a:r>
            <a:r>
              <a:rPr lang="pt-BR" sz="2500" dirty="0"/>
              <a:t>.</a:t>
            </a:r>
          </a:p>
          <a:p>
            <a:r>
              <a:rPr lang="pt-BR" sz="2500" dirty="0" smtClean="0"/>
              <a:t>Algoritmo</a:t>
            </a:r>
            <a:r>
              <a:rPr lang="pt-BR" sz="2500" dirty="0"/>
              <a:t>:</a:t>
            </a:r>
          </a:p>
          <a:p>
            <a:r>
              <a:rPr lang="pt-BR" sz="2500" dirty="0" smtClean="0"/>
              <a:t>Processos </a:t>
            </a:r>
            <a:r>
              <a:rPr lang="pt-BR" sz="2500" dirty="0"/>
              <a:t>que se tornam aptos para </a:t>
            </a:r>
            <a:r>
              <a:rPr lang="pt-BR" sz="2500" dirty="0" smtClean="0"/>
              <a:t>execução são </a:t>
            </a:r>
            <a:r>
              <a:rPr lang="pt-BR" sz="2500" dirty="0"/>
              <a:t>inseridos no final da fila de prontos.</a:t>
            </a:r>
          </a:p>
          <a:p>
            <a:r>
              <a:rPr lang="pt-BR" sz="2500" dirty="0" smtClean="0"/>
              <a:t>O </a:t>
            </a:r>
            <a:r>
              <a:rPr lang="pt-BR" sz="2500" dirty="0"/>
              <a:t>primeiro processo da fila é selecionado </a:t>
            </a:r>
            <a:r>
              <a:rPr lang="pt-BR" sz="2500" dirty="0" smtClean="0"/>
              <a:t>para execução</a:t>
            </a:r>
            <a:r>
              <a:rPr lang="pt-BR" sz="2500" dirty="0"/>
              <a:t>.</a:t>
            </a:r>
          </a:p>
          <a:p>
            <a:r>
              <a:rPr lang="pt-BR" sz="2500" dirty="0" smtClean="0"/>
              <a:t>O </a:t>
            </a:r>
            <a:r>
              <a:rPr lang="pt-BR" sz="2500" dirty="0"/>
              <a:t>processo executa até que:</a:t>
            </a:r>
          </a:p>
          <a:p>
            <a:r>
              <a:rPr lang="pt-BR" sz="2500" dirty="0" smtClean="0"/>
              <a:t>Termina </a:t>
            </a:r>
            <a:r>
              <a:rPr lang="pt-BR" sz="2500" dirty="0"/>
              <a:t>a sua execução;</a:t>
            </a:r>
          </a:p>
          <a:p>
            <a:r>
              <a:rPr lang="pt-BR" sz="2500" dirty="0" smtClean="0"/>
              <a:t>Realiza </a:t>
            </a:r>
            <a:r>
              <a:rPr lang="pt-BR" sz="2500" dirty="0"/>
              <a:t>uma chamada ao sistema.</a:t>
            </a: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332827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/>
              <a:t>First</a:t>
            </a:r>
            <a:r>
              <a:rPr lang="pt-BR" sz="5400" dirty="0"/>
              <a:t>-Come </a:t>
            </a:r>
            <a:r>
              <a:rPr lang="pt-BR" sz="5400" dirty="0" err="1"/>
              <a:t>First-Served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/>
          </a:bodyPr>
          <a:lstStyle/>
          <a:p>
            <a:r>
              <a:rPr lang="pt-BR" sz="2500" dirty="0"/>
              <a:t>Processos pequenos podem ter que </a:t>
            </a:r>
            <a:r>
              <a:rPr lang="pt-BR" sz="2500" dirty="0" smtClean="0"/>
              <a:t>esperar por </a:t>
            </a:r>
            <a:r>
              <a:rPr lang="pt-BR" sz="2500" dirty="0"/>
              <a:t>muito tempo, atrás de processos longos, </a:t>
            </a:r>
            <a:r>
              <a:rPr lang="pt-BR" sz="2500" dirty="0" smtClean="0"/>
              <a:t>até que </a:t>
            </a:r>
            <a:r>
              <a:rPr lang="pt-BR" sz="2500" dirty="0"/>
              <a:t>possam ser executados (“</a:t>
            </a:r>
            <a:r>
              <a:rPr lang="pt-BR" sz="2500" dirty="0" err="1"/>
              <a:t>convoy</a:t>
            </a:r>
            <a:r>
              <a:rPr lang="pt-BR" sz="2500" dirty="0"/>
              <a:t> </a:t>
            </a:r>
            <a:r>
              <a:rPr lang="pt-BR" sz="2500" dirty="0" err="1"/>
              <a:t>effect</a:t>
            </a:r>
            <a:r>
              <a:rPr lang="pt-BR" sz="2500" dirty="0"/>
              <a:t>”).</a:t>
            </a:r>
          </a:p>
          <a:p>
            <a:r>
              <a:rPr lang="pt-BR" sz="2500" dirty="0" smtClean="0"/>
              <a:t>Favorece </a:t>
            </a:r>
            <a:r>
              <a:rPr lang="pt-BR" sz="2500" dirty="0"/>
              <a:t>processos CPU-</a:t>
            </a:r>
            <a:r>
              <a:rPr lang="pt-BR" sz="2500" dirty="0" err="1"/>
              <a:t>bound</a:t>
            </a:r>
            <a:r>
              <a:rPr lang="pt-BR" sz="2500" dirty="0"/>
              <a:t>.</a:t>
            </a:r>
          </a:p>
          <a:p>
            <a:r>
              <a:rPr lang="pt-BR" sz="2500" dirty="0" smtClean="0"/>
              <a:t>Processos </a:t>
            </a:r>
            <a:r>
              <a:rPr lang="pt-BR" sz="2500" dirty="0"/>
              <a:t>I/O-</a:t>
            </a:r>
            <a:r>
              <a:rPr lang="pt-BR" sz="2500" dirty="0" err="1"/>
              <a:t>bound</a:t>
            </a:r>
            <a:r>
              <a:rPr lang="pt-BR" sz="2500" dirty="0"/>
              <a:t> têm que esperar até </a:t>
            </a:r>
            <a:r>
              <a:rPr lang="pt-BR" sz="2500" dirty="0" smtClean="0"/>
              <a:t>que processos </a:t>
            </a:r>
            <a:r>
              <a:rPr lang="pt-BR" sz="2500" dirty="0"/>
              <a:t>CPU-</a:t>
            </a:r>
            <a:r>
              <a:rPr lang="pt-BR" sz="2500" dirty="0" err="1"/>
              <a:t>bound</a:t>
            </a:r>
            <a:r>
              <a:rPr lang="pt-BR" sz="2500" dirty="0"/>
              <a:t> terminem a sua execução.</a:t>
            </a:r>
          </a:p>
          <a:p>
            <a:r>
              <a:rPr lang="pt-BR" sz="2500" dirty="0" smtClean="0"/>
              <a:t>Algoritmo </a:t>
            </a:r>
            <a:r>
              <a:rPr lang="pt-BR" sz="2500" dirty="0"/>
              <a:t>particularmente problemático </a:t>
            </a:r>
            <a:r>
              <a:rPr lang="pt-BR" sz="2500" dirty="0" smtClean="0"/>
              <a:t>para sistemas </a:t>
            </a:r>
            <a:r>
              <a:rPr lang="pt-BR" sz="2500" dirty="0"/>
              <a:t>de tempo compartilhado, em que </a:t>
            </a:r>
            <a:r>
              <a:rPr lang="pt-BR" sz="2500" dirty="0" smtClean="0"/>
              <a:t>os usuários </a:t>
            </a:r>
            <a:r>
              <a:rPr lang="pt-BR" sz="2500" dirty="0"/>
              <a:t>precisam da CPU a intervalos regulares.</a:t>
            </a:r>
            <a:endParaRPr lang="pt-BR" sz="1200" dirty="0" smtClean="0"/>
          </a:p>
        </p:txBody>
      </p:sp>
    </p:spTree>
    <p:extLst>
      <p:ext uri="{BB962C8B-B14F-4D97-AF65-F5344CB8AC3E}">
        <p14:creationId xmlns:p14="http://schemas.microsoft.com/office/powerpoint/2010/main" val="123452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3653" y="62327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/>
              <a:t>First</a:t>
            </a:r>
            <a:r>
              <a:rPr lang="pt-BR" sz="5400" dirty="0"/>
              <a:t>-Come </a:t>
            </a:r>
            <a:r>
              <a:rPr lang="pt-BR" sz="5400" dirty="0" err="1"/>
              <a:t>First-Served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157274"/>
            <a:ext cx="7239037" cy="3968317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Suponha que esses processos cheguem na seguinte ordem (no mesmo instante 0):</a:t>
            </a:r>
          </a:p>
          <a:p>
            <a:r>
              <a:rPr lang="pt-BR" sz="2500" dirty="0" smtClean="0"/>
              <a:t>P</a:t>
            </a:r>
            <a:r>
              <a:rPr lang="pt-BR" sz="2500" baseline="-25000" dirty="0" smtClean="0"/>
              <a:t>1</a:t>
            </a:r>
            <a:r>
              <a:rPr lang="pt-BR" sz="2500" dirty="0" smtClean="0"/>
              <a:t>, P</a:t>
            </a:r>
            <a:r>
              <a:rPr lang="pt-BR" sz="2500" baseline="-25000" dirty="0" smtClean="0"/>
              <a:t>2</a:t>
            </a:r>
            <a:r>
              <a:rPr lang="pt-BR" sz="2500" dirty="0" smtClean="0"/>
              <a:t> e P</a:t>
            </a:r>
            <a:r>
              <a:rPr lang="pt-BR" sz="2500" baseline="-25000" dirty="0" smtClean="0"/>
              <a:t>3</a:t>
            </a:r>
          </a:p>
          <a:p>
            <a:endParaRPr lang="pt-BR" sz="1200" baseline="-25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503" y="3806758"/>
            <a:ext cx="4442845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0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2984</TotalTime>
  <Words>1800</Words>
  <Application>Microsoft Office PowerPoint</Application>
  <PresentationFormat>Apresentação na tela (4:3)</PresentationFormat>
  <Paragraphs>227</Paragraphs>
  <Slides>37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Tema do Office</vt:lpstr>
      <vt:lpstr>LABORATÓRIO DE HARDWARE E SISTEMAS OPERACIONAIS</vt:lpstr>
      <vt:lpstr>Processos</vt:lpstr>
      <vt:lpstr>Objetivos do Escalonamento</vt:lpstr>
      <vt:lpstr>Algoritmos de Escalonamento</vt:lpstr>
      <vt:lpstr>Algoritmos/Políticas de Escalonamento</vt:lpstr>
      <vt:lpstr>Exemplos de Algoritmos</vt:lpstr>
      <vt:lpstr>First-Come First-Served</vt:lpstr>
      <vt:lpstr>First-Come First-Served</vt:lpstr>
      <vt:lpstr>First-Come First-Served</vt:lpstr>
      <vt:lpstr>First-Come First-Served</vt:lpstr>
      <vt:lpstr>First-Come First-Served</vt:lpstr>
      <vt:lpstr>Shortest Job First</vt:lpstr>
      <vt:lpstr>Shortest Job First</vt:lpstr>
      <vt:lpstr>Shortest Job First</vt:lpstr>
      <vt:lpstr>Exemplo de SJF Não-Preemptivo</vt:lpstr>
      <vt:lpstr>Exemplo de SJF Preemptivo (Algoritmo SRTF)</vt:lpstr>
      <vt:lpstr>Tamanho do Próximo CPU burst</vt:lpstr>
      <vt:lpstr>Prevendo o Tamanho do Burst</vt:lpstr>
      <vt:lpstr>Escalonamento por Prioridade</vt:lpstr>
      <vt:lpstr>Escalonamento por Prioridade</vt:lpstr>
      <vt:lpstr>Escalonamento por Prioridade</vt:lpstr>
      <vt:lpstr>Escalonamento por Prioridade</vt:lpstr>
      <vt:lpstr>Escalonamento por Prioridade - Problemas</vt:lpstr>
      <vt:lpstr>Escalonamento por Prioridade - Problemas</vt:lpstr>
      <vt:lpstr>Escalonamento Round-Robin</vt:lpstr>
      <vt:lpstr>Escalonamento Round-Robin</vt:lpstr>
      <vt:lpstr>Escalonamento Round-Robin</vt:lpstr>
      <vt:lpstr>Desempenho do Algoritmo RR</vt:lpstr>
      <vt:lpstr>Escalonamento Multinível</vt:lpstr>
      <vt:lpstr>Escalonamento Multinível</vt:lpstr>
      <vt:lpstr>Escalonamento Multinível</vt:lpstr>
      <vt:lpstr>Escalonamento Multinível</vt:lpstr>
      <vt:lpstr>Escalonamento Multinível com Feedback</vt:lpstr>
      <vt:lpstr>Escalonamento Multinível com Feedback</vt:lpstr>
      <vt:lpstr>Escalonamento Multinível com Feedback</vt:lpstr>
      <vt:lpstr>Escalonamento com Multiprocessamento</vt:lpstr>
      <vt:lpstr>Escalonamento com Multiprocessamento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lógicos combinacionais e sequenciais</dc:title>
  <dc:creator>Matheus</dc:creator>
  <cp:lastModifiedBy>Matheus</cp:lastModifiedBy>
  <cp:revision>49</cp:revision>
  <dcterms:created xsi:type="dcterms:W3CDTF">2023-01-24T23:29:32Z</dcterms:created>
  <dcterms:modified xsi:type="dcterms:W3CDTF">2023-11-13T18:48:20Z</dcterms:modified>
</cp:coreProperties>
</file>