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3" r:id="rId26"/>
    <p:sldId id="282" r:id="rId27"/>
    <p:sldId id="284" r:id="rId28"/>
    <p:sldId id="285" r:id="rId29"/>
    <p:sldId id="286" r:id="rId30"/>
    <p:sldId id="280" r:id="rId31"/>
    <p:sldId id="279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04/09/2023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Categoria de dispositivos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Os dispositivos de E/S podem ser divididos em duas categorias:</a:t>
            </a:r>
          </a:p>
          <a:p>
            <a:r>
              <a:rPr lang="pt-BR" sz="2500" dirty="0" smtClean="0"/>
              <a:t>Os que servem para a interface homem-máquina.</a:t>
            </a:r>
          </a:p>
          <a:p>
            <a:r>
              <a:rPr lang="pt-BR" sz="2500" dirty="0" smtClean="0"/>
              <a:t>Teclado, monitores, impressoras, mouse e etc. Se caracterizam por enviar e receber uma sequencia de caracteres não endereçável, ou seja, são dispositivos não estruturados. </a:t>
            </a:r>
          </a:p>
        </p:txBody>
      </p:sp>
    </p:spTree>
    <p:extLst>
      <p:ext uri="{BB962C8B-B14F-4D97-AF65-F5344CB8AC3E}">
        <p14:creationId xmlns:p14="http://schemas.microsoft.com/office/powerpoint/2010/main" val="808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Dispositivos estruturados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Armazenam informações em blocos de tamanho fixo, cada um com um endereço.</a:t>
            </a:r>
          </a:p>
          <a:p>
            <a:r>
              <a:rPr lang="pt-BR" sz="2500" dirty="0" smtClean="0"/>
              <a:t>Tamanho do bloco varia entre 128 e 1024 bytes.</a:t>
            </a:r>
          </a:p>
          <a:p>
            <a:r>
              <a:rPr lang="pt-BR" sz="2500" dirty="0" smtClean="0"/>
              <a:t>Os blocos podem ser lidos ou gravados de forma independentes.</a:t>
            </a:r>
          </a:p>
          <a:p>
            <a:r>
              <a:rPr lang="pt-BR" sz="2500" dirty="0" smtClean="0"/>
              <a:t>Estes dispositivos possuem duas formas de acesso.</a:t>
            </a:r>
          </a:p>
          <a:p>
            <a:r>
              <a:rPr lang="pt-BR" sz="2500" dirty="0" smtClean="0"/>
              <a:t>Direto e sequencial.  </a:t>
            </a:r>
            <a:r>
              <a:rPr lang="pt-BR" sz="2500" dirty="0" err="1" smtClean="0"/>
              <a:t>Ex</a:t>
            </a:r>
            <a:r>
              <a:rPr lang="pt-BR" sz="2500" dirty="0" smtClean="0"/>
              <a:t>: HD e fita.</a:t>
            </a:r>
          </a:p>
        </p:txBody>
      </p:sp>
    </p:spTree>
    <p:extLst>
      <p:ext uri="{BB962C8B-B14F-4D97-AF65-F5344CB8AC3E}">
        <p14:creationId xmlns:p14="http://schemas.microsoft.com/office/powerpoint/2010/main" val="26248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Dispositivos não estruturados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Podem enviar ou receber uma sequencia e caracteres sem estar estruturados no formato de um bloco.</a:t>
            </a:r>
          </a:p>
          <a:p>
            <a:r>
              <a:rPr lang="pt-BR" sz="2500" dirty="0" smtClean="0"/>
              <a:t>A sequencia de caracteres não é endereçável, podendo haver operações de acesso ao dado após a transição.</a:t>
            </a:r>
          </a:p>
          <a:p>
            <a:r>
              <a:rPr lang="pt-BR" sz="2500" dirty="0" err="1" smtClean="0"/>
              <a:t>Ex</a:t>
            </a:r>
            <a:r>
              <a:rPr lang="pt-BR" sz="2500" dirty="0" smtClean="0"/>
              <a:t>: mouse, teclado, impressoras...</a:t>
            </a:r>
          </a:p>
        </p:txBody>
      </p:sp>
    </p:spTree>
    <p:extLst>
      <p:ext uri="{BB962C8B-B14F-4D97-AF65-F5344CB8AC3E}">
        <p14:creationId xmlns:p14="http://schemas.microsoft.com/office/powerpoint/2010/main" val="25575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Controladores de dispositivos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fontScale="92500"/>
          </a:bodyPr>
          <a:lstStyle/>
          <a:p>
            <a:r>
              <a:rPr lang="pt-BR" sz="2500" dirty="0"/>
              <a:t>Unidades de E/S consistem, em geral, de um </a:t>
            </a:r>
            <a:r>
              <a:rPr lang="pt-BR" sz="2500" dirty="0" smtClean="0"/>
              <a:t>componente </a:t>
            </a:r>
            <a:r>
              <a:rPr lang="pt-BR" sz="2500" dirty="0"/>
              <a:t>mecânico e um componente eletrônico. </a:t>
            </a:r>
            <a:endParaRPr lang="pt-BR" sz="2500" dirty="0" smtClean="0"/>
          </a:p>
          <a:p>
            <a:r>
              <a:rPr lang="pt-BR" sz="2500" dirty="0" smtClean="0"/>
              <a:t>É </a:t>
            </a:r>
            <a:r>
              <a:rPr lang="pt-BR" sz="2500" dirty="0"/>
              <a:t>possível separar as duas porções para permitir um projeto mais modular e geral. O componente eletrônico é chamado de controlador do dispositivo ou adaptador. Em </a:t>
            </a:r>
            <a:r>
              <a:rPr lang="pt-BR" sz="2500" dirty="0" smtClean="0"/>
              <a:t>computadores </a:t>
            </a:r>
            <a:r>
              <a:rPr lang="pt-BR" sz="2500" dirty="0"/>
              <a:t>pessoais, ele muitas vezes assume a forma de um chip na </a:t>
            </a:r>
            <a:r>
              <a:rPr lang="pt-BR" sz="2500" dirty="0" err="1"/>
              <a:t>placa-mãe</a:t>
            </a:r>
            <a:r>
              <a:rPr lang="pt-BR" sz="2500" dirty="0"/>
              <a:t> ou um cartão de circuito impresso que pode ser inserido em um slot de expansão (</a:t>
            </a:r>
            <a:r>
              <a:rPr lang="pt-BR" sz="2500" dirty="0" err="1"/>
              <a:t>PCIe</a:t>
            </a:r>
            <a:r>
              <a:rPr lang="pt-BR" sz="2500" dirty="0"/>
              <a:t>). </a:t>
            </a:r>
            <a:r>
              <a:rPr lang="pt-BR" sz="2500" dirty="0" smtClean="0"/>
              <a:t>O componente </a:t>
            </a:r>
            <a:r>
              <a:rPr lang="pt-BR" sz="2500" dirty="0"/>
              <a:t>mecânico é o dispositivo em si.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7238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Controladores de dispositivos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O cartão controlador costuma ter um conector, no qual um cabo levando ao dispositivo em si pode ser </a:t>
            </a:r>
            <a:r>
              <a:rPr lang="pt-BR" sz="2500" dirty="0" smtClean="0"/>
              <a:t>conectado</a:t>
            </a:r>
            <a:r>
              <a:rPr lang="pt-BR" sz="2500" dirty="0"/>
              <a:t>. Muitos controladores podem lidar com dois, quatro ou mesmo oito dispositivos idênticos. Se a </a:t>
            </a:r>
            <a:r>
              <a:rPr lang="pt-BR" sz="2500" dirty="0" smtClean="0"/>
              <a:t>interface </a:t>
            </a:r>
            <a:r>
              <a:rPr lang="pt-BR" sz="2500" dirty="0"/>
              <a:t>entre o controlador e o dispositivo for padrão, seja um padrão oficial ANSI, IEEE ou ISO — ou um padrão de facto —, então as empresas podem produzir controladores ou dispositivos que se enquadrem </a:t>
            </a:r>
            <a:r>
              <a:rPr lang="pt-BR" sz="2500" dirty="0" err="1"/>
              <a:t>àque</a:t>
            </a:r>
            <a:r>
              <a:rPr lang="pt-BR" sz="2500" dirty="0"/>
              <a:t>- </a:t>
            </a:r>
            <a:r>
              <a:rPr lang="pt-BR" sz="2500" dirty="0" err="1"/>
              <a:t>la</a:t>
            </a:r>
            <a:r>
              <a:rPr lang="pt-BR" sz="2500" dirty="0"/>
              <a:t> interface. Muitas empresas, por exemplo, produzem controladores de disco compatíveis com as interfaces SATA, SCSI, USB, </a:t>
            </a:r>
            <a:r>
              <a:rPr lang="pt-BR" sz="2500" dirty="0" err="1"/>
              <a:t>Thunderbolt</a:t>
            </a:r>
            <a:r>
              <a:rPr lang="pt-BR" sz="2500" dirty="0"/>
              <a:t> ou FireWire (IEEE 1394).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10029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Gerência de dispositivos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 smtClean="0"/>
              <a:t>O SO deve se comunicar com qualquer tipo de dispositivo conectado ao computador.</a:t>
            </a:r>
          </a:p>
          <a:p>
            <a:r>
              <a:rPr lang="pt-BR" sz="2500" dirty="0" smtClean="0"/>
              <a:t>Sistema </a:t>
            </a:r>
            <a:r>
              <a:rPr lang="pt-BR" sz="2500" dirty="0" err="1" smtClean="0"/>
              <a:t>PlugAndPlay</a:t>
            </a:r>
            <a:r>
              <a:rPr lang="pt-BR" sz="2500" dirty="0" smtClean="0"/>
              <a:t>:</a:t>
            </a:r>
          </a:p>
          <a:p>
            <a:r>
              <a:rPr lang="pt-BR" sz="2500" dirty="0" err="1"/>
              <a:t>Plug</a:t>
            </a:r>
            <a:r>
              <a:rPr lang="pt-BR" sz="2500" dirty="0"/>
              <a:t> </a:t>
            </a:r>
            <a:r>
              <a:rPr lang="pt-BR" sz="2500" dirty="0" err="1"/>
              <a:t>and</a:t>
            </a:r>
            <a:r>
              <a:rPr lang="pt-BR" sz="2500" dirty="0"/>
              <a:t> Play (</a:t>
            </a:r>
            <a:r>
              <a:rPr lang="pt-BR" sz="2500" dirty="0" err="1"/>
              <a:t>PnP</a:t>
            </a:r>
            <a:r>
              <a:rPr lang="pt-BR" sz="2500" dirty="0"/>
              <a:t>) é a parte do </a:t>
            </a:r>
            <a:r>
              <a:rPr lang="pt-BR" sz="2500" dirty="0" smtClean="0"/>
              <a:t>Windows(ou outro SO) </a:t>
            </a:r>
            <a:r>
              <a:rPr lang="pt-BR" sz="2500" dirty="0"/>
              <a:t>que permite que um sistema de computador se adapte a alterações de hardware com intervenção mínima do usuário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Um usuário pode adicionar e remover dispositivos sem precisar fazer a configuração manual e sem conhecimento do hardware do computador. Por exemplo, um usuário pode encaixar um computador portátil e usar o teclado, o mouse e o monitor da estação de encaixe sem fazer alterações manuais de configuração.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11598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Gerência de dispositivos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Autofit/>
          </a:bodyPr>
          <a:lstStyle/>
          <a:p>
            <a:r>
              <a:rPr lang="pt-BR" sz="1600" dirty="0"/>
              <a:t>O </a:t>
            </a:r>
            <a:r>
              <a:rPr lang="pt-BR" sz="1600" dirty="0" err="1"/>
              <a:t>PnP</a:t>
            </a:r>
            <a:r>
              <a:rPr lang="pt-BR" sz="1600" dirty="0"/>
              <a:t> requer suporte de hardware do dispositivo, software do sistema e drivers. Iniciativas no setor de hardware definem padrões para facilitar a identificação de placas de suplemento e componentes do sistema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O suporte de software do sistema para </a:t>
            </a:r>
            <a:r>
              <a:rPr lang="pt-BR" sz="1600" dirty="0" err="1"/>
              <a:t>PnP</a:t>
            </a:r>
            <a:r>
              <a:rPr lang="pt-BR" sz="1600" dirty="0"/>
              <a:t>, juntamente com drivers </a:t>
            </a:r>
            <a:r>
              <a:rPr lang="pt-BR" sz="1600" dirty="0" err="1"/>
              <a:t>PnP</a:t>
            </a:r>
            <a:r>
              <a:rPr lang="pt-BR" sz="1600" dirty="0"/>
              <a:t>, fornece o seguinte:</a:t>
            </a:r>
          </a:p>
          <a:p>
            <a:r>
              <a:rPr lang="pt-BR" sz="1600" dirty="0" smtClean="0"/>
              <a:t>Reconhecimento </a:t>
            </a:r>
            <a:r>
              <a:rPr lang="pt-BR" sz="1600" dirty="0"/>
              <a:t>automático e dinâmico do hardware instalado</a:t>
            </a:r>
          </a:p>
          <a:p>
            <a:r>
              <a:rPr lang="pt-BR" sz="1600" dirty="0" smtClean="0"/>
              <a:t>Alocação </a:t>
            </a:r>
            <a:r>
              <a:rPr lang="pt-BR" sz="1600" dirty="0"/>
              <a:t>de recursos de hardware (e realocação</a:t>
            </a:r>
            <a:r>
              <a:rPr lang="pt-BR" sz="1600" dirty="0" smtClean="0"/>
              <a:t>)</a:t>
            </a:r>
          </a:p>
          <a:p>
            <a:r>
              <a:rPr lang="pt-BR" sz="1600" dirty="0"/>
              <a:t>Carregamento de drivers apropriados</a:t>
            </a:r>
          </a:p>
          <a:p>
            <a:r>
              <a:rPr lang="pt-BR" sz="1600" dirty="0" smtClean="0"/>
              <a:t>Uma </a:t>
            </a:r>
            <a:r>
              <a:rPr lang="pt-BR" sz="1600" dirty="0"/>
              <a:t>interface de programação para drivers interagirem com o sistema </a:t>
            </a:r>
            <a:r>
              <a:rPr lang="pt-BR" sz="1600" dirty="0" err="1" smtClean="0"/>
              <a:t>PnP</a:t>
            </a:r>
            <a:endParaRPr lang="pt-BR" sz="1600" dirty="0" smtClean="0"/>
          </a:p>
          <a:p>
            <a:r>
              <a:rPr lang="pt-BR" sz="1600" dirty="0"/>
              <a:t>Mecanismos para drivers e aplicativos saberem das alterações no ambiente de hardware e tomarem as ações apropriadas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889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Gerência de dispositivos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 smtClean="0"/>
              <a:t>O SO deve se comunicar com qualquer tipo de dispositivo conectado ao computador.</a:t>
            </a:r>
          </a:p>
          <a:p>
            <a:r>
              <a:rPr lang="pt-BR" sz="2500" dirty="0" smtClean="0"/>
              <a:t>Sistema </a:t>
            </a:r>
            <a:r>
              <a:rPr lang="pt-BR" sz="2500" dirty="0" err="1" smtClean="0"/>
              <a:t>PlugAndPlay</a:t>
            </a:r>
            <a:r>
              <a:rPr lang="pt-BR" sz="2500" dirty="0" smtClean="0"/>
              <a:t>:</a:t>
            </a:r>
          </a:p>
          <a:p>
            <a:r>
              <a:rPr lang="pt-BR" sz="2500" dirty="0" err="1"/>
              <a:t>Plug</a:t>
            </a:r>
            <a:r>
              <a:rPr lang="pt-BR" sz="2500" dirty="0"/>
              <a:t> </a:t>
            </a:r>
            <a:r>
              <a:rPr lang="pt-BR" sz="2500" dirty="0" err="1"/>
              <a:t>and</a:t>
            </a:r>
            <a:r>
              <a:rPr lang="pt-BR" sz="2500" dirty="0"/>
              <a:t> Play (</a:t>
            </a:r>
            <a:r>
              <a:rPr lang="pt-BR" sz="2500" dirty="0" err="1"/>
              <a:t>PnP</a:t>
            </a:r>
            <a:r>
              <a:rPr lang="pt-BR" sz="2500" dirty="0"/>
              <a:t>) é a parte do </a:t>
            </a:r>
            <a:r>
              <a:rPr lang="pt-BR" sz="2500" dirty="0" smtClean="0"/>
              <a:t>Windows(ou outro SO) </a:t>
            </a:r>
            <a:r>
              <a:rPr lang="pt-BR" sz="2500" dirty="0"/>
              <a:t>que permite que um sistema de computador se adapte a alterações de hardware com intervenção mínima do usuário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Um usuário pode adicionar e remover dispositivos sem precisar fazer a configuração manual e sem conhecimento do hardware do computador. Por exemplo, um usuário pode encaixar um computador portátil e usar o teclado, o mouse e o monitor da estação de encaixe sem fazer alterações manuais de configuração.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1797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Gerência de dispositivos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403941"/>
            <a:ext cx="7239037" cy="3191634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Para garantir o acesso independente do dispositivo é necessário entender: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" y="3335867"/>
            <a:ext cx="9144000" cy="34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 Subsistema de E/S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Realizar funções que são comuns a todos os dispositivos.</a:t>
            </a:r>
          </a:p>
          <a:p>
            <a:r>
              <a:rPr lang="pt-BR" sz="2500" dirty="0" smtClean="0"/>
              <a:t>Mapear o nome do dispositivo com seu respectivo drive.</a:t>
            </a:r>
          </a:p>
          <a:p>
            <a:r>
              <a:rPr lang="pt-BR" sz="2500" dirty="0" smtClean="0"/>
              <a:t>Controlar os dispositivos de E/S de forma segura e confiável obtendo um maior compartilhamento.</a:t>
            </a:r>
          </a:p>
          <a:p>
            <a:r>
              <a:rPr lang="pt-BR" sz="2500" dirty="0" smtClean="0"/>
              <a:t>Aspectos e funções específicas ficam a cargo dos </a:t>
            </a:r>
            <a:r>
              <a:rPr lang="pt-BR" sz="2500" dirty="0" err="1" smtClean="0"/>
              <a:t>device</a:t>
            </a:r>
            <a:r>
              <a:rPr lang="pt-BR" sz="2500" dirty="0" smtClean="0"/>
              <a:t> drivers.</a:t>
            </a:r>
          </a:p>
        </p:txBody>
      </p:sp>
    </p:spTree>
    <p:extLst>
      <p:ext uri="{BB962C8B-B14F-4D97-AF65-F5344CB8AC3E}">
        <p14:creationId xmlns:p14="http://schemas.microsoft.com/office/powerpoint/2010/main" val="10019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5261428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Gerenciamento de dispositivos</a:t>
            </a:r>
            <a:br>
              <a:rPr lang="pt-BR" sz="5400" dirty="0" smtClean="0"/>
            </a:br>
            <a:r>
              <a:rPr lang="pt-BR" sz="5400" dirty="0" smtClean="0"/>
              <a:t>ou </a:t>
            </a:r>
            <a:br>
              <a:rPr lang="pt-BR" sz="5400" dirty="0" smtClean="0"/>
            </a:br>
            <a:r>
              <a:rPr lang="pt-BR" sz="5400" dirty="0" smtClean="0"/>
              <a:t>Entrada/Saída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2 </a:t>
            </a:r>
            <a:r>
              <a:rPr lang="pt-BR" sz="5400" dirty="0" err="1" smtClean="0"/>
              <a:t>Device</a:t>
            </a:r>
            <a:r>
              <a:rPr lang="pt-BR" sz="5400" dirty="0" smtClean="0"/>
              <a:t> driver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Cada </a:t>
            </a:r>
            <a:r>
              <a:rPr lang="pt-BR" sz="2500" dirty="0" err="1" smtClean="0"/>
              <a:t>device</a:t>
            </a:r>
            <a:r>
              <a:rPr lang="pt-BR" sz="2500" dirty="0" smtClean="0"/>
              <a:t> driver controla apenas um tipo de dispositivo ou um grupo de dispositivos semelhantes.</a:t>
            </a:r>
          </a:p>
          <a:p>
            <a:r>
              <a:rPr lang="pt-BR" sz="2500" dirty="0" smtClean="0"/>
              <a:t>Normalmente são desenvolvidos, para o mesmo dispositivo, diferentes </a:t>
            </a:r>
            <a:r>
              <a:rPr lang="pt-BR" sz="2500" dirty="0" err="1" smtClean="0"/>
              <a:t>device</a:t>
            </a:r>
            <a:r>
              <a:rPr lang="pt-BR" sz="2500" dirty="0" smtClean="0"/>
              <a:t> drivers para cada SO.</a:t>
            </a:r>
          </a:p>
          <a:p>
            <a:r>
              <a:rPr lang="pt-BR" sz="2500" dirty="0" smtClean="0"/>
              <a:t>Tem função de fazer e receber chamadas de sistema (system </a:t>
            </a:r>
            <a:r>
              <a:rPr lang="pt-BR" sz="2500" dirty="0" err="1" smtClean="0"/>
              <a:t>calls</a:t>
            </a:r>
            <a:r>
              <a:rPr lang="pt-BR" sz="2500" dirty="0" smtClean="0"/>
              <a:t>) e traduzindo-os para comandos específicos a serem executados pelo controlador do dispositivo.</a:t>
            </a:r>
          </a:p>
        </p:txBody>
      </p:sp>
    </p:spTree>
    <p:extLst>
      <p:ext uri="{BB962C8B-B14F-4D97-AF65-F5344CB8AC3E}">
        <p14:creationId xmlns:p14="http://schemas.microsoft.com/office/powerpoint/2010/main" val="4272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3 Controlador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São componentes eletrônicos (HW) </a:t>
            </a:r>
            <a:r>
              <a:rPr lang="pt-BR" sz="2500" dirty="0" err="1" smtClean="0"/>
              <a:t>resposnsaveis</a:t>
            </a:r>
            <a:r>
              <a:rPr lang="pt-BR" sz="2500" dirty="0" smtClean="0"/>
              <a:t> por manipular diretamente os dispositivos de E/S.</a:t>
            </a:r>
          </a:p>
          <a:p>
            <a:r>
              <a:rPr lang="pt-BR" sz="2500" dirty="0" smtClean="0"/>
              <a:t>O </a:t>
            </a:r>
            <a:r>
              <a:rPr lang="pt-BR" sz="2500" dirty="0" err="1" smtClean="0"/>
              <a:t>device</a:t>
            </a:r>
            <a:r>
              <a:rPr lang="pt-BR" sz="2500" dirty="0" smtClean="0"/>
              <a:t> driver comunica-se com os dispositivos indiretamente através do controlador.</a:t>
            </a:r>
          </a:p>
          <a:p>
            <a:r>
              <a:rPr lang="pt-BR" sz="2500" dirty="0" smtClean="0"/>
              <a:t>Existem assim um controlador para cada tipo de dispositivo físico de E/S (disco, impressora, mouse, teclado e </a:t>
            </a:r>
            <a:r>
              <a:rPr lang="pt-BR" sz="2500" dirty="0" err="1" smtClean="0"/>
              <a:t>etc</a:t>
            </a:r>
            <a:r>
              <a:rPr lang="pt-BR" sz="2500" dirty="0" smtClean="0"/>
              <a:t>).</a:t>
            </a:r>
          </a:p>
          <a:p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11854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Visão geral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/>
          </a:bodyPr>
          <a:lstStyle/>
          <a:p>
            <a:endParaRPr lang="pt-BR" sz="25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" y="2329587"/>
            <a:ext cx="9144000" cy="4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Operação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Os módulos de E/S podem operar de 3 formas básicas:</a:t>
            </a:r>
          </a:p>
          <a:p>
            <a:r>
              <a:rPr lang="pt-BR" sz="2500" dirty="0" smtClean="0"/>
              <a:t>E/S programada.</a:t>
            </a:r>
          </a:p>
          <a:p>
            <a:r>
              <a:rPr lang="pt-BR" sz="2500" dirty="0" smtClean="0"/>
              <a:t>E/S orientada à interrupções</a:t>
            </a:r>
          </a:p>
          <a:p>
            <a:r>
              <a:rPr lang="pt-BR" sz="2500" dirty="0" smtClean="0"/>
              <a:t>E/S com o uso da DMA (acesso direto a memória)</a:t>
            </a:r>
          </a:p>
          <a:p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11069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E/S programada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a E/S programada: os dados são trocados entre a CPU e o Módulo de E/S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CPU executa um programa que: </a:t>
            </a:r>
            <a:endParaRPr lang="pt-BR" sz="2500" dirty="0" smtClean="0"/>
          </a:p>
          <a:p>
            <a:pPr lvl="1"/>
            <a:r>
              <a:rPr lang="pt-BR" sz="2100" dirty="0" smtClean="0"/>
              <a:t>verifica </a:t>
            </a:r>
            <a:r>
              <a:rPr lang="pt-BR" sz="2100" dirty="0"/>
              <a:t>o estado do módulo de E/S, preparando-o para a operação; </a:t>
            </a:r>
            <a:endParaRPr lang="pt-BR" sz="2100" dirty="0" smtClean="0"/>
          </a:p>
          <a:p>
            <a:pPr lvl="1"/>
            <a:r>
              <a:rPr lang="pt-BR" sz="2100" dirty="0" smtClean="0"/>
              <a:t>se </a:t>
            </a:r>
            <a:r>
              <a:rPr lang="pt-BR" sz="2100" dirty="0"/>
              <a:t>necessário, enviando o comando que deve ser executado; e </a:t>
            </a:r>
            <a:endParaRPr lang="pt-BR" sz="2100" dirty="0" smtClean="0"/>
          </a:p>
          <a:p>
            <a:pPr lvl="1"/>
            <a:r>
              <a:rPr lang="pt-BR" sz="2100" dirty="0" smtClean="0"/>
              <a:t>aguardando </a:t>
            </a:r>
            <a:r>
              <a:rPr lang="pt-BR" sz="2100" dirty="0"/>
              <a:t>o resultado do comando, para então, efetuar a transferência entre o módulo de E/S e algum registrador da CPU.</a:t>
            </a:r>
            <a:endParaRPr lang="pt-BR" sz="2100" dirty="0" smtClean="0"/>
          </a:p>
        </p:txBody>
      </p:sp>
    </p:spTree>
    <p:extLst>
      <p:ext uri="{BB962C8B-B14F-4D97-AF65-F5344CB8AC3E}">
        <p14:creationId xmlns:p14="http://schemas.microsoft.com/office/powerpoint/2010/main" val="11618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3599192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E/S programada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747" y="623275"/>
            <a:ext cx="2705269" cy="568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E/S programada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Desvantagem:</a:t>
            </a:r>
          </a:p>
          <a:p>
            <a:r>
              <a:rPr lang="pt-BR" sz="2500" dirty="0" smtClean="0"/>
              <a:t>CPU é ocupada o tempo todo até que a E/S seja feita.</a:t>
            </a:r>
          </a:p>
          <a:p>
            <a:r>
              <a:rPr lang="pt-BR" sz="2500" dirty="0" smtClean="0"/>
              <a:t>CPU continuamente verifica se o dispositivo está pronto para aceitar outro caractere -&gt; espera ocupada.</a:t>
            </a:r>
            <a:endParaRPr lang="pt-BR" sz="2100" dirty="0" smtClean="0"/>
          </a:p>
        </p:txBody>
      </p:sp>
    </p:spTree>
    <p:extLst>
      <p:ext uri="{BB962C8B-B14F-4D97-AF65-F5344CB8AC3E}">
        <p14:creationId xmlns:p14="http://schemas.microsoft.com/office/powerpoint/2010/main" val="340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E/S via interrupção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fontScale="77500" lnSpcReduction="20000"/>
          </a:bodyPr>
          <a:lstStyle/>
          <a:p>
            <a:r>
              <a:rPr lang="pt-BR" sz="2500" dirty="0" smtClean="0"/>
              <a:t>Na </a:t>
            </a:r>
            <a:r>
              <a:rPr lang="pt-BR" sz="2500" dirty="0"/>
              <a:t>E/S via interrupção: o mecanismo de interrupções é utilizado para superar o problema da espera da CPU por operações nos periféricos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interrupção permite que uma unidade ganhe a atenção imediata de outra, de forma que a primeira possa finalizar sua tarefa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CPU: </a:t>
            </a:r>
          </a:p>
          <a:p>
            <a:pPr lvl="1"/>
            <a:r>
              <a:rPr lang="pt-BR" sz="2100" dirty="0" smtClean="0"/>
              <a:t>envia </a:t>
            </a:r>
            <a:r>
              <a:rPr lang="pt-BR" sz="2100" dirty="0"/>
              <a:t>um comando para o módulo de E/S e passa a executar outra tarefa; </a:t>
            </a:r>
          </a:p>
          <a:p>
            <a:pPr lvl="1"/>
            <a:r>
              <a:rPr lang="pt-BR" sz="2100" dirty="0" smtClean="0"/>
              <a:t>quando </a:t>
            </a:r>
            <a:r>
              <a:rPr lang="pt-BR" sz="2100" dirty="0"/>
              <a:t>a operação for concluída, o módulo de E/S interrompe a CPU; e </a:t>
            </a:r>
          </a:p>
          <a:p>
            <a:pPr lvl="1"/>
            <a:r>
              <a:rPr lang="pt-BR" sz="2100" dirty="0" smtClean="0"/>
              <a:t>a </a:t>
            </a:r>
            <a:r>
              <a:rPr lang="pt-BR" sz="2100" dirty="0"/>
              <a:t>CPU executa a troca de dados, liberando o módulo de E/S e retomando o processamento anterior.</a:t>
            </a:r>
            <a:endParaRPr lang="pt-BR" sz="1700" dirty="0" smtClean="0"/>
          </a:p>
        </p:txBody>
      </p:sp>
    </p:spTree>
    <p:extLst>
      <p:ext uri="{BB962C8B-B14F-4D97-AF65-F5344CB8AC3E}">
        <p14:creationId xmlns:p14="http://schemas.microsoft.com/office/powerpoint/2010/main" val="4280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3776746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E/S via interrupção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959" y="493344"/>
            <a:ext cx="3103001" cy="59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E/S via interrupção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Desvantagens:</a:t>
            </a:r>
          </a:p>
          <a:p>
            <a:r>
              <a:rPr lang="pt-BR" sz="2500" dirty="0" smtClean="0"/>
              <a:t>O </a:t>
            </a:r>
            <a:r>
              <a:rPr lang="pt-BR" sz="2500" dirty="0"/>
              <a:t>maior problema no uso de interrupções: geralmente se dispõe de poucas linhas de interrupção ligadas diretamente ao processador </a:t>
            </a:r>
            <a:endParaRPr lang="pt-BR" sz="2500" dirty="0" smtClean="0"/>
          </a:p>
          <a:p>
            <a:r>
              <a:rPr lang="pt-BR" sz="2500" dirty="0" smtClean="0"/>
              <a:t>Usualmente</a:t>
            </a:r>
            <a:r>
              <a:rPr lang="pt-BR" sz="2500" dirty="0"/>
              <a:t>: são assinalados números para as interrupções, onde o menor número tem prioridade sobre o maior</a:t>
            </a:r>
            <a:endParaRPr lang="pt-BR" sz="2500" dirty="0" smtClean="0"/>
          </a:p>
          <a:p>
            <a:endParaRPr lang="pt-BR" sz="1700" dirty="0" smtClean="0"/>
          </a:p>
        </p:txBody>
      </p:sp>
    </p:spTree>
    <p:extLst>
      <p:ext uri="{BB962C8B-B14F-4D97-AF65-F5344CB8AC3E}">
        <p14:creationId xmlns:p14="http://schemas.microsoft.com/office/powerpoint/2010/main" val="30414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O que são dispositivos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51" y="2344053"/>
            <a:ext cx="6004567" cy="38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Acesso direto à memória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Normalmente o único componente que acessa a memória RAM da máquina é o processador.</a:t>
            </a:r>
          </a:p>
          <a:p>
            <a:r>
              <a:rPr lang="pt-BR" sz="2500" dirty="0" smtClean="0"/>
              <a:t>A DMA é o método que permite que um dispositivo de I/O envie ou receba dados diretamente da memória principal, ignorando a CPU, acelerando as operações que envolvem a memória.</a:t>
            </a:r>
          </a:p>
          <a:p>
            <a:r>
              <a:rPr lang="pt-BR" sz="2500" dirty="0" smtClean="0"/>
              <a:t>As placas de vídeo compatíveis com DMA também podem acessar a memória do sistema e processar gráficos sem precisar da CPU.</a:t>
            </a:r>
          </a:p>
          <a:p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35775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Acesso direto à memória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71" y="2396013"/>
            <a:ext cx="7763261" cy="383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Acesso direto à memória</a:t>
            </a:r>
            <a:endParaRPr lang="pt-BR" sz="5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07" y="2151046"/>
            <a:ext cx="3812986" cy="39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Acesso direto à memória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 smtClean="0"/>
              <a:t>Vantagens:</a:t>
            </a:r>
          </a:p>
          <a:p>
            <a:r>
              <a:rPr lang="pt-BR" sz="2500" dirty="0" smtClean="0"/>
              <a:t>O </a:t>
            </a:r>
            <a:r>
              <a:rPr lang="pt-BR" sz="2500" dirty="0"/>
              <a:t>controlador de DMA pode suportar, tipicamente, o trabalho com vários periféricos diferentes, cada um utilizando um canal de DMA ( DMA </a:t>
            </a:r>
            <a:r>
              <a:rPr lang="pt-BR" sz="2500" dirty="0" err="1"/>
              <a:t>channel</a:t>
            </a:r>
            <a:r>
              <a:rPr lang="pt-BR" sz="2500" dirty="0"/>
              <a:t>) </a:t>
            </a:r>
            <a:endParaRPr lang="pt-BR" sz="2500" dirty="0" smtClean="0"/>
          </a:p>
          <a:p>
            <a:r>
              <a:rPr lang="pt-BR" sz="2500" dirty="0" smtClean="0"/>
              <a:t>Outra </a:t>
            </a:r>
            <a:r>
              <a:rPr lang="pt-BR" sz="2500" dirty="0"/>
              <a:t>vantagem do DMA: pode ser implementada em hardware de diversas formas diferentes, conforme a quantidade de dispositivos e o desempenho </a:t>
            </a:r>
            <a:r>
              <a:rPr lang="pt-BR" sz="2500" dirty="0" smtClean="0"/>
              <a:t>pretendido</a:t>
            </a:r>
          </a:p>
          <a:p>
            <a:r>
              <a:rPr lang="pt-BR" sz="2500" dirty="0" smtClean="0"/>
              <a:t>Diminui o número de interrupções.</a:t>
            </a:r>
          </a:p>
          <a:p>
            <a:r>
              <a:rPr lang="pt-BR" sz="2500" dirty="0" smtClean="0"/>
              <a:t>CPU fica com menos trabalho.</a:t>
            </a:r>
          </a:p>
          <a:p>
            <a:r>
              <a:rPr lang="pt-BR" sz="2500" dirty="0" smtClean="0"/>
              <a:t>Porém DMA é mais </a:t>
            </a:r>
            <a:r>
              <a:rPr lang="pt-BR" sz="2500" smtClean="0"/>
              <a:t>lenta que a CPU.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18926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Exercícios</a:t>
            </a:r>
            <a:r>
              <a:rPr lang="pt-BR" sz="5400" dirty="0" smtClean="0"/>
              <a:t> para memorização 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fontScale="92500"/>
          </a:bodyPr>
          <a:lstStyle/>
          <a:p>
            <a:r>
              <a:rPr lang="pt-BR" sz="2500" dirty="0" smtClean="0"/>
              <a:t>1- Defina dispositivos e de ao menos 10 exemplos destes.</a:t>
            </a:r>
          </a:p>
          <a:p>
            <a:r>
              <a:rPr lang="pt-BR" sz="2500" dirty="0" smtClean="0"/>
              <a:t>2-  Diga quais são as duas categorias de E/S e cite exemplos de cada.</a:t>
            </a:r>
          </a:p>
          <a:p>
            <a:r>
              <a:rPr lang="pt-BR" sz="2500" dirty="0" smtClean="0"/>
              <a:t>3- Faça um resumo simples sobre a </a:t>
            </a:r>
            <a:r>
              <a:rPr lang="pt-BR" sz="2500" dirty="0"/>
              <a:t>IEEE </a:t>
            </a:r>
            <a:r>
              <a:rPr lang="pt-BR" sz="2500" dirty="0" smtClean="0"/>
              <a:t>1394.</a:t>
            </a:r>
          </a:p>
          <a:p>
            <a:r>
              <a:rPr lang="pt-BR" sz="2500" dirty="0" smtClean="0"/>
              <a:t>4 – Cite as três formas de operação básicas de um dispositivo de E/S.</a:t>
            </a:r>
          </a:p>
          <a:p>
            <a:r>
              <a:rPr lang="pt-BR" sz="2500" dirty="0" smtClean="0"/>
              <a:t>Entregar em folha separada (manuscrito) na próxima aula. Valerá </a:t>
            </a:r>
            <a:r>
              <a:rPr lang="pt-BR" sz="2500" smtClean="0"/>
              <a:t>0.5 pontos.</a:t>
            </a:r>
            <a:endParaRPr lang="pt-BR" sz="2500" dirty="0" smtClean="0"/>
          </a:p>
          <a:p>
            <a:endParaRPr lang="pt-BR" sz="2500" dirty="0" smtClean="0"/>
          </a:p>
          <a:p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32335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O que são </a:t>
            </a:r>
            <a:r>
              <a:rPr lang="pt-BR" sz="5400" dirty="0" smtClean="0"/>
              <a:t>gerência de dispositivos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56123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 err="1" smtClean="0"/>
              <a:t>Priberam</a:t>
            </a:r>
            <a:r>
              <a:rPr lang="pt-BR" sz="2500" dirty="0" smtClean="0"/>
              <a:t>: Aparelho ou mecanismo destinado à obtenção de certo fim.</a:t>
            </a:r>
          </a:p>
          <a:p>
            <a:r>
              <a:rPr lang="pt-BR" sz="2500" dirty="0" smtClean="0"/>
              <a:t>Aurélio: Aparelho que ligado ou adaptado a instrumento ou máquina, que se destina a alguma função adicional ou especial. </a:t>
            </a:r>
          </a:p>
          <a:p>
            <a:r>
              <a:rPr lang="pt-BR" sz="2500" dirty="0" err="1" smtClean="0"/>
              <a:t>Tanenbaum</a:t>
            </a:r>
            <a:r>
              <a:rPr lang="pt-BR" sz="2500" dirty="0"/>
              <a:t>: Ele deve emitir comandos para os dispositivos, interceptar interrupções e lidar com erros. Também deve fornecer uma interface entre os dispositivos e o resto do sistema que seja simples e fácil de usar.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504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O que são gerência de dispositivos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A função da gerência de dispositivo (também conhecida como gerência de entrada/saída) é implementar a interação com cada dispositivo por meio de drivers e criar modelos abstratos que permitam agrupar vários dispositivos distintos sob a mesma interface de acesso.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5769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O que são gerência de dispositivos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Cada periférico do computador possui suas peculiaridades.</a:t>
            </a:r>
          </a:p>
          <a:p>
            <a:r>
              <a:rPr lang="pt-BR" sz="2500" dirty="0" smtClean="0"/>
              <a:t>E é por meio deles que o homem interage com a máquina. </a:t>
            </a:r>
          </a:p>
          <a:p>
            <a:r>
              <a:rPr lang="pt-BR" sz="2500" dirty="0" smtClean="0"/>
              <a:t>“sem um teclado ou um mouse o computador serve apenas para peso de papel”.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7555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Dispositivos de E/S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Dispositivos de E/S podem ser divididos de modo geral em duas categorias: dispositivos de blocos e </a:t>
            </a:r>
            <a:r>
              <a:rPr lang="pt-BR" sz="2500" dirty="0" smtClean="0"/>
              <a:t>dispositivos </a:t>
            </a:r>
            <a:r>
              <a:rPr lang="pt-BR" sz="2500" dirty="0"/>
              <a:t>de </a:t>
            </a:r>
            <a:r>
              <a:rPr lang="pt-BR" sz="2500" dirty="0" smtClean="0"/>
              <a:t>caractere.</a:t>
            </a:r>
            <a:endParaRPr lang="pt-BR" sz="1600" dirty="0"/>
          </a:p>
          <a:p>
            <a:r>
              <a:rPr lang="pt-BR" sz="2500" dirty="0"/>
              <a:t>O primeiro armazena </a:t>
            </a:r>
            <a:r>
              <a:rPr lang="pt-BR" sz="2500" dirty="0" smtClean="0"/>
              <a:t>informações </a:t>
            </a:r>
            <a:r>
              <a:rPr lang="pt-BR" sz="2500" dirty="0"/>
              <a:t>em blocos de tamanho fixo, cada um com seu próprio endereço. Tamanhos de blocos comuns variam de 512 a 65.536 bytes. Todas as transferências são em unidades de um ou mais blocos inteiros (consecutivos). A propriedade essencial de um dispositivo de bloco é que cada bloco pode ser lido ou escrito independente- mente de todos os outros. Discos rígidos, discos Blu-ray e </a:t>
            </a:r>
            <a:r>
              <a:rPr lang="pt-BR" sz="2500" dirty="0" err="1"/>
              <a:t>pendrives</a:t>
            </a:r>
            <a:r>
              <a:rPr lang="pt-BR" sz="2500" dirty="0"/>
              <a:t> são dispositivos de bloco comuns.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9347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Dispositivos de E/S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Dispositivos de E/S podem ser divididos de modo geral em duas categorias: dispositivos de blocos e </a:t>
            </a:r>
            <a:r>
              <a:rPr lang="pt-BR" sz="2500" dirty="0" smtClean="0"/>
              <a:t>dispositivos </a:t>
            </a:r>
            <a:r>
              <a:rPr lang="pt-BR" sz="2500" dirty="0"/>
              <a:t>de </a:t>
            </a:r>
            <a:r>
              <a:rPr lang="pt-BR" sz="2500" dirty="0" smtClean="0"/>
              <a:t>caractere.</a:t>
            </a:r>
            <a:endParaRPr lang="pt-BR" sz="1600" dirty="0"/>
          </a:p>
          <a:p>
            <a:r>
              <a:rPr lang="pt-BR" sz="2500" dirty="0"/>
              <a:t>O outro dispositivo de E/S é o de caractere. Um </a:t>
            </a:r>
            <a:r>
              <a:rPr lang="pt-BR" sz="2500" dirty="0" smtClean="0"/>
              <a:t>dispositivo </a:t>
            </a:r>
            <a:r>
              <a:rPr lang="pt-BR" sz="2500" dirty="0"/>
              <a:t>de caractere envia ou aceita um fluxo de </a:t>
            </a:r>
            <a:r>
              <a:rPr lang="pt-BR" sz="2500" dirty="0" smtClean="0"/>
              <a:t>caracteres</a:t>
            </a:r>
            <a:r>
              <a:rPr lang="pt-BR" sz="2500" dirty="0"/>
              <a:t>, desconsiderando qualquer estrutura de bloco. Ele não é endereçável e não tem qualquer operação de busca. Impressoras, interfaces de rede, mouses (para apontar), ratos (para experimentos de psicologia em </a:t>
            </a:r>
            <a:r>
              <a:rPr lang="pt-BR" sz="2500" dirty="0" smtClean="0"/>
              <a:t>laboratórios</a:t>
            </a:r>
            <a:r>
              <a:rPr lang="pt-BR" sz="2500" dirty="0"/>
              <a:t>) e a maioria dos outros dispositivos que não são parecidos com discos podem ser vistos como </a:t>
            </a:r>
            <a:r>
              <a:rPr lang="pt-BR" sz="2500" dirty="0" smtClean="0"/>
              <a:t>dispositivos </a:t>
            </a:r>
            <a:r>
              <a:rPr lang="pt-BR" sz="2500" dirty="0"/>
              <a:t>de caracteres.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38361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Categoria de dispositivos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91634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Os dispositivos de E/S podem ser divididos em duas categorias:</a:t>
            </a:r>
          </a:p>
          <a:p>
            <a:r>
              <a:rPr lang="pt-BR" sz="2500" dirty="0" smtClean="0"/>
              <a:t>Os que são utilizados como memória secundária: </a:t>
            </a:r>
          </a:p>
          <a:p>
            <a:r>
              <a:rPr lang="pt-BR" sz="2500" dirty="0" smtClean="0"/>
              <a:t>Discos, </a:t>
            </a:r>
            <a:r>
              <a:rPr lang="pt-BR" sz="2500" dirty="0" err="1" smtClean="0"/>
              <a:t>pendrives</a:t>
            </a:r>
            <a:r>
              <a:rPr lang="pt-BR" sz="2500" dirty="0" smtClean="0"/>
              <a:t>, CDs, DVDs e etc. Se caracterizam por armazenar grande volume de informações, sendo sempre um dispositivo de E/S de forma estruturada.</a:t>
            </a:r>
          </a:p>
        </p:txBody>
      </p:sp>
    </p:spTree>
    <p:extLst>
      <p:ext uri="{BB962C8B-B14F-4D97-AF65-F5344CB8AC3E}">
        <p14:creationId xmlns:p14="http://schemas.microsoft.com/office/powerpoint/2010/main" val="6069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1568</TotalTime>
  <Words>1816</Words>
  <Application>Microsoft Office PowerPoint</Application>
  <PresentationFormat>Apresentação na tela (4:3)</PresentationFormat>
  <Paragraphs>125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LABORATÓRIO DE HARDWARE E SISTEMAS OPERACIONAIS</vt:lpstr>
      <vt:lpstr>Gerenciamento de dispositivos ou  Entrada/Saída</vt:lpstr>
      <vt:lpstr>O que são dispositivos</vt:lpstr>
      <vt:lpstr>O que são gerência de dispositivos</vt:lpstr>
      <vt:lpstr>O que são gerência de dispositivos</vt:lpstr>
      <vt:lpstr>O que são gerência de dispositivos</vt:lpstr>
      <vt:lpstr>Dispositivos de E/S</vt:lpstr>
      <vt:lpstr>Dispositivos de E/S</vt:lpstr>
      <vt:lpstr>Categoria de dispositivos</vt:lpstr>
      <vt:lpstr>Categoria de dispositivos</vt:lpstr>
      <vt:lpstr>Dispositivos estruturados</vt:lpstr>
      <vt:lpstr>Dispositivos não estruturados</vt:lpstr>
      <vt:lpstr>Controladores de dispositivos</vt:lpstr>
      <vt:lpstr>Controladores de dispositivos</vt:lpstr>
      <vt:lpstr>Gerência de dispositivos</vt:lpstr>
      <vt:lpstr>Gerência de dispositivos</vt:lpstr>
      <vt:lpstr>Gerência de dispositivos</vt:lpstr>
      <vt:lpstr>Gerência de dispositivos</vt:lpstr>
      <vt:lpstr>1 Subsistema de E/S</vt:lpstr>
      <vt:lpstr>2 Device driver</vt:lpstr>
      <vt:lpstr>3 Controlador</vt:lpstr>
      <vt:lpstr>Visão geral</vt:lpstr>
      <vt:lpstr>Operação</vt:lpstr>
      <vt:lpstr>E/S programada</vt:lpstr>
      <vt:lpstr>E/S programada</vt:lpstr>
      <vt:lpstr>E/S programada</vt:lpstr>
      <vt:lpstr>E/S via interrupção</vt:lpstr>
      <vt:lpstr>E/S via interrupção</vt:lpstr>
      <vt:lpstr>E/S via interrupção</vt:lpstr>
      <vt:lpstr>Acesso direto à memória</vt:lpstr>
      <vt:lpstr>Acesso direto à memória</vt:lpstr>
      <vt:lpstr>Acesso direto à memória</vt:lpstr>
      <vt:lpstr>Acesso direto à memória</vt:lpstr>
      <vt:lpstr>Exercícios para memorização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54</cp:revision>
  <dcterms:created xsi:type="dcterms:W3CDTF">2023-01-24T23:29:32Z</dcterms:created>
  <dcterms:modified xsi:type="dcterms:W3CDTF">2023-09-04T20:52:36Z</dcterms:modified>
</cp:coreProperties>
</file>