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74369-863B-4CEA-BE31-78B5162721DB}" type="datetimeFigureOut">
              <a:rPr lang="pt-BR" smtClean="0"/>
              <a:t>07/09/2023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EC416-C636-4F1B-80CF-B000ED7038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33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wikipedia.org/wiki/Frequ%C3%AAncia" TargetMode="External"/><Relationship Id="rId3" Type="http://schemas.openxmlformats.org/officeDocument/2006/relationships/hyperlink" Target="https://pt.wikipedia.org/wiki/Componente_eletr%C3%B4nico" TargetMode="External"/><Relationship Id="rId7" Type="http://schemas.openxmlformats.org/officeDocument/2006/relationships/hyperlink" Target="https://pt.wikipedia.org/wiki/Piezoeletricidade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t.wikipedia.org/wiki/Vibra%C3%A7%C3%A3o" TargetMode="External"/><Relationship Id="rId5" Type="http://schemas.openxmlformats.org/officeDocument/2006/relationships/hyperlink" Target="https://pt.wikipedia.org/wiki/Cristal" TargetMode="External"/><Relationship Id="rId4" Type="http://schemas.openxmlformats.org/officeDocument/2006/relationships/hyperlink" Target="https://pt.wikipedia.org/wiki/Resson%C3%A2nci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0" dirty="0" smtClean="0"/>
              <a:t>O clock é um termo que indica a velocidade de processamento de uma CPU, medida em Hertz (Hz).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03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do carro a 200 km/h.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04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Intellll</a:t>
            </a:r>
            <a:r>
              <a:rPr lang="pt-BR" dirty="0" smtClean="0"/>
              <a:t> chega a 5Ghz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26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Intellll</a:t>
            </a:r>
            <a:r>
              <a:rPr lang="pt-BR" smtClean="0"/>
              <a:t> chega a 5Ghz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26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Um </a:t>
            </a:r>
            <a:r>
              <a:rPr lang="pt-BR" b="1" dirty="0" smtClean="0"/>
              <a:t>oscilador de cristal</a:t>
            </a:r>
            <a:r>
              <a:rPr lang="pt-BR" dirty="0" smtClean="0"/>
              <a:t> é um </a:t>
            </a:r>
            <a:r>
              <a:rPr lang="pt-BR" dirty="0" smtClean="0">
                <a:hlinkClick r:id="rId3" tooltip="Componente eletrônico"/>
              </a:rPr>
              <a:t>componente eletrônico</a:t>
            </a:r>
            <a:r>
              <a:rPr lang="pt-BR" dirty="0" smtClean="0"/>
              <a:t> que utiliza a </a:t>
            </a:r>
            <a:r>
              <a:rPr lang="pt-BR" dirty="0" smtClean="0">
                <a:hlinkClick r:id="rId4" tooltip="Ressonância"/>
              </a:rPr>
              <a:t>ressonância</a:t>
            </a:r>
            <a:r>
              <a:rPr lang="pt-BR" dirty="0" smtClean="0"/>
              <a:t> de um </a:t>
            </a:r>
            <a:r>
              <a:rPr lang="pt-BR" dirty="0" smtClean="0">
                <a:hlinkClick r:id="rId5" tooltip="Cristal"/>
              </a:rPr>
              <a:t>cristal</a:t>
            </a:r>
            <a:r>
              <a:rPr lang="pt-BR" dirty="0" smtClean="0"/>
              <a:t> em </a:t>
            </a:r>
            <a:r>
              <a:rPr lang="pt-BR" dirty="0" smtClean="0">
                <a:hlinkClick r:id="rId6" tooltip="Vibração"/>
              </a:rPr>
              <a:t>vibração</a:t>
            </a:r>
            <a:r>
              <a:rPr lang="pt-BR" dirty="0" smtClean="0"/>
              <a:t> de um material </a:t>
            </a:r>
            <a:r>
              <a:rPr lang="pt-BR" dirty="0" err="1" smtClean="0">
                <a:hlinkClick r:id="rId7" tooltip="Piezoeletricidade"/>
              </a:rPr>
              <a:t>piezoeletrônico</a:t>
            </a:r>
            <a:r>
              <a:rPr lang="pt-BR" dirty="0" smtClean="0"/>
              <a:t>, para criar um sinal elétrico com uma </a:t>
            </a:r>
            <a:r>
              <a:rPr lang="pt-BR" dirty="0" smtClean="0">
                <a:hlinkClick r:id="rId8" tooltip="Frequência"/>
              </a:rPr>
              <a:t>frequência</a:t>
            </a:r>
            <a:r>
              <a:rPr lang="pt-BR" dirty="0" smtClean="0"/>
              <a:t> bastante precisa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311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do carro a 200 km/h.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8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do carro a 200 km/h.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379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do carro a 200 km/h.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59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do carro a 200 km/h.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759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do carro a 200 km/h.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27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do carro a 200 km/h.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42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smtClean="0"/>
              <a:t>do carro a 200 km/h.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2EC416-C636-4F1B-80CF-B000ED7038B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31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07/09/2023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sc.br/handle/123456789/18379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9D32F93-50AC-4C46-A5DB-291C60DDB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827DC2C4-B485-428A-BF4A-472D2967F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E04B5EB-F158-4507-90DD-BD23620C7C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516198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dirty="0" smtClean="0"/>
              <a:t>LABORATÓRIO DE HARDWARE E SISTEMAS OPERACIONAIS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Hora e data correntes:</a:t>
            </a:r>
          </a:p>
          <a:p>
            <a:r>
              <a:rPr lang="pt-BR" sz="2500" dirty="0" smtClean="0"/>
              <a:t>Checa </a:t>
            </a:r>
            <a:r>
              <a:rPr lang="pt-BR" sz="2500" dirty="0"/>
              <a:t>a CMOS (Uso de baterias para </a:t>
            </a:r>
            <a:r>
              <a:rPr lang="pt-BR" sz="2500" dirty="0" smtClean="0"/>
              <a:t>não </a:t>
            </a:r>
            <a:r>
              <a:rPr lang="pt-BR" sz="2500" dirty="0"/>
              <a:t>perder </a:t>
            </a:r>
            <a:r>
              <a:rPr lang="pt-BR" sz="2500" dirty="0" smtClean="0"/>
              <a:t>as informações);</a:t>
            </a:r>
            <a:endParaRPr lang="pt-BR" sz="2500" dirty="0"/>
          </a:p>
          <a:p>
            <a:r>
              <a:rPr lang="pt-BR" sz="2500" dirty="0" smtClean="0"/>
              <a:t>Pergunta </a:t>
            </a:r>
            <a:r>
              <a:rPr lang="pt-BR" sz="2500" dirty="0"/>
              <a:t>ao </a:t>
            </a:r>
            <a:r>
              <a:rPr lang="pt-BR" sz="2500" dirty="0" smtClean="0"/>
              <a:t>usuário;</a:t>
            </a:r>
            <a:endParaRPr lang="pt-BR" sz="2500" dirty="0"/>
          </a:p>
          <a:p>
            <a:r>
              <a:rPr lang="pt-BR" sz="2500" dirty="0" smtClean="0"/>
              <a:t>Checa </a:t>
            </a:r>
            <a:r>
              <a:rPr lang="pt-BR" sz="2500" dirty="0"/>
              <a:t>pela rede em algum host remoto.</a:t>
            </a:r>
          </a:p>
          <a:p>
            <a:r>
              <a:rPr lang="pt-BR" sz="2500" dirty="0" smtClean="0"/>
              <a:t>Número </a:t>
            </a:r>
            <a:r>
              <a:rPr lang="pt-BR" sz="2500" dirty="0"/>
              <a:t>de </a:t>
            </a:r>
            <a:r>
              <a:rPr lang="pt-BR" sz="2500" dirty="0" err="1"/>
              <a:t>clock</a:t>
            </a:r>
            <a:r>
              <a:rPr lang="pt-BR" sz="2500" dirty="0"/>
              <a:t> </a:t>
            </a:r>
            <a:r>
              <a:rPr lang="pt-BR" sz="2500" dirty="0" err="1"/>
              <a:t>ticks</a:t>
            </a:r>
            <a:r>
              <a:rPr lang="pt-BR" sz="2500" dirty="0"/>
              <a:t>:</a:t>
            </a:r>
          </a:p>
          <a:p>
            <a:r>
              <a:rPr lang="pt-BR" sz="2500" dirty="0" smtClean="0"/>
              <a:t>Desde às </a:t>
            </a:r>
            <a:r>
              <a:rPr lang="pt-BR" sz="2500" dirty="0"/>
              <a:t>12 horas do dia 1º de janeiro de 1970 no UNIX;</a:t>
            </a:r>
          </a:p>
          <a:p>
            <a:r>
              <a:rPr lang="pt-BR" sz="2500" dirty="0" smtClean="0"/>
              <a:t>Desde </a:t>
            </a:r>
            <a:r>
              <a:rPr lang="pt-BR" sz="2500" dirty="0"/>
              <a:t>o dia 1º de janeiro de 1980 no Windows</a:t>
            </a:r>
            <a:r>
              <a:rPr lang="pt-BR" sz="2500" dirty="0" smtClean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83480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Manter a Hora do Dia</a:t>
            </a:r>
          </a:p>
          <a:p>
            <a:r>
              <a:rPr lang="pt-BR" sz="2500" dirty="0" smtClean="0"/>
              <a:t>Incrementar </a:t>
            </a:r>
            <a:r>
              <a:rPr lang="pt-BR" sz="2500" dirty="0"/>
              <a:t>contador a cada </a:t>
            </a:r>
            <a:r>
              <a:rPr lang="pt-BR" sz="2500" dirty="0" err="1"/>
              <a:t>tick</a:t>
            </a:r>
            <a:r>
              <a:rPr lang="pt-BR" sz="2500" dirty="0"/>
              <a:t>;</a:t>
            </a:r>
          </a:p>
          <a:p>
            <a:r>
              <a:rPr lang="pt-BR" sz="2500" dirty="0" smtClean="0"/>
              <a:t>Três </a:t>
            </a:r>
            <a:r>
              <a:rPr lang="pt-BR" sz="2500" dirty="0"/>
              <a:t>abordagens:</a:t>
            </a:r>
          </a:p>
          <a:p>
            <a:r>
              <a:rPr lang="pt-BR" sz="2500" dirty="0" smtClean="0"/>
              <a:t>Contador </a:t>
            </a:r>
            <a:r>
              <a:rPr lang="pt-BR" sz="2500" dirty="0"/>
              <a:t>com 64 bits - alto custo;</a:t>
            </a:r>
          </a:p>
          <a:p>
            <a:r>
              <a:rPr lang="pt-BR" sz="2500" dirty="0" smtClean="0"/>
              <a:t>Contar </a:t>
            </a:r>
            <a:r>
              <a:rPr lang="pt-BR" sz="2500" dirty="0"/>
              <a:t>em segundos - </a:t>
            </a:r>
            <a:r>
              <a:rPr lang="pt-BR" sz="2500" dirty="0" err="1"/>
              <a:t>ticks</a:t>
            </a:r>
            <a:r>
              <a:rPr lang="pt-BR" sz="2500" dirty="0"/>
              <a:t>/</a:t>
            </a:r>
            <a:r>
              <a:rPr lang="pt-BR" sz="2500" dirty="0" err="1"/>
              <a:t>seg</a:t>
            </a:r>
            <a:r>
              <a:rPr lang="pt-BR" sz="2500" dirty="0"/>
              <a:t>;</a:t>
            </a:r>
          </a:p>
          <a:p>
            <a:r>
              <a:rPr lang="pt-BR" sz="2500" dirty="0" err="1" smtClean="0"/>
              <a:t>Ticks</a:t>
            </a:r>
            <a:r>
              <a:rPr lang="pt-BR" sz="2500" dirty="0" smtClean="0"/>
              <a:t> </a:t>
            </a:r>
            <a:r>
              <a:rPr lang="pt-BR" sz="2500" dirty="0"/>
              <a:t>relativos à</a:t>
            </a:r>
            <a:r>
              <a:rPr lang="pt-BR" sz="2500" dirty="0" smtClean="0"/>
              <a:t> </a:t>
            </a:r>
            <a:r>
              <a:rPr lang="pt-BR" sz="2500" dirty="0"/>
              <a:t>hora que o sistema foi iniciado.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5804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Manter a Hora do </a:t>
            </a:r>
            <a:r>
              <a:rPr lang="pt-BR" sz="2500" dirty="0" smtClean="0"/>
              <a:t>Dia</a:t>
            </a:r>
            <a:endParaRPr lang="pt-BR" sz="25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63" y="2941123"/>
            <a:ext cx="6978215" cy="359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4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Controlar </a:t>
            </a:r>
            <a:r>
              <a:rPr lang="pt-BR" sz="2500" dirty="0" smtClean="0"/>
              <a:t>duração </a:t>
            </a:r>
            <a:r>
              <a:rPr lang="pt-BR" sz="2500" dirty="0"/>
              <a:t>da </a:t>
            </a:r>
            <a:r>
              <a:rPr lang="pt-BR" sz="2500" dirty="0" smtClean="0"/>
              <a:t>Execução </a:t>
            </a:r>
            <a:r>
              <a:rPr lang="pt-BR" sz="2500" dirty="0"/>
              <a:t>dos Processos</a:t>
            </a:r>
          </a:p>
          <a:p>
            <a:r>
              <a:rPr lang="pt-BR" sz="2500" dirty="0" smtClean="0"/>
              <a:t>Execução </a:t>
            </a:r>
            <a:r>
              <a:rPr lang="pt-BR" sz="2500" dirty="0"/>
              <a:t>inicia - escalonador inicia contador - </a:t>
            </a:r>
            <a:r>
              <a:rPr lang="pt-BR" sz="2500" dirty="0" smtClean="0"/>
              <a:t>número de </a:t>
            </a:r>
            <a:r>
              <a:rPr lang="pt-BR" sz="2500" dirty="0" err="1" smtClean="0"/>
              <a:t>ticks</a:t>
            </a:r>
            <a:r>
              <a:rPr lang="pt-BR" sz="2500" dirty="0" smtClean="0"/>
              <a:t> </a:t>
            </a:r>
            <a:r>
              <a:rPr lang="pt-BR" sz="2500" dirty="0"/>
              <a:t>do quantum;</a:t>
            </a:r>
          </a:p>
          <a:p>
            <a:r>
              <a:rPr lang="pt-BR" sz="2500" dirty="0" smtClean="0"/>
              <a:t>Contador é </a:t>
            </a:r>
            <a:r>
              <a:rPr lang="pt-BR" sz="2500" dirty="0"/>
              <a:t>decrementado a cada </a:t>
            </a:r>
            <a:r>
              <a:rPr lang="pt-BR" sz="2500" dirty="0" err="1"/>
              <a:t>tick</a:t>
            </a:r>
            <a:r>
              <a:rPr lang="pt-BR" sz="2500" dirty="0"/>
              <a:t>;</a:t>
            </a:r>
          </a:p>
          <a:p>
            <a:r>
              <a:rPr lang="pt-BR" sz="2500" dirty="0" smtClean="0"/>
              <a:t>Contador </a:t>
            </a:r>
            <a:r>
              <a:rPr lang="pt-BR" sz="2500" dirty="0"/>
              <a:t>= 0 - hora de acionar escalonador (que </a:t>
            </a:r>
            <a:r>
              <a:rPr lang="pt-BR" sz="2500" dirty="0" smtClean="0"/>
              <a:t>pode trocar </a:t>
            </a:r>
            <a:r>
              <a:rPr lang="pt-BR" sz="2500" dirty="0"/>
              <a:t>o processo).</a:t>
            </a:r>
          </a:p>
        </p:txBody>
      </p:sp>
    </p:spTree>
    <p:extLst>
      <p:ext uri="{BB962C8B-B14F-4D97-AF65-F5344CB8AC3E}">
        <p14:creationId xmlns:p14="http://schemas.microsoft.com/office/powerpoint/2010/main" val="280173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Supervisão </a:t>
            </a:r>
            <a:r>
              <a:rPr lang="pt-BR" sz="2500" dirty="0"/>
              <a:t>do uso da CPU</a:t>
            </a:r>
          </a:p>
          <a:p>
            <a:r>
              <a:rPr lang="pt-BR" sz="2500" dirty="0" smtClean="0"/>
              <a:t>Quanto </a:t>
            </a:r>
            <a:r>
              <a:rPr lang="pt-BR" sz="2500" dirty="0"/>
              <a:t>tempo o processo </a:t>
            </a:r>
            <a:r>
              <a:rPr lang="pt-BR" sz="2500" dirty="0" smtClean="0"/>
              <a:t>já </a:t>
            </a:r>
            <a:r>
              <a:rPr lang="pt-BR" sz="2500" dirty="0"/>
              <a:t>foi executado?</a:t>
            </a:r>
          </a:p>
          <a:p>
            <a:r>
              <a:rPr lang="pt-BR" sz="2500" dirty="0" smtClean="0"/>
              <a:t>Processo </a:t>
            </a:r>
            <a:r>
              <a:rPr lang="pt-BR" sz="2500" dirty="0"/>
              <a:t>inicia - novo </a:t>
            </a:r>
            <a:r>
              <a:rPr lang="pt-BR" sz="2500" dirty="0" err="1"/>
              <a:t>clock</a:t>
            </a:r>
            <a:r>
              <a:rPr lang="pt-BR" sz="2500" dirty="0"/>
              <a:t> (segundo </a:t>
            </a:r>
            <a:r>
              <a:rPr lang="pt-BR" sz="2500" dirty="0" smtClean="0"/>
              <a:t>relógio) é </a:t>
            </a:r>
            <a:r>
              <a:rPr lang="pt-BR" sz="2500" dirty="0"/>
              <a:t>iniciado;</a:t>
            </a:r>
          </a:p>
          <a:p>
            <a:r>
              <a:rPr lang="pt-BR" sz="2500" dirty="0" smtClean="0"/>
              <a:t>Processo </a:t>
            </a:r>
            <a:r>
              <a:rPr lang="pt-BR" sz="2500" dirty="0"/>
              <a:t>´e parado - </a:t>
            </a:r>
            <a:r>
              <a:rPr lang="pt-BR" sz="2500" dirty="0" err="1"/>
              <a:t>clock</a:t>
            </a:r>
            <a:r>
              <a:rPr lang="pt-BR" sz="2500" dirty="0"/>
              <a:t> é</a:t>
            </a:r>
            <a:r>
              <a:rPr lang="pt-BR" sz="2500" dirty="0" smtClean="0"/>
              <a:t> </a:t>
            </a:r>
            <a:r>
              <a:rPr lang="pt-BR" sz="2500" dirty="0"/>
              <a:t>lido;</a:t>
            </a:r>
          </a:p>
          <a:p>
            <a:r>
              <a:rPr lang="pt-BR" sz="2500" dirty="0" smtClean="0"/>
              <a:t>Durante interrupções </a:t>
            </a:r>
            <a:r>
              <a:rPr lang="pt-BR" sz="2500" dirty="0"/>
              <a:t>- valor do </a:t>
            </a:r>
            <a:r>
              <a:rPr lang="pt-BR" sz="2500" dirty="0" err="1"/>
              <a:t>clock</a:t>
            </a:r>
            <a:r>
              <a:rPr lang="pt-BR" sz="2500" dirty="0"/>
              <a:t> é</a:t>
            </a:r>
            <a:r>
              <a:rPr lang="pt-BR" sz="2500" dirty="0" smtClean="0"/>
              <a:t> </a:t>
            </a:r>
            <a:r>
              <a:rPr lang="pt-BR" sz="2500" dirty="0"/>
              <a:t>salvo e </a:t>
            </a:r>
            <a:r>
              <a:rPr lang="pt-BR" sz="2500" dirty="0" smtClean="0"/>
              <a:t>restaurado depois</a:t>
            </a:r>
            <a:r>
              <a:rPr lang="pt-BR" sz="2500" dirty="0"/>
              <a:t>;</a:t>
            </a:r>
          </a:p>
          <a:p>
            <a:r>
              <a:rPr lang="pt-BR" sz="2500" dirty="0" smtClean="0"/>
              <a:t>Possível </a:t>
            </a:r>
            <a:r>
              <a:rPr lang="pt-BR" sz="2500" dirty="0"/>
              <a:t>usar a tabela de processos - </a:t>
            </a:r>
            <a:r>
              <a:rPr lang="pt-BR" sz="2500" dirty="0" smtClean="0"/>
              <a:t>variável global armazena </a:t>
            </a:r>
            <a:r>
              <a:rPr lang="pt-BR" sz="2500" dirty="0"/>
              <a:t>o tempo (em </a:t>
            </a:r>
            <a:r>
              <a:rPr lang="pt-BR" sz="2500" dirty="0" err="1"/>
              <a:t>ticks</a:t>
            </a:r>
            <a:r>
              <a:rPr lang="pt-BR" sz="25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493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Alarmes (Avisos)</a:t>
            </a:r>
          </a:p>
          <a:p>
            <a:r>
              <a:rPr lang="pt-BR" sz="2500" dirty="0" smtClean="0"/>
              <a:t>Processos </a:t>
            </a:r>
            <a:r>
              <a:rPr lang="pt-BR" sz="2500" dirty="0"/>
              <a:t>podem requerer “avisos” de tempos em tempos;</a:t>
            </a:r>
          </a:p>
          <a:p>
            <a:r>
              <a:rPr lang="pt-BR" sz="2500" dirty="0" smtClean="0"/>
              <a:t>Avisos </a:t>
            </a:r>
            <a:r>
              <a:rPr lang="pt-BR" sz="2500" dirty="0"/>
              <a:t>podem ser: um sinal, uma </a:t>
            </a:r>
            <a:r>
              <a:rPr lang="pt-BR" sz="2500" dirty="0" smtClean="0"/>
              <a:t>interrupção </a:t>
            </a:r>
            <a:r>
              <a:rPr lang="pt-BR" sz="2500" dirty="0"/>
              <a:t>ou </a:t>
            </a:r>
            <a:r>
              <a:rPr lang="pt-BR" sz="2500" dirty="0" smtClean="0"/>
              <a:t>uma mensagem</a:t>
            </a:r>
            <a:r>
              <a:rPr lang="pt-BR" sz="2500" dirty="0"/>
              <a:t>;</a:t>
            </a:r>
          </a:p>
          <a:p>
            <a:pPr lvl="1"/>
            <a:r>
              <a:rPr lang="pt-BR" sz="2100" dirty="0" smtClean="0"/>
              <a:t>redes </a:t>
            </a:r>
            <a:r>
              <a:rPr lang="pt-BR" sz="2100" dirty="0"/>
              <a:t>de computadores - pacotes </a:t>
            </a:r>
            <a:r>
              <a:rPr lang="pt-BR" sz="2100" dirty="0" smtClean="0"/>
              <a:t>não </a:t>
            </a:r>
            <a:r>
              <a:rPr lang="pt-BR" sz="2100" dirty="0"/>
              <a:t>recebidos devem </a:t>
            </a:r>
            <a:r>
              <a:rPr lang="pt-BR" sz="2100" dirty="0" smtClean="0"/>
              <a:t>ser retransmitidos</a:t>
            </a:r>
            <a:r>
              <a:rPr lang="pt-BR" sz="2100" dirty="0"/>
              <a:t>;</a:t>
            </a:r>
          </a:p>
          <a:p>
            <a:r>
              <a:rPr lang="pt-BR" sz="2500" dirty="0" smtClean="0"/>
              <a:t>Uma </a:t>
            </a:r>
            <a:r>
              <a:rPr lang="pt-BR" sz="2500" dirty="0"/>
              <a:t>lista encadeada com os tempos dos </a:t>
            </a:r>
            <a:r>
              <a:rPr lang="pt-BR" sz="2500" dirty="0" smtClean="0"/>
              <a:t>alarmes pendentes é </a:t>
            </a:r>
            <a:r>
              <a:rPr lang="pt-BR" sz="2500" dirty="0"/>
              <a:t>mantida:</a:t>
            </a:r>
          </a:p>
          <a:p>
            <a:pPr lvl="1"/>
            <a:r>
              <a:rPr lang="pt-BR" sz="2100" dirty="0" smtClean="0"/>
              <a:t>Simulação </a:t>
            </a:r>
            <a:r>
              <a:rPr lang="pt-BR" sz="2100" dirty="0"/>
              <a:t>de </a:t>
            </a:r>
            <a:r>
              <a:rPr lang="pt-BR" sz="2100" dirty="0" smtClean="0"/>
              <a:t>vários relógios </a:t>
            </a:r>
            <a:r>
              <a:rPr lang="pt-BR" sz="2100" dirty="0"/>
              <a:t>virtuais em um </a:t>
            </a:r>
            <a:r>
              <a:rPr lang="pt-BR" sz="2100" dirty="0" smtClean="0"/>
              <a:t>único relógio físico.</a:t>
            </a: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55289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864" y="2428271"/>
            <a:ext cx="632514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Temporizadores Guardiões</a:t>
            </a:r>
            <a:endParaRPr lang="pt-BR" sz="2500" dirty="0"/>
          </a:p>
          <a:p>
            <a:r>
              <a:rPr lang="pt-BR" sz="2500" dirty="0" smtClean="0"/>
              <a:t>Esperar </a:t>
            </a:r>
            <a:r>
              <a:rPr lang="pt-BR" sz="2500" dirty="0"/>
              <a:t>por um certo tempo e realizar uma tarefa:</a:t>
            </a:r>
          </a:p>
          <a:p>
            <a:pPr lvl="1"/>
            <a:r>
              <a:rPr lang="pt-BR" sz="2100" dirty="0" err="1" smtClean="0"/>
              <a:t>Deltat</a:t>
            </a:r>
            <a:r>
              <a:rPr lang="pt-BR" sz="2100" dirty="0" smtClean="0"/>
              <a:t> </a:t>
            </a:r>
            <a:r>
              <a:rPr lang="pt-BR" sz="2100" dirty="0"/>
              <a:t>- registrador (contador);</a:t>
            </a:r>
          </a:p>
          <a:p>
            <a:pPr lvl="1"/>
            <a:r>
              <a:rPr lang="pt-BR" sz="2100" dirty="0" smtClean="0"/>
              <a:t>Quando </a:t>
            </a:r>
            <a:r>
              <a:rPr lang="pt-BR" sz="2100" dirty="0"/>
              <a:t>contador zera - procedimento é</a:t>
            </a:r>
            <a:r>
              <a:rPr lang="pt-BR" sz="2100" dirty="0" smtClean="0"/>
              <a:t> </a:t>
            </a:r>
            <a:r>
              <a:rPr lang="pt-BR" sz="2100" dirty="0"/>
              <a:t>executado;</a:t>
            </a:r>
          </a:p>
          <a:p>
            <a:r>
              <a:rPr lang="pt-BR" sz="2500" dirty="0" smtClean="0"/>
              <a:t>Onde </a:t>
            </a:r>
            <a:r>
              <a:rPr lang="pt-BR" sz="2500" dirty="0"/>
              <a:t>usar?</a:t>
            </a:r>
          </a:p>
          <a:p>
            <a:pPr lvl="1"/>
            <a:r>
              <a:rPr lang="pt-BR" sz="2100" dirty="0" smtClean="0"/>
              <a:t>acionador </a:t>
            </a:r>
            <a:r>
              <a:rPr lang="pt-BR" sz="2100" dirty="0"/>
              <a:t>de disco </a:t>
            </a:r>
            <a:r>
              <a:rPr lang="pt-BR" sz="2100" dirty="0" smtClean="0"/>
              <a:t>flexível: </a:t>
            </a:r>
            <a:r>
              <a:rPr lang="pt-BR" sz="2100" dirty="0"/>
              <a:t>somente quando o disco </a:t>
            </a:r>
            <a:r>
              <a:rPr lang="pt-BR" sz="2100" dirty="0" smtClean="0"/>
              <a:t>está em rotação </a:t>
            </a:r>
            <a:r>
              <a:rPr lang="pt-BR" sz="2100" dirty="0"/>
              <a:t>na velocidade ideal é</a:t>
            </a:r>
            <a:r>
              <a:rPr lang="pt-BR" sz="2100" dirty="0" smtClean="0"/>
              <a:t> </a:t>
            </a:r>
            <a:r>
              <a:rPr lang="pt-BR" sz="2100" dirty="0"/>
              <a:t>que as </a:t>
            </a:r>
            <a:r>
              <a:rPr lang="pt-BR" sz="2100" dirty="0" smtClean="0"/>
              <a:t>operações </a:t>
            </a:r>
            <a:r>
              <a:rPr lang="pt-BR" sz="2100" dirty="0"/>
              <a:t>de </a:t>
            </a:r>
            <a:r>
              <a:rPr lang="pt-BR" sz="2100" dirty="0" smtClean="0"/>
              <a:t>E/S podem ser iniciadas.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39052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Tarefas </a:t>
            </a:r>
            <a:r>
              <a:rPr lang="pt-BR" sz="2500" dirty="0" smtClean="0"/>
              <a:t>básicas </a:t>
            </a:r>
            <a:r>
              <a:rPr lang="pt-BR" sz="2500" dirty="0"/>
              <a:t>do driver de </a:t>
            </a:r>
            <a:r>
              <a:rPr lang="pt-BR" sz="2500" dirty="0" smtClean="0"/>
              <a:t>relógio </a:t>
            </a:r>
            <a:r>
              <a:rPr lang="pt-BR" sz="2500" dirty="0"/>
              <a:t>(</a:t>
            </a:r>
            <a:r>
              <a:rPr lang="pt-BR" sz="2500" dirty="0" err="1"/>
              <a:t>clock</a:t>
            </a:r>
            <a:r>
              <a:rPr lang="pt-BR" sz="2500" dirty="0"/>
              <a:t> driver ) </a:t>
            </a:r>
            <a:r>
              <a:rPr lang="pt-BR" sz="2500" dirty="0" smtClean="0"/>
              <a:t>durante uma interrupção:</a:t>
            </a:r>
            <a:endParaRPr lang="pt-BR" sz="2500" dirty="0"/>
          </a:p>
          <a:p>
            <a:r>
              <a:rPr lang="pt-BR" sz="2500" dirty="0" smtClean="0"/>
              <a:t>Incrementar </a:t>
            </a:r>
            <a:r>
              <a:rPr lang="pt-BR" sz="2500" dirty="0"/>
              <a:t>o tempo real;</a:t>
            </a:r>
          </a:p>
          <a:p>
            <a:r>
              <a:rPr lang="pt-BR" sz="2500" dirty="0" smtClean="0"/>
              <a:t>Decrementar </a:t>
            </a:r>
            <a:r>
              <a:rPr lang="pt-BR" sz="2500" dirty="0"/>
              <a:t>o quantum e comparar com 0 (zero);</a:t>
            </a:r>
          </a:p>
          <a:p>
            <a:r>
              <a:rPr lang="pt-BR" sz="2500" dirty="0" smtClean="0"/>
              <a:t>Contabilizar </a:t>
            </a:r>
            <a:r>
              <a:rPr lang="pt-BR" sz="2500" dirty="0"/>
              <a:t>o uso da CPU;</a:t>
            </a:r>
          </a:p>
          <a:p>
            <a:r>
              <a:rPr lang="pt-BR" sz="2500" dirty="0" smtClean="0"/>
              <a:t>Decrementar </a:t>
            </a:r>
            <a:r>
              <a:rPr lang="pt-BR" sz="2500" dirty="0"/>
              <a:t>o contador de alarme;</a:t>
            </a:r>
          </a:p>
          <a:p>
            <a:r>
              <a:rPr lang="pt-BR" sz="2500" dirty="0" smtClean="0"/>
              <a:t>Gerenciar </a:t>
            </a:r>
            <a:r>
              <a:rPr lang="pt-BR" sz="2500" dirty="0"/>
              <a:t>o tempo de acionamento de dispositivos de E/S.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27007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Tarefas </a:t>
            </a:r>
            <a:r>
              <a:rPr lang="pt-BR" sz="2500" dirty="0" smtClean="0"/>
              <a:t>básicas </a:t>
            </a:r>
            <a:r>
              <a:rPr lang="pt-BR" sz="2500" dirty="0"/>
              <a:t>do driver de </a:t>
            </a:r>
            <a:r>
              <a:rPr lang="pt-BR" sz="2500" dirty="0" smtClean="0"/>
              <a:t>relógio </a:t>
            </a:r>
            <a:r>
              <a:rPr lang="pt-BR" sz="2500" dirty="0"/>
              <a:t>(</a:t>
            </a:r>
            <a:r>
              <a:rPr lang="pt-BR" sz="2500" dirty="0" err="1"/>
              <a:t>clock</a:t>
            </a:r>
            <a:r>
              <a:rPr lang="pt-BR" sz="2500" dirty="0"/>
              <a:t> driver ) </a:t>
            </a:r>
            <a:r>
              <a:rPr lang="pt-BR" sz="2500" dirty="0" smtClean="0"/>
              <a:t>durante uma interrupção:</a:t>
            </a:r>
            <a:endParaRPr lang="pt-BR" sz="2500" dirty="0"/>
          </a:p>
          <a:p>
            <a:r>
              <a:rPr lang="pt-BR" sz="2500" dirty="0" smtClean="0"/>
              <a:t>Incrementar </a:t>
            </a:r>
            <a:r>
              <a:rPr lang="pt-BR" sz="2500" dirty="0"/>
              <a:t>o tempo real;</a:t>
            </a:r>
          </a:p>
          <a:p>
            <a:r>
              <a:rPr lang="pt-BR" sz="2500" dirty="0" smtClean="0"/>
              <a:t>Decrementar </a:t>
            </a:r>
            <a:r>
              <a:rPr lang="pt-BR" sz="2500" dirty="0"/>
              <a:t>o quantum e comparar com 0 (zero);</a:t>
            </a:r>
          </a:p>
          <a:p>
            <a:r>
              <a:rPr lang="pt-BR" sz="2500" dirty="0" smtClean="0"/>
              <a:t>Contabilizar </a:t>
            </a:r>
            <a:r>
              <a:rPr lang="pt-BR" sz="2500" dirty="0"/>
              <a:t>o uso da CPU;</a:t>
            </a:r>
          </a:p>
          <a:p>
            <a:r>
              <a:rPr lang="pt-BR" sz="2500" dirty="0" smtClean="0"/>
              <a:t>Decrementar </a:t>
            </a:r>
            <a:r>
              <a:rPr lang="pt-BR" sz="2500" dirty="0"/>
              <a:t>o contador de alarme;</a:t>
            </a:r>
          </a:p>
          <a:p>
            <a:r>
              <a:rPr lang="pt-BR" sz="2500" dirty="0" smtClean="0"/>
              <a:t>Gerenciar </a:t>
            </a:r>
            <a:r>
              <a:rPr lang="pt-BR" sz="2500" dirty="0"/>
              <a:t>o tempo de acionamento de dispositivos de E/S.</a:t>
            </a: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0701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5485672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Clocks</a:t>
            </a:r>
            <a:r>
              <a:rPr lang="pt-BR" sz="5400" dirty="0" smtClean="0"/>
              <a:t> (</a:t>
            </a:r>
            <a:r>
              <a:rPr lang="pt-BR" sz="5400" dirty="0" err="1" smtClean="0"/>
              <a:t>Timers</a:t>
            </a:r>
            <a:r>
              <a:rPr lang="pt-BR" sz="5400" dirty="0" smtClean="0"/>
              <a:t>)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Overclock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Segundo Torres: “</a:t>
            </a:r>
            <a:r>
              <a:rPr lang="pt-BR" sz="2500" dirty="0" err="1"/>
              <a:t>overclock</a:t>
            </a:r>
            <a:r>
              <a:rPr lang="pt-BR" sz="2500" dirty="0"/>
              <a:t> é a técnica de se configurar </a:t>
            </a:r>
            <a:r>
              <a:rPr lang="pt-BR" sz="2500" dirty="0" smtClean="0"/>
              <a:t>qualquer tipo </a:t>
            </a:r>
            <a:r>
              <a:rPr lang="pt-BR" sz="2500" dirty="0"/>
              <a:t>de componente eletrônico em um </a:t>
            </a:r>
            <a:r>
              <a:rPr lang="pt-BR" sz="2500" dirty="0" err="1"/>
              <a:t>clock</a:t>
            </a:r>
            <a:r>
              <a:rPr lang="pt-BR" sz="2500" dirty="0"/>
              <a:t> acima do </a:t>
            </a:r>
            <a:r>
              <a:rPr lang="pt-BR" sz="2500" dirty="0" smtClean="0"/>
              <a:t>especificado”.</a:t>
            </a:r>
          </a:p>
          <a:p>
            <a:r>
              <a:rPr lang="pt-BR" sz="2500" dirty="0" smtClean="0"/>
              <a:t>Traduzindo ao </a:t>
            </a:r>
            <a:r>
              <a:rPr lang="pt-BR" sz="2500" dirty="0"/>
              <a:t>pé da letra, além do </a:t>
            </a:r>
            <a:r>
              <a:rPr lang="pt-BR" sz="2500" dirty="0" err="1"/>
              <a:t>clock</a:t>
            </a:r>
            <a:r>
              <a:rPr lang="pt-BR" sz="2500" dirty="0"/>
              <a:t>, significa alterar propositadamente o </a:t>
            </a:r>
            <a:r>
              <a:rPr lang="pt-BR" sz="2500" dirty="0" smtClean="0"/>
              <a:t>barramento da </a:t>
            </a:r>
            <a:r>
              <a:rPr lang="pt-BR" sz="2500" dirty="0"/>
              <a:t>placa mãe, de forma a obrigar o processador a trabalhar mais rápido</a:t>
            </a:r>
            <a:r>
              <a:rPr lang="pt-BR" sz="2500" dirty="0" smtClean="0"/>
              <a:t>.</a:t>
            </a:r>
          </a:p>
          <a:p>
            <a:r>
              <a:rPr lang="pt-BR" sz="2500" dirty="0"/>
              <a:t>Os fabricantes de processadores consideram o </a:t>
            </a:r>
            <a:r>
              <a:rPr lang="pt-BR" sz="2500" dirty="0" err="1"/>
              <a:t>overclock</a:t>
            </a:r>
            <a:r>
              <a:rPr lang="pt-BR" sz="2500" dirty="0"/>
              <a:t> como </a:t>
            </a:r>
            <a:r>
              <a:rPr lang="pt-BR" sz="2500" dirty="0" smtClean="0"/>
              <a:t>uma “</a:t>
            </a:r>
            <a:r>
              <a:rPr lang="pt-BR" sz="2500" dirty="0"/>
              <a:t>técnica proibida</a:t>
            </a:r>
            <a:r>
              <a:rPr lang="pt-BR" sz="2500" dirty="0" smtClean="0"/>
              <a:t>”.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33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Overclock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Diminui a vida útil do processador. </a:t>
            </a:r>
          </a:p>
          <a:p>
            <a:r>
              <a:rPr lang="pt-BR" sz="2500" dirty="0" smtClean="0"/>
              <a:t>Pode inutilizar ou danificar outras peças do computador.</a:t>
            </a:r>
          </a:p>
          <a:p>
            <a:r>
              <a:rPr lang="pt-BR" sz="2500" dirty="0" smtClean="0"/>
              <a:t>Porém....</a:t>
            </a:r>
          </a:p>
          <a:p>
            <a:r>
              <a:rPr lang="pt-BR" sz="2500" dirty="0" smtClean="0"/>
              <a:t>O </a:t>
            </a:r>
            <a:r>
              <a:rPr lang="pt-BR" sz="2500" dirty="0" err="1" smtClean="0"/>
              <a:t>overclock</a:t>
            </a:r>
            <a:r>
              <a:rPr lang="pt-BR" sz="2500" dirty="0" smtClean="0"/>
              <a:t> aumenta o desempenho do computador, sem que seja preciso fazer upgrades na máquina.</a:t>
            </a:r>
          </a:p>
          <a:p>
            <a:r>
              <a:rPr lang="pt-BR" sz="2500" dirty="0"/>
              <a:t>Assim sendo, cabe ao usuário decidir se o fará ou não</a:t>
            </a:r>
            <a:r>
              <a:rPr lang="pt-BR" sz="2500" dirty="0" smtClean="0"/>
              <a:t>, desfrutando </a:t>
            </a:r>
            <a:r>
              <a:rPr lang="pt-BR" sz="2500" dirty="0"/>
              <a:t>dos prazeres de sua realização e arcando com </a:t>
            </a:r>
            <a:r>
              <a:rPr lang="pt-BR" sz="2500" dirty="0" smtClean="0"/>
              <a:t>suas consequências.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16812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Tipos de </a:t>
            </a:r>
            <a:r>
              <a:rPr lang="pt-BR" sz="5400" dirty="0" err="1" smtClean="0"/>
              <a:t>overclock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Existem três tipos básicos de </a:t>
            </a:r>
            <a:r>
              <a:rPr lang="pt-BR" sz="2500" dirty="0" err="1"/>
              <a:t>overclock</a:t>
            </a:r>
            <a:r>
              <a:rPr lang="pt-BR" sz="2500" dirty="0"/>
              <a:t>: de barramento, de multiplicador e os dois simultâneos. </a:t>
            </a:r>
            <a:endParaRPr lang="pt-BR" sz="2500" dirty="0" smtClean="0"/>
          </a:p>
          <a:p>
            <a:r>
              <a:rPr lang="pt-BR" sz="2500" dirty="0" smtClean="0"/>
              <a:t>O </a:t>
            </a:r>
            <a:r>
              <a:rPr lang="pt-BR" sz="2500" dirty="0" err="1"/>
              <a:t>overclock</a:t>
            </a:r>
            <a:r>
              <a:rPr lang="pt-BR" sz="2500" dirty="0"/>
              <a:t> de barramento é o mais indicado, por uma simples razão: é o tipo de </a:t>
            </a:r>
            <a:r>
              <a:rPr lang="pt-BR" sz="2500" dirty="0" err="1"/>
              <a:t>overclock</a:t>
            </a:r>
            <a:r>
              <a:rPr lang="pt-BR" sz="2500" dirty="0"/>
              <a:t> que vai dar um melhor desempenho real, pelo fato de que todo o conjunto (processador, memória RAM, </a:t>
            </a:r>
            <a:r>
              <a:rPr lang="pt-BR" sz="2500" dirty="0" err="1"/>
              <a:t>placa-mãe</a:t>
            </a:r>
            <a:r>
              <a:rPr lang="pt-BR" sz="2500" dirty="0"/>
              <a:t>) trabalhará também em </a:t>
            </a:r>
            <a:r>
              <a:rPr lang="pt-BR" sz="2500" dirty="0" err="1"/>
              <a:t>overclock</a:t>
            </a:r>
            <a:r>
              <a:rPr lang="pt-BR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0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Overclock</a:t>
            </a:r>
            <a:r>
              <a:rPr lang="pt-BR" sz="5400" dirty="0"/>
              <a:t> de Barramento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Considerado o que menos compromete a estabilidade do sistema e </a:t>
            </a:r>
            <a:r>
              <a:rPr lang="pt-BR" sz="2500" dirty="0" smtClean="0"/>
              <a:t>que oferece </a:t>
            </a:r>
            <a:r>
              <a:rPr lang="pt-BR" sz="2500" dirty="0"/>
              <a:t>maior aumento de desempenho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Pode ser feito de três formas: com jumpers (placas antigas), através do setup e por meio de software.</a:t>
            </a:r>
          </a:p>
          <a:p>
            <a:r>
              <a:rPr lang="pt-BR" sz="2500" dirty="0" smtClean="0"/>
              <a:t>Por software apenas em placas projetadas para tal fim (consultar manual).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29078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Overclock</a:t>
            </a:r>
            <a:r>
              <a:rPr lang="pt-BR" sz="5400" dirty="0"/>
              <a:t> de Barramento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O </a:t>
            </a:r>
            <a:r>
              <a:rPr lang="pt-BR" sz="2500" dirty="0" err="1"/>
              <a:t>overclock</a:t>
            </a:r>
            <a:r>
              <a:rPr lang="pt-BR" sz="2500" dirty="0"/>
              <a:t> de barramento feito através do Setup, faz-se na base da tentativa e erro. Ao acessar as configurações de FSB, CPU </a:t>
            </a:r>
            <a:r>
              <a:rPr lang="pt-BR" sz="2500" dirty="0" err="1"/>
              <a:t>External</a:t>
            </a:r>
            <a:r>
              <a:rPr lang="pt-BR" sz="2500" dirty="0"/>
              <a:t> </a:t>
            </a:r>
            <a:r>
              <a:rPr lang="pt-BR" sz="2500" dirty="0" err="1"/>
              <a:t>Clock</a:t>
            </a:r>
            <a:r>
              <a:rPr lang="pt-BR" sz="2500" dirty="0"/>
              <a:t>, ou algo do gênero, você deve ajustá-las, salvar suas configurações ao sair e observar o que acontece com o computador. Se ele iniciar normalmente, seu </a:t>
            </a:r>
            <a:r>
              <a:rPr lang="pt-BR" sz="2500" dirty="0" err="1"/>
              <a:t>overclock</a:t>
            </a:r>
            <a:r>
              <a:rPr lang="pt-BR" sz="2500" dirty="0"/>
              <a:t> funcionou com sucesso. Se o computador não ligar, você precisa reiniciar sua BIOS.</a:t>
            </a:r>
          </a:p>
        </p:txBody>
      </p:sp>
    </p:spTree>
    <p:extLst>
      <p:ext uri="{BB962C8B-B14F-4D97-AF65-F5344CB8AC3E}">
        <p14:creationId xmlns:p14="http://schemas.microsoft.com/office/powerpoint/2010/main" val="134117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Overclock</a:t>
            </a:r>
            <a:r>
              <a:rPr lang="pt-BR" sz="5400" dirty="0"/>
              <a:t> de Multiplicador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 lnSpcReduction="10000"/>
          </a:bodyPr>
          <a:lstStyle/>
          <a:p>
            <a:r>
              <a:rPr lang="pt-BR" sz="2500" dirty="0"/>
              <a:t>Considerado o mais clássico método de </a:t>
            </a:r>
            <a:r>
              <a:rPr lang="pt-BR" sz="2500" dirty="0" err="1" smtClean="0"/>
              <a:t>overclock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Altera-se o multiplicador instalado no barramento das placas instaladas.</a:t>
            </a:r>
          </a:p>
          <a:p>
            <a:r>
              <a:rPr lang="pt-BR" sz="2500" dirty="0"/>
              <a:t>Alterando o multiplicador, você aumentará </a:t>
            </a:r>
            <a:r>
              <a:rPr lang="pt-BR" sz="2500" dirty="0" smtClean="0"/>
              <a:t>a </a:t>
            </a:r>
            <a:r>
              <a:rPr lang="pt-BR" sz="2500" dirty="0" err="1" smtClean="0"/>
              <a:t>freqüência</a:t>
            </a:r>
            <a:r>
              <a:rPr lang="pt-BR" sz="2500" dirty="0" smtClean="0"/>
              <a:t> </a:t>
            </a:r>
            <a:r>
              <a:rPr lang="pt-BR" sz="2500" dirty="0"/>
              <a:t>interna do processador, fazendo-o trabalhar mais rápido do </a:t>
            </a:r>
            <a:r>
              <a:rPr lang="pt-BR" sz="2500" dirty="0" smtClean="0"/>
              <a:t>que deveria.</a:t>
            </a:r>
          </a:p>
          <a:p>
            <a:r>
              <a:rPr lang="pt-BR" sz="2500" dirty="0" smtClean="0"/>
              <a:t>Antigamente fazer esse tipo de </a:t>
            </a:r>
            <a:r>
              <a:rPr lang="pt-BR" sz="2500" dirty="0" err="1" smtClean="0"/>
              <a:t>overclock</a:t>
            </a:r>
            <a:r>
              <a:rPr lang="pt-BR" sz="2500" dirty="0" smtClean="0"/>
              <a:t> era impossível, já que os multiplicadores vinham travados </a:t>
            </a:r>
            <a:r>
              <a:rPr lang="pt-BR" sz="2500" dirty="0"/>
              <a:t>de fábrica. Hoje em dia, os multiplicadores vêm destravados, o que facilita a </a:t>
            </a:r>
            <a:r>
              <a:rPr lang="pt-BR" sz="2500" dirty="0" smtClean="0"/>
              <a:t>obtenção de </a:t>
            </a:r>
            <a:r>
              <a:rPr lang="pt-BR" sz="2500" dirty="0"/>
              <a:t>resultados ainda mais satisfatórios.</a:t>
            </a:r>
          </a:p>
        </p:txBody>
      </p:sp>
    </p:spTree>
    <p:extLst>
      <p:ext uri="{BB962C8B-B14F-4D97-AF65-F5344CB8AC3E}">
        <p14:creationId xmlns:p14="http://schemas.microsoft.com/office/powerpoint/2010/main" val="53048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Consequências do </a:t>
            </a:r>
            <a:r>
              <a:rPr lang="pt-BR" sz="5400" dirty="0" err="1" smtClean="0"/>
              <a:t>Overclock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12381"/>
            <a:ext cx="7239037" cy="3718776"/>
          </a:xfrm>
        </p:spPr>
        <p:txBody>
          <a:bodyPr anchor="t">
            <a:normAutofit/>
          </a:bodyPr>
          <a:lstStyle/>
          <a:p>
            <a:r>
              <a:rPr lang="pt-BR" sz="2500" dirty="0"/>
              <a:t>Se o </a:t>
            </a:r>
            <a:r>
              <a:rPr lang="pt-BR" sz="2500" dirty="0" err="1"/>
              <a:t>overclock</a:t>
            </a:r>
            <a:r>
              <a:rPr lang="pt-BR" sz="2500" dirty="0"/>
              <a:t> é uma técnica tão boa, porque os fabricantes têm tanta preocupação com relação a </a:t>
            </a:r>
            <a:r>
              <a:rPr lang="pt-BR" sz="2500" dirty="0" smtClean="0"/>
              <a:t>ele?</a:t>
            </a:r>
          </a:p>
          <a:p>
            <a:r>
              <a:rPr lang="pt-BR" sz="2500" dirty="0" smtClean="0"/>
              <a:t>Ele realmente danifica o processador.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7700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Consequências do </a:t>
            </a:r>
            <a:r>
              <a:rPr lang="pt-BR" sz="5400" dirty="0" err="1" smtClean="0"/>
              <a:t>Overclock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12381"/>
            <a:ext cx="7239037" cy="3718776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2500" dirty="0" smtClean="0"/>
              <a:t>TORRES: </a:t>
            </a:r>
            <a:r>
              <a:rPr lang="pt-BR" sz="2500" dirty="0"/>
              <a:t>“tecnicamente falando, o </a:t>
            </a:r>
            <a:r>
              <a:rPr lang="pt-BR" sz="2500" dirty="0" err="1"/>
              <a:t>overclock</a:t>
            </a:r>
            <a:r>
              <a:rPr lang="pt-BR" sz="2500" dirty="0"/>
              <a:t> diminui a vida útil dos componentes envolvidos e pode inclusive levar à queima de componentes. Isso ocorre principalmente por causa de um fenômeno chamado </a:t>
            </a:r>
            <a:r>
              <a:rPr lang="pt-BR" sz="2500" dirty="0" err="1"/>
              <a:t>eletromigração</a:t>
            </a:r>
            <a:r>
              <a:rPr lang="pt-BR" sz="2500" dirty="0"/>
              <a:t>. </a:t>
            </a:r>
            <a:endParaRPr lang="pt-BR" sz="2500" dirty="0" smtClean="0"/>
          </a:p>
          <a:p>
            <a:r>
              <a:rPr lang="pt-BR" sz="2500" dirty="0" smtClean="0"/>
              <a:t>Em </a:t>
            </a:r>
            <a:r>
              <a:rPr lang="pt-BR" sz="2500" dirty="0"/>
              <a:t>áreas internas do processador que operam a temperaturas muito altas, o superaquecimento do processador faz com que o silício perca a sua condutividade elétrica. </a:t>
            </a:r>
            <a:endParaRPr lang="pt-BR" sz="2500" dirty="0" smtClean="0"/>
          </a:p>
          <a:p>
            <a:r>
              <a:rPr lang="pt-BR" sz="2500" dirty="0" smtClean="0"/>
              <a:t>Esse </a:t>
            </a:r>
            <a:r>
              <a:rPr lang="pt-BR" sz="2500" dirty="0"/>
              <a:t>fenômeno não ocorre de uma vez, mas sim ao longo do tempo, e daí o material semicondutor do processador vai perdendo suas características de condutividade (o que demora alguns anos pra acontecer)”.</a:t>
            </a:r>
          </a:p>
        </p:txBody>
      </p:sp>
    </p:spTree>
    <p:extLst>
      <p:ext uri="{BB962C8B-B14F-4D97-AF65-F5344CB8AC3E}">
        <p14:creationId xmlns:p14="http://schemas.microsoft.com/office/powerpoint/2010/main" val="42261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Consequências do </a:t>
            </a:r>
            <a:r>
              <a:rPr lang="pt-BR" sz="5400" dirty="0" err="1" smtClean="0"/>
              <a:t>Overclock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12381"/>
            <a:ext cx="7239037" cy="3718776"/>
          </a:xfrm>
        </p:spPr>
        <p:txBody>
          <a:bodyPr anchor="t">
            <a:normAutofit/>
          </a:bodyPr>
          <a:lstStyle/>
          <a:p>
            <a:r>
              <a:rPr lang="pt-BR" sz="2500" dirty="0"/>
              <a:t>Se o </a:t>
            </a:r>
            <a:r>
              <a:rPr lang="pt-BR" sz="2500" dirty="0" err="1"/>
              <a:t>overclock</a:t>
            </a:r>
            <a:r>
              <a:rPr lang="pt-BR" sz="2500" dirty="0"/>
              <a:t> é uma técnica tão boa, porque os fabricantes têm tanta preocupação com relação a </a:t>
            </a:r>
            <a:r>
              <a:rPr lang="pt-BR" sz="2500" dirty="0" smtClean="0"/>
              <a:t>ele?</a:t>
            </a:r>
          </a:p>
          <a:p>
            <a:r>
              <a:rPr lang="pt-BR" sz="2500" dirty="0" smtClean="0"/>
              <a:t>Ele realmente danifica o processador.</a:t>
            </a:r>
          </a:p>
          <a:p>
            <a:r>
              <a:rPr lang="pt-BR" sz="2500" dirty="0"/>
              <a:t>Levando em consideração que um processador é desenvolvido para durar aproximadamente vinte anos, e que caso seja feito </a:t>
            </a:r>
            <a:r>
              <a:rPr lang="pt-BR" sz="2500" dirty="0" err="1"/>
              <a:t>overclock</a:t>
            </a:r>
            <a:r>
              <a:rPr lang="pt-BR" sz="2500" dirty="0"/>
              <a:t> nesse processador seu tempo de vida diminua 75</a:t>
            </a:r>
            <a:r>
              <a:rPr lang="pt-BR" sz="2500" dirty="0" smtClean="0"/>
              <a:t>%.</a:t>
            </a:r>
          </a:p>
          <a:p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7939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Devo fazer </a:t>
            </a:r>
            <a:r>
              <a:rPr lang="pt-BR" sz="5400" dirty="0" err="1" smtClean="0"/>
              <a:t>Overclock</a:t>
            </a:r>
            <a:r>
              <a:rPr lang="pt-BR" sz="5400" dirty="0" smtClean="0"/>
              <a:t>?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12381"/>
            <a:ext cx="7239037" cy="3718776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O </a:t>
            </a:r>
            <a:r>
              <a:rPr lang="pt-BR" sz="2500" dirty="0" err="1"/>
              <a:t>overclock</a:t>
            </a:r>
            <a:r>
              <a:rPr lang="pt-BR" sz="2500" dirty="0"/>
              <a:t> garante ao praticante um ganho </a:t>
            </a:r>
            <a:r>
              <a:rPr lang="pt-BR" sz="2500" dirty="0" smtClean="0"/>
              <a:t>de performance </a:t>
            </a:r>
            <a:r>
              <a:rPr lang="pt-BR" sz="2500" dirty="0"/>
              <a:t>de 5% a 30%, dependendo do grau atingido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Intel ou AMD possuem os maiores </a:t>
            </a:r>
            <a:r>
              <a:rPr lang="pt-BR" sz="2500" dirty="0" err="1" smtClean="0"/>
              <a:t>Clocks</a:t>
            </a:r>
            <a:r>
              <a:rPr lang="pt-BR" sz="2500" dirty="0" smtClean="0"/>
              <a:t>?</a:t>
            </a:r>
          </a:p>
          <a:p>
            <a:r>
              <a:rPr lang="pt-BR" sz="2500" dirty="0" smtClean="0"/>
              <a:t>Caso tenha um equipamento não tão novo e potente e já pretenda trocar ele no futuro, e queira jogar jogos mais pesados nele, sim.</a:t>
            </a:r>
          </a:p>
          <a:p>
            <a:r>
              <a:rPr lang="pt-BR" sz="2500" dirty="0" smtClean="0"/>
              <a:t>Porém lembre-se, alguns processadores já vem de fábrica otimizados para essa função, como a série K da </a:t>
            </a:r>
            <a:r>
              <a:rPr lang="pt-BR" sz="2500" dirty="0" err="1" smtClean="0"/>
              <a:t>intel</a:t>
            </a:r>
            <a:r>
              <a:rPr lang="pt-BR" sz="2500" dirty="0" smtClean="0"/>
              <a:t>.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0422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Clocks</a:t>
            </a:r>
            <a:r>
              <a:rPr lang="pt-BR" sz="5400" dirty="0"/>
              <a:t> (</a:t>
            </a:r>
            <a:r>
              <a:rPr lang="pt-BR" sz="5400" dirty="0" err="1"/>
              <a:t>Timers</a:t>
            </a:r>
            <a:r>
              <a:rPr lang="pt-BR" sz="5400" dirty="0"/>
              <a:t>)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 smtClean="0"/>
              <a:t>SO pode atuar de duas maneiras diferentes: </a:t>
            </a:r>
            <a:r>
              <a:rPr lang="pt-BR" sz="2500" dirty="0" smtClean="0"/>
              <a:t>Dois tipos de relógios:</a:t>
            </a:r>
          </a:p>
          <a:p>
            <a:r>
              <a:rPr lang="pt-BR" sz="2500" dirty="0"/>
              <a:t>hardware (</a:t>
            </a:r>
            <a:r>
              <a:rPr lang="pt-BR" sz="2500" dirty="0" err="1"/>
              <a:t>clock</a:t>
            </a:r>
            <a:r>
              <a:rPr lang="pt-BR" sz="2500" dirty="0"/>
              <a:t> hardware) e software (</a:t>
            </a:r>
            <a:r>
              <a:rPr lang="pt-BR" sz="2500" dirty="0" err="1"/>
              <a:t>clock</a:t>
            </a:r>
            <a:r>
              <a:rPr lang="pt-BR" sz="2500" dirty="0"/>
              <a:t> driver);</a:t>
            </a:r>
          </a:p>
          <a:p>
            <a:r>
              <a:rPr lang="pt-BR" sz="2500" dirty="0" err="1" smtClean="0"/>
              <a:t>Clock</a:t>
            </a:r>
            <a:r>
              <a:rPr lang="pt-BR" sz="2500" dirty="0" smtClean="0"/>
              <a:t> </a:t>
            </a:r>
            <a:r>
              <a:rPr lang="pt-BR" sz="2500" dirty="0"/>
              <a:t>Hardware</a:t>
            </a:r>
          </a:p>
          <a:p>
            <a:r>
              <a:rPr lang="pt-BR" sz="2500" dirty="0" smtClean="0"/>
              <a:t>Dispositivo </a:t>
            </a:r>
            <a:r>
              <a:rPr lang="pt-BR" sz="2500" dirty="0"/>
              <a:t>que gera pulsos </a:t>
            </a:r>
            <a:r>
              <a:rPr lang="pt-BR" sz="2500" dirty="0" smtClean="0"/>
              <a:t>síncronos;</a:t>
            </a:r>
            <a:endParaRPr lang="pt-BR" sz="2500" dirty="0"/>
          </a:p>
          <a:p>
            <a:r>
              <a:rPr lang="pt-BR" sz="2500" dirty="0" smtClean="0"/>
              <a:t>Localizados </a:t>
            </a:r>
            <a:r>
              <a:rPr lang="pt-BR" sz="2500" dirty="0"/>
              <a:t>na CPU ou na </a:t>
            </a:r>
            <a:r>
              <a:rPr lang="pt-BR" sz="2500" dirty="0" err="1" smtClean="0"/>
              <a:t>placa-mãe</a:t>
            </a:r>
            <a:r>
              <a:rPr lang="pt-BR" sz="2500" dirty="0" smtClean="0"/>
              <a:t>;</a:t>
            </a:r>
            <a:endParaRPr lang="pt-BR" sz="2500" dirty="0"/>
          </a:p>
          <a:p>
            <a:r>
              <a:rPr lang="pt-BR" sz="2500" dirty="0" smtClean="0"/>
              <a:t>Sinal </a:t>
            </a:r>
            <a:r>
              <a:rPr lang="pt-BR" sz="2500" dirty="0"/>
              <a:t>utilizado para a </a:t>
            </a:r>
            <a:r>
              <a:rPr lang="pt-BR" sz="2500" dirty="0" smtClean="0"/>
              <a:t>execução </a:t>
            </a:r>
            <a:r>
              <a:rPr lang="pt-BR" sz="2500" dirty="0"/>
              <a:t>de </a:t>
            </a:r>
            <a:r>
              <a:rPr lang="pt-BR" sz="2500" dirty="0" smtClean="0"/>
              <a:t>instruções;</a:t>
            </a:r>
            <a:endParaRPr lang="pt-BR" sz="2500" dirty="0"/>
          </a:p>
          <a:p>
            <a:r>
              <a:rPr lang="pt-BR" sz="2500" dirty="0" smtClean="0"/>
              <a:t>Presente </a:t>
            </a:r>
            <a:r>
              <a:rPr lang="pt-BR" sz="2500" dirty="0"/>
              <a:t>em qualquer sistema </a:t>
            </a:r>
            <a:r>
              <a:rPr lang="pt-BR" sz="2500" dirty="0" err="1"/>
              <a:t>multiprogramado</a:t>
            </a:r>
            <a:r>
              <a:rPr lang="pt-BR" sz="2500" dirty="0"/>
              <a:t>;</a:t>
            </a:r>
          </a:p>
          <a:p>
            <a:r>
              <a:rPr lang="pt-BR" sz="2500" dirty="0" smtClean="0"/>
              <a:t>Fundamental </a:t>
            </a:r>
            <a:r>
              <a:rPr lang="pt-BR" sz="2500" dirty="0"/>
              <a:t>para ambientes </a:t>
            </a:r>
            <a:r>
              <a:rPr lang="pt-BR" sz="2500" dirty="0" smtClean="0"/>
              <a:t>Time-sharing </a:t>
            </a:r>
            <a:r>
              <a:rPr lang="pt-BR" sz="2500" dirty="0"/>
              <a:t>;</a:t>
            </a:r>
          </a:p>
          <a:p>
            <a:r>
              <a:rPr lang="pt-BR" sz="2500" dirty="0" smtClean="0"/>
              <a:t>Frequência </a:t>
            </a:r>
            <a:r>
              <a:rPr lang="pt-BR" sz="2500" dirty="0"/>
              <a:t>de </a:t>
            </a:r>
            <a:r>
              <a:rPr lang="pt-BR" sz="2500" dirty="0" err="1"/>
              <a:t>clock</a:t>
            </a:r>
            <a:r>
              <a:rPr lang="pt-BR" sz="2500" dirty="0"/>
              <a:t>: </a:t>
            </a:r>
            <a:r>
              <a:rPr lang="pt-BR" sz="2500" dirty="0" smtClean="0"/>
              <a:t>Número </a:t>
            </a:r>
            <a:r>
              <a:rPr lang="pt-BR" sz="2500" dirty="0"/>
              <a:t>de vezes que o pulso </a:t>
            </a:r>
            <a:r>
              <a:rPr lang="pt-BR" sz="2500" dirty="0" smtClean="0"/>
              <a:t>se repete </a:t>
            </a:r>
            <a:r>
              <a:rPr lang="pt-BR" sz="2500" dirty="0"/>
              <a:t>por segundo (Hz).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1440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Créditos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512381"/>
            <a:ext cx="7239037" cy="3718776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Ciro Francisco </a:t>
            </a:r>
            <a:r>
              <a:rPr lang="pt-BR" sz="2500" dirty="0" err="1" smtClean="0"/>
              <a:t>Imhof</a:t>
            </a:r>
            <a:r>
              <a:rPr lang="pt-BR" sz="2500" dirty="0" smtClean="0"/>
              <a:t> Júnior </a:t>
            </a:r>
          </a:p>
          <a:p>
            <a:r>
              <a:rPr lang="pt-BR" sz="2400">
                <a:hlinkClick r:id="rId3"/>
              </a:rPr>
              <a:t>https://repositorio.ufsc.br/handle/123456789/183793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2246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Clocks</a:t>
            </a:r>
            <a:r>
              <a:rPr lang="pt-BR" sz="5400" dirty="0"/>
              <a:t> Hardware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Dois tipos:</a:t>
            </a:r>
          </a:p>
          <a:p>
            <a:r>
              <a:rPr lang="pt-BR" sz="2500" dirty="0" smtClean="0"/>
              <a:t>Básico: </a:t>
            </a:r>
            <a:r>
              <a:rPr lang="pt-BR" sz="2500" dirty="0"/>
              <a:t>usa o sinal da rede </a:t>
            </a:r>
            <a:r>
              <a:rPr lang="pt-BR" sz="2500" dirty="0" smtClean="0"/>
              <a:t>elétrica </a:t>
            </a:r>
            <a:r>
              <a:rPr lang="pt-BR" sz="2500" dirty="0"/>
              <a:t>(110/220 V) para </a:t>
            </a:r>
            <a:r>
              <a:rPr lang="pt-BR" sz="2500" dirty="0" smtClean="0"/>
              <a:t>fazer contagem </a:t>
            </a:r>
            <a:r>
              <a:rPr lang="pt-BR" sz="2500" dirty="0"/>
              <a:t>(50/60 Hz) - cada </a:t>
            </a:r>
            <a:r>
              <a:rPr lang="pt-BR" sz="2500" dirty="0" smtClean="0"/>
              <a:t>oscilação </a:t>
            </a:r>
            <a:r>
              <a:rPr lang="pt-BR" sz="2500" dirty="0"/>
              <a:t>da rede </a:t>
            </a:r>
            <a:r>
              <a:rPr lang="pt-BR" sz="2500" dirty="0" smtClean="0"/>
              <a:t>é uma interrupção.</a:t>
            </a:r>
            <a:endParaRPr lang="pt-BR" sz="2500" dirty="0"/>
          </a:p>
          <a:p>
            <a:r>
              <a:rPr lang="pt-BR" sz="2500" dirty="0" err="1" smtClean="0"/>
              <a:t>Clock</a:t>
            </a:r>
            <a:r>
              <a:rPr lang="pt-BR" sz="2500" dirty="0" smtClean="0"/>
              <a:t> </a:t>
            </a:r>
            <a:r>
              <a:rPr lang="pt-BR" sz="2500" dirty="0"/>
              <a:t>Hardware</a:t>
            </a:r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70" y="4531750"/>
            <a:ext cx="4377579" cy="20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Clocks</a:t>
            </a:r>
            <a:r>
              <a:rPr lang="pt-BR" sz="5400" dirty="0"/>
              <a:t> (</a:t>
            </a:r>
            <a:r>
              <a:rPr lang="pt-BR" sz="5400" dirty="0" err="1"/>
              <a:t>Timers</a:t>
            </a:r>
            <a:r>
              <a:rPr lang="pt-BR" sz="5400" dirty="0"/>
              <a:t>)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/>
              <a:t>Com 03 componentes - oscilador de cristal, contador </a:t>
            </a:r>
            <a:r>
              <a:rPr lang="pt-BR" sz="2500" dirty="0" smtClean="0"/>
              <a:t>e registrador</a:t>
            </a:r>
            <a:r>
              <a:rPr lang="pt-BR" sz="2500" dirty="0"/>
              <a:t>. </a:t>
            </a:r>
            <a:r>
              <a:rPr lang="pt-BR" sz="2500" dirty="0" smtClean="0"/>
              <a:t>(programável)</a:t>
            </a:r>
            <a:endParaRPr lang="pt-BR" sz="2500" dirty="0"/>
          </a:p>
          <a:p>
            <a:r>
              <a:rPr lang="pt-BR" sz="2500" dirty="0" smtClean="0"/>
              <a:t>Contador </a:t>
            </a:r>
            <a:r>
              <a:rPr lang="pt-BR" sz="2500" dirty="0"/>
              <a:t>recebe o valor armazenado no registrador;</a:t>
            </a:r>
          </a:p>
          <a:p>
            <a:r>
              <a:rPr lang="pt-BR" sz="2500" dirty="0" smtClean="0"/>
              <a:t>A </a:t>
            </a:r>
            <a:r>
              <a:rPr lang="pt-BR" sz="2500" dirty="0"/>
              <a:t>cada pulso do oscilador, o contador é</a:t>
            </a:r>
            <a:r>
              <a:rPr lang="pt-BR" sz="2500" dirty="0" smtClean="0"/>
              <a:t> </a:t>
            </a:r>
            <a:r>
              <a:rPr lang="pt-BR" sz="2500" dirty="0"/>
              <a:t>decrementado </a:t>
            </a:r>
            <a:r>
              <a:rPr lang="pt-BR" sz="2500" dirty="0" smtClean="0"/>
              <a:t>de uma </a:t>
            </a:r>
            <a:r>
              <a:rPr lang="pt-BR" sz="2500" dirty="0"/>
              <a:t>unidade;</a:t>
            </a:r>
          </a:p>
          <a:p>
            <a:r>
              <a:rPr lang="pt-BR" sz="2500" dirty="0" smtClean="0"/>
              <a:t>Quando </a:t>
            </a:r>
            <a:r>
              <a:rPr lang="pt-BR" sz="2500" dirty="0"/>
              <a:t>o contador zera, é</a:t>
            </a:r>
            <a:r>
              <a:rPr lang="pt-BR" sz="2500" dirty="0" smtClean="0"/>
              <a:t> </a:t>
            </a:r>
            <a:r>
              <a:rPr lang="pt-BR" sz="2500" dirty="0"/>
              <a:t>gerada uma </a:t>
            </a:r>
            <a:r>
              <a:rPr lang="pt-BR" sz="2500" dirty="0" smtClean="0"/>
              <a:t>interrupção de </a:t>
            </a:r>
            <a:r>
              <a:rPr lang="pt-BR" sz="2500" dirty="0" err="1" smtClean="0"/>
              <a:t>clock</a:t>
            </a:r>
            <a:r>
              <a:rPr lang="pt-BR" sz="2500" dirty="0" smtClean="0"/>
              <a:t> (interrupção </a:t>
            </a:r>
            <a:r>
              <a:rPr lang="pt-BR" sz="2500" dirty="0"/>
              <a:t>da CPU);</a:t>
            </a:r>
          </a:p>
          <a:p>
            <a:r>
              <a:rPr lang="pt-BR" sz="2500" dirty="0" smtClean="0"/>
              <a:t>Precisão.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312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Clocks</a:t>
            </a:r>
            <a:r>
              <a:rPr lang="pt-BR" sz="5400" dirty="0"/>
              <a:t> Hardware</a:t>
            </a:r>
            <a:endParaRPr lang="pt-BR" sz="54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356" y="2880391"/>
            <a:ext cx="8690179" cy="267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Clocks</a:t>
            </a:r>
            <a:r>
              <a:rPr lang="pt-BR" sz="5400" dirty="0"/>
              <a:t> </a:t>
            </a:r>
            <a:r>
              <a:rPr lang="pt-BR" sz="5400" dirty="0" smtClean="0"/>
              <a:t>Hardware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Relógios programáveis </a:t>
            </a:r>
            <a:r>
              <a:rPr lang="pt-BR" sz="2500" dirty="0"/>
              <a:t>podem operar de diversos modos:</a:t>
            </a:r>
          </a:p>
          <a:p>
            <a:r>
              <a:rPr lang="pt-BR" sz="2500" b="1" dirty="0" err="1"/>
              <a:t>One-shot</a:t>
            </a:r>
            <a:r>
              <a:rPr lang="pt-BR" sz="2500" b="1" dirty="0"/>
              <a:t> </a:t>
            </a:r>
            <a:r>
              <a:rPr lang="pt-BR" sz="2500" b="1" dirty="0" err="1"/>
              <a:t>mode</a:t>
            </a:r>
            <a:endParaRPr lang="pt-BR" sz="2500" b="1" dirty="0"/>
          </a:p>
          <a:p>
            <a:r>
              <a:rPr lang="pt-BR" sz="2500" dirty="0" smtClean="0"/>
              <a:t>Ao </a:t>
            </a:r>
            <a:r>
              <a:rPr lang="pt-BR" sz="2500" dirty="0"/>
              <a:t>ser iniciado, o </a:t>
            </a:r>
            <a:r>
              <a:rPr lang="pt-BR" sz="2500" dirty="0" smtClean="0"/>
              <a:t>relógio </a:t>
            </a:r>
            <a:r>
              <a:rPr lang="pt-BR" sz="2500" dirty="0"/>
              <a:t>copia o valor contido </a:t>
            </a:r>
            <a:r>
              <a:rPr lang="pt-BR" sz="2500" dirty="0" smtClean="0"/>
              <a:t>no registrador</a:t>
            </a:r>
            <a:r>
              <a:rPr lang="pt-BR" sz="2500" dirty="0"/>
              <a:t>, e decrementa o contador a cada pulso </a:t>
            </a:r>
            <a:r>
              <a:rPr lang="pt-BR" sz="2500" dirty="0" smtClean="0"/>
              <a:t>do cristal</a:t>
            </a:r>
            <a:r>
              <a:rPr lang="pt-BR" sz="2500" dirty="0"/>
              <a:t>;</a:t>
            </a:r>
          </a:p>
          <a:p>
            <a:r>
              <a:rPr lang="pt-BR" sz="2500" dirty="0" smtClean="0"/>
              <a:t>Quando </a:t>
            </a:r>
            <a:r>
              <a:rPr lang="pt-BR" sz="2500" dirty="0"/>
              <a:t>o contador chega a zero, uma </a:t>
            </a:r>
            <a:r>
              <a:rPr lang="pt-BR" sz="2500" dirty="0" smtClean="0"/>
              <a:t>interrupção </a:t>
            </a:r>
            <a:r>
              <a:rPr lang="pt-BR" sz="2500" dirty="0"/>
              <a:t>ocorre;</a:t>
            </a:r>
          </a:p>
          <a:p>
            <a:r>
              <a:rPr lang="pt-BR" sz="2500" dirty="0" smtClean="0"/>
              <a:t>Recomeça </a:t>
            </a:r>
            <a:r>
              <a:rPr lang="pt-BR" sz="2500" dirty="0"/>
              <a:t>por </a:t>
            </a:r>
            <a:r>
              <a:rPr lang="pt-BR" sz="2500" dirty="0" smtClean="0"/>
              <a:t>intervenção </a:t>
            </a:r>
            <a:r>
              <a:rPr lang="pt-BR" sz="2500" dirty="0"/>
              <a:t>de software.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1527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Clocks</a:t>
            </a:r>
            <a:r>
              <a:rPr lang="pt-BR" sz="5400" dirty="0"/>
              <a:t> </a:t>
            </a:r>
            <a:r>
              <a:rPr lang="pt-BR" sz="5400" dirty="0" smtClean="0"/>
              <a:t>Hardware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Relógios programáveis </a:t>
            </a:r>
            <a:r>
              <a:rPr lang="pt-BR" sz="2500" dirty="0"/>
              <a:t>podem operar de diversos modos</a:t>
            </a:r>
            <a:r>
              <a:rPr lang="pt-BR" sz="2500" dirty="0" smtClean="0"/>
              <a:t>: </a:t>
            </a:r>
            <a:r>
              <a:rPr lang="pt-BR" sz="2500" b="1" dirty="0" smtClean="0"/>
              <a:t>Square-</a:t>
            </a:r>
            <a:r>
              <a:rPr lang="pt-BR" sz="2500" b="1" dirty="0" err="1" smtClean="0"/>
              <a:t>wave</a:t>
            </a:r>
            <a:r>
              <a:rPr lang="pt-BR" sz="2500" b="1" dirty="0" smtClean="0"/>
              <a:t> </a:t>
            </a:r>
            <a:r>
              <a:rPr lang="pt-BR" sz="2500" b="1" dirty="0" err="1"/>
              <a:t>mode</a:t>
            </a:r>
            <a:endParaRPr lang="pt-BR" sz="2500" b="1" dirty="0"/>
          </a:p>
          <a:p>
            <a:r>
              <a:rPr lang="pt-BR" sz="2500" dirty="0" smtClean="0"/>
              <a:t>Repete </a:t>
            </a:r>
            <a:r>
              <a:rPr lang="pt-BR" sz="2500" dirty="0"/>
              <a:t>o ciclo automaticamente, sem </a:t>
            </a:r>
            <a:r>
              <a:rPr lang="pt-BR" sz="2500" dirty="0" smtClean="0"/>
              <a:t>intervenção de software</a:t>
            </a:r>
            <a:r>
              <a:rPr lang="pt-BR" sz="2500" dirty="0"/>
              <a:t>.</a:t>
            </a:r>
          </a:p>
          <a:p>
            <a:r>
              <a:rPr lang="pt-BR" sz="2500" dirty="0" smtClean="0"/>
              <a:t>As periódicas interrupções </a:t>
            </a:r>
            <a:r>
              <a:rPr lang="pt-BR" sz="2500" dirty="0"/>
              <a:t>geradas pela CPU </a:t>
            </a:r>
            <a:r>
              <a:rPr lang="pt-BR" sz="2500" dirty="0" smtClean="0"/>
              <a:t>são chamadas </a:t>
            </a:r>
            <a:r>
              <a:rPr lang="pt-BR" sz="2500" dirty="0"/>
              <a:t>de </a:t>
            </a:r>
            <a:r>
              <a:rPr lang="pt-BR" sz="2500" dirty="0" err="1"/>
              <a:t>clock</a:t>
            </a:r>
            <a:r>
              <a:rPr lang="pt-BR" sz="2500" dirty="0"/>
              <a:t> </a:t>
            </a:r>
            <a:r>
              <a:rPr lang="pt-BR" sz="2500" dirty="0" err="1"/>
              <a:t>ticks</a:t>
            </a:r>
            <a:r>
              <a:rPr lang="pt-BR" sz="2500" dirty="0"/>
              <a:t> (pulsos do </a:t>
            </a:r>
            <a:r>
              <a:rPr lang="pt-BR" sz="2500" dirty="0" smtClean="0"/>
              <a:t>relógio).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05540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err="1" smtClean="0"/>
              <a:t>Clock</a:t>
            </a:r>
            <a:r>
              <a:rPr lang="pt-BR" sz="5400" dirty="0" smtClean="0"/>
              <a:t> Software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396971"/>
            <a:ext cx="7239037" cy="3834186"/>
          </a:xfrm>
        </p:spPr>
        <p:txBody>
          <a:bodyPr anchor="t">
            <a:normAutofit fontScale="85000" lnSpcReduction="20000"/>
          </a:bodyPr>
          <a:lstStyle/>
          <a:p>
            <a:r>
              <a:rPr lang="pt-BR" sz="2500" dirty="0"/>
              <a:t>Hardware - gera </a:t>
            </a:r>
            <a:r>
              <a:rPr lang="pt-BR" sz="2500" dirty="0" smtClean="0"/>
              <a:t>interrupções </a:t>
            </a:r>
            <a:r>
              <a:rPr lang="pt-BR" sz="2500" dirty="0"/>
              <a:t>em intervalos </a:t>
            </a:r>
            <a:r>
              <a:rPr lang="pt-BR" sz="2500" dirty="0" smtClean="0"/>
              <a:t>conhecidos (</a:t>
            </a:r>
            <a:r>
              <a:rPr lang="pt-BR" sz="2500" dirty="0" err="1"/>
              <a:t>clock</a:t>
            </a:r>
            <a:r>
              <a:rPr lang="pt-BR" sz="2500" dirty="0"/>
              <a:t> </a:t>
            </a:r>
            <a:r>
              <a:rPr lang="pt-BR" sz="2500" dirty="0" err="1"/>
              <a:t>ticks</a:t>
            </a:r>
            <a:r>
              <a:rPr lang="pt-BR" sz="2500" dirty="0"/>
              <a:t>);</a:t>
            </a:r>
          </a:p>
          <a:p>
            <a:r>
              <a:rPr lang="pt-BR" sz="2500" dirty="0" smtClean="0"/>
              <a:t>Tudo </a:t>
            </a:r>
            <a:r>
              <a:rPr lang="pt-BR" sz="2500" dirty="0"/>
              <a:t>o mais é</a:t>
            </a:r>
            <a:r>
              <a:rPr lang="pt-BR" sz="2500" dirty="0" smtClean="0"/>
              <a:t> </a:t>
            </a:r>
            <a:r>
              <a:rPr lang="pt-BR" sz="2500" dirty="0"/>
              <a:t>feito por Software: </a:t>
            </a:r>
            <a:r>
              <a:rPr lang="pt-BR" sz="2500" dirty="0" err="1"/>
              <a:t>clock</a:t>
            </a:r>
            <a:r>
              <a:rPr lang="pt-BR" sz="2500" dirty="0"/>
              <a:t> driver ;</a:t>
            </a:r>
          </a:p>
          <a:p>
            <a:r>
              <a:rPr lang="pt-BR" sz="2500" dirty="0" smtClean="0"/>
              <a:t>Funções </a:t>
            </a:r>
            <a:r>
              <a:rPr lang="pt-BR" sz="2500" dirty="0"/>
              <a:t>do </a:t>
            </a:r>
            <a:r>
              <a:rPr lang="pt-BR" sz="2500" dirty="0" err="1"/>
              <a:t>clock</a:t>
            </a:r>
            <a:r>
              <a:rPr lang="pt-BR" sz="2500" dirty="0"/>
              <a:t> driver:</a:t>
            </a:r>
          </a:p>
          <a:p>
            <a:r>
              <a:rPr lang="pt-BR" sz="2500" dirty="0" smtClean="0"/>
              <a:t>Manter </a:t>
            </a:r>
            <a:r>
              <a:rPr lang="pt-BR" sz="2500" dirty="0"/>
              <a:t>a hora do dia;</a:t>
            </a:r>
          </a:p>
          <a:p>
            <a:r>
              <a:rPr lang="pt-BR" sz="2500" dirty="0" smtClean="0"/>
              <a:t>Evitar </a:t>
            </a:r>
            <a:r>
              <a:rPr lang="pt-BR" sz="2500" dirty="0"/>
              <a:t>que processos executem por mais tempo que </a:t>
            </a:r>
            <a:r>
              <a:rPr lang="pt-BR" sz="2500" dirty="0" smtClean="0"/>
              <a:t>o permitido</a:t>
            </a:r>
            <a:r>
              <a:rPr lang="pt-BR" sz="2500" dirty="0"/>
              <a:t>;</a:t>
            </a:r>
          </a:p>
          <a:p>
            <a:r>
              <a:rPr lang="pt-BR" sz="2500" dirty="0" smtClean="0"/>
              <a:t>Supervisionar </a:t>
            </a:r>
            <a:r>
              <a:rPr lang="pt-BR" sz="2500" dirty="0"/>
              <a:t>o uso da CPU;</a:t>
            </a:r>
          </a:p>
          <a:p>
            <a:r>
              <a:rPr lang="pt-BR" sz="2500" dirty="0" smtClean="0"/>
              <a:t>Cuidar </a:t>
            </a:r>
            <a:r>
              <a:rPr lang="pt-BR" sz="2500" dirty="0"/>
              <a:t>da chamada de sistema </a:t>
            </a:r>
            <a:r>
              <a:rPr lang="pt-BR" sz="2500" i="1" dirty="0" err="1"/>
              <a:t>alarm</a:t>
            </a:r>
            <a:r>
              <a:rPr lang="pt-BR" sz="2500" dirty="0"/>
              <a:t>;</a:t>
            </a:r>
          </a:p>
          <a:p>
            <a:r>
              <a:rPr lang="pt-BR" sz="2500" dirty="0" smtClean="0"/>
              <a:t>Fazer monitoração </a:t>
            </a:r>
            <a:r>
              <a:rPr lang="pt-BR" sz="2500" dirty="0"/>
              <a:t>e </a:t>
            </a:r>
            <a:r>
              <a:rPr lang="pt-BR" sz="2500" dirty="0" smtClean="0"/>
              <a:t>estatísticas;</a:t>
            </a:r>
            <a:endParaRPr lang="pt-BR" sz="2500" dirty="0"/>
          </a:p>
          <a:p>
            <a:r>
              <a:rPr lang="pt-BR" sz="2500" dirty="0" smtClean="0"/>
              <a:t>Prover </a:t>
            </a:r>
            <a:r>
              <a:rPr lang="pt-BR" sz="2500" dirty="0"/>
              <a:t>temporizadores </a:t>
            </a:r>
            <a:r>
              <a:rPr lang="pt-BR" sz="2500" dirty="0" smtClean="0"/>
              <a:t>“guardiões” </a:t>
            </a:r>
            <a:r>
              <a:rPr lang="pt-BR" sz="2500" dirty="0"/>
              <a:t>para os dispositivos </a:t>
            </a:r>
            <a:r>
              <a:rPr lang="pt-BR" sz="2500" dirty="0" smtClean="0"/>
              <a:t>de E/S</a:t>
            </a:r>
            <a:r>
              <a:rPr lang="pt-BR" sz="2500" dirty="0"/>
              <a:t>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91858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1539</TotalTime>
  <Words>1620</Words>
  <Application>Microsoft Office PowerPoint</Application>
  <PresentationFormat>Apresentação na tela (4:3)</PresentationFormat>
  <Paragraphs>170</Paragraphs>
  <Slides>30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do Office</vt:lpstr>
      <vt:lpstr>LABORATÓRIO DE HARDWARE E SISTEMAS OPERACIONAIS</vt:lpstr>
      <vt:lpstr>Clocks (Timers)</vt:lpstr>
      <vt:lpstr>Clocks (Timers)</vt:lpstr>
      <vt:lpstr>Clocks Hardware</vt:lpstr>
      <vt:lpstr>Clocks (Timers)</vt:lpstr>
      <vt:lpstr>Clocks Hardware</vt:lpstr>
      <vt:lpstr>Clocks Hardware</vt:lpstr>
      <vt:lpstr>Clocks Hardware</vt:lpstr>
      <vt:lpstr>Clock Software</vt:lpstr>
      <vt:lpstr>Clock Software</vt:lpstr>
      <vt:lpstr>Clock Software</vt:lpstr>
      <vt:lpstr>Clock Software</vt:lpstr>
      <vt:lpstr>Clock Software</vt:lpstr>
      <vt:lpstr>Clock Software</vt:lpstr>
      <vt:lpstr>Clock Software</vt:lpstr>
      <vt:lpstr>Clock Software</vt:lpstr>
      <vt:lpstr>Clock Software</vt:lpstr>
      <vt:lpstr>Clock Software</vt:lpstr>
      <vt:lpstr>Clock Software</vt:lpstr>
      <vt:lpstr>Overclock</vt:lpstr>
      <vt:lpstr>Overclock</vt:lpstr>
      <vt:lpstr>Tipos de overclock</vt:lpstr>
      <vt:lpstr>Overclock de Barramento</vt:lpstr>
      <vt:lpstr>Overclock de Barramento</vt:lpstr>
      <vt:lpstr>Overclock de Multiplicador</vt:lpstr>
      <vt:lpstr>Consequências do Overclock</vt:lpstr>
      <vt:lpstr>Consequências do Overclock</vt:lpstr>
      <vt:lpstr>Consequências do Overclock</vt:lpstr>
      <vt:lpstr>Devo fazer Overclock?</vt:lpstr>
      <vt:lpstr>Créditos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51</cp:revision>
  <dcterms:created xsi:type="dcterms:W3CDTF">2023-01-24T23:29:32Z</dcterms:created>
  <dcterms:modified xsi:type="dcterms:W3CDTF">2023-09-07T19:33:47Z</dcterms:modified>
</cp:coreProperties>
</file>