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0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3" r:id="rId26"/>
    <p:sldId id="280" r:id="rId27"/>
    <p:sldId id="284" r:id="rId28"/>
    <p:sldId id="281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DZ Gamer11" userId="44124b9ff5bd0553" providerId="LiveId" clId="{9BBD291E-108A-4019-A493-F0F87F2128F3}"/>
    <pc:docChg chg="modSld">
      <pc:chgData name="BDZ Gamer11" userId="44124b9ff5bd0553" providerId="LiveId" clId="{9BBD291E-108A-4019-A493-F0F87F2128F3}" dt="2023-09-12T00:26:10.834" v="1" actId="1076"/>
      <pc:docMkLst>
        <pc:docMk/>
      </pc:docMkLst>
      <pc:sldChg chg="modSp mod">
        <pc:chgData name="BDZ Gamer11" userId="44124b9ff5bd0553" providerId="LiveId" clId="{9BBD291E-108A-4019-A493-F0F87F2128F3}" dt="2023-09-12T00:26:10.834" v="1" actId="1076"/>
        <pc:sldMkLst>
          <pc:docMk/>
          <pc:sldMk cId="1128447195" sldId="284"/>
        </pc:sldMkLst>
        <pc:picChg chg="mod">
          <ac:chgData name="BDZ Gamer11" userId="44124b9ff5bd0553" providerId="LiveId" clId="{9BBD291E-108A-4019-A493-F0F87F2128F3}" dt="2023-09-12T00:26:10.834" v="1" actId="1076"/>
          <ac:picMkLst>
            <pc:docMk/>
            <pc:sldMk cId="1128447195" sldId="284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11/09/2023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1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11/09/2023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87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11/09/2023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38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11/09/2023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11/09/2023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96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11/09/2023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20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11/09/2023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53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11/09/2023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3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11/09/2023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26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11/09/2023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83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11/09/2023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46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9F01-DE70-421D-913C-5540CBA8C3E6}" type="datetimeFigureOut">
              <a:rPr lang="pt-BR" smtClean="0"/>
              <a:t>11/09/2023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99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77" y="919321"/>
            <a:ext cx="2652916" cy="1551956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6977" y="3516198"/>
            <a:ext cx="6691254" cy="1320997"/>
          </a:xfrm>
        </p:spPr>
        <p:txBody>
          <a:bodyPr anchor="b">
            <a:normAutofit/>
          </a:bodyPr>
          <a:lstStyle/>
          <a:p>
            <a:pPr algn="l"/>
            <a:r>
              <a:rPr lang="pt-BR" sz="2800" dirty="0"/>
              <a:t>LABORATÓRIO DE HARDWARE E SISTEMAS OPERACIONAIS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6977" y="5142305"/>
            <a:ext cx="5490973" cy="753165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Prof. Me. Matheus </a:t>
            </a:r>
            <a:r>
              <a:rPr lang="pt-BR" dirty="0" err="1"/>
              <a:t>Raffael</a:t>
            </a:r>
            <a:r>
              <a:rPr lang="pt-BR" dirty="0"/>
              <a:t> Simon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66977" y="2353635"/>
            <a:ext cx="6691254" cy="132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900" dirty="0"/>
              <a:t>TECNOLOGIA EM ANÁLISE E DESENVOLVIMENTO DE SISTEMAS</a:t>
            </a:r>
          </a:p>
        </p:txBody>
      </p:sp>
    </p:spTree>
    <p:extLst>
      <p:ext uri="{BB962C8B-B14F-4D97-AF65-F5344CB8AC3E}">
        <p14:creationId xmlns:p14="http://schemas.microsoft.com/office/powerpoint/2010/main" val="1509321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Histórico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/>
              <a:t>A evolução dos sistemas operacionais está relacionado ao desenvolvimento de equipamentos cada vez mais velozes, compactos e baratos, e com a necessidade de aproveitamento de controle de recursos.</a:t>
            </a:r>
          </a:p>
          <a:p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145828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Histórico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/>
              <a:t>Geração Zero - 1642-1045;</a:t>
            </a:r>
          </a:p>
          <a:p>
            <a:r>
              <a:rPr lang="pt-BR" sz="2500" dirty="0"/>
              <a:t> 1a Geração - 1945 - 1955;</a:t>
            </a:r>
          </a:p>
          <a:p>
            <a:r>
              <a:rPr lang="pt-BR" sz="2500" dirty="0"/>
              <a:t> 2a Geração - 1955 - 1965;</a:t>
            </a:r>
          </a:p>
          <a:p>
            <a:r>
              <a:rPr lang="pt-BR" sz="2500" dirty="0"/>
              <a:t> 3a Geração - 1965 - 1980;</a:t>
            </a:r>
          </a:p>
          <a:p>
            <a:r>
              <a:rPr lang="pt-BR" sz="2500" dirty="0"/>
              <a:t> 4a Geração - 1980 - 1990;</a:t>
            </a:r>
          </a:p>
          <a:p>
            <a:r>
              <a:rPr lang="pt-BR" sz="2500" dirty="0"/>
              <a:t> 5a Geração - 1990 - Atual .</a:t>
            </a:r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40222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Atualidade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 fontScale="92500" lnSpcReduction="10000"/>
          </a:bodyPr>
          <a:lstStyle/>
          <a:p>
            <a:r>
              <a:rPr lang="pt-BR" sz="2500" dirty="0"/>
              <a:t>Sistemas Operacionais Orientados a Objetos.</a:t>
            </a:r>
          </a:p>
          <a:p>
            <a:pPr lvl="1"/>
            <a:r>
              <a:rPr lang="pt-BR" sz="2100" dirty="0" err="1"/>
              <a:t>Reúso</a:t>
            </a:r>
            <a:r>
              <a:rPr lang="pt-BR" sz="2100" dirty="0"/>
              <a:t>.</a:t>
            </a:r>
          </a:p>
          <a:p>
            <a:pPr lvl="1"/>
            <a:r>
              <a:rPr lang="pt-BR" sz="2100" dirty="0"/>
              <a:t>Interface Orientada a Objetos</a:t>
            </a:r>
          </a:p>
          <a:p>
            <a:r>
              <a:rPr lang="pt-BR" sz="2500" dirty="0" err="1"/>
              <a:t>JavaOS</a:t>
            </a:r>
            <a:r>
              <a:rPr lang="pt-BR" sz="2500" dirty="0"/>
              <a:t>.</a:t>
            </a:r>
          </a:p>
          <a:p>
            <a:pPr lvl="1"/>
            <a:r>
              <a:rPr lang="pt-BR" sz="2100" dirty="0"/>
              <a:t>Portabilidade</a:t>
            </a:r>
          </a:p>
          <a:p>
            <a:r>
              <a:rPr lang="pt-BR" sz="2500" dirty="0" err="1"/>
              <a:t>ChromeOS</a:t>
            </a:r>
            <a:endParaRPr lang="pt-BR" sz="2500" dirty="0"/>
          </a:p>
          <a:p>
            <a:pPr lvl="1"/>
            <a:r>
              <a:rPr lang="pt-BR" sz="2100" dirty="0"/>
              <a:t>É um SO desenvolvido pela Google (2010), baseado em Linux, usa o navegador Chrome como interface.</a:t>
            </a:r>
            <a:endParaRPr lang="pt-BR" sz="1600" dirty="0"/>
          </a:p>
          <a:p>
            <a:pPr lvl="1"/>
            <a:endParaRPr lang="pt-BR" sz="12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61192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Atualidade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/>
              <a:t>Regata OS</a:t>
            </a:r>
          </a:p>
          <a:p>
            <a:r>
              <a:rPr lang="pt-BR" sz="2500" dirty="0"/>
              <a:t>SO brasileiro, tem o objetivo de tratar melhor as placas, melhorando o desempenho da CPU e GPU.</a:t>
            </a:r>
          </a:p>
          <a:p>
            <a:r>
              <a:rPr lang="pt-BR" sz="2500" dirty="0"/>
              <a:t>https://www.regataos.com.br/</a:t>
            </a:r>
          </a:p>
          <a:p>
            <a:pPr lvl="1"/>
            <a:endParaRPr lang="pt-BR" sz="12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20516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Visão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4041989" cy="2800395"/>
          </a:xfrm>
        </p:spPr>
        <p:txBody>
          <a:bodyPr anchor="t">
            <a:normAutofit lnSpcReduction="10000"/>
          </a:bodyPr>
          <a:lstStyle/>
          <a:p>
            <a:r>
              <a:rPr lang="pt-BR" sz="2500" dirty="0"/>
              <a:t>Um SO atua como um intermediário entre o usuário e o hardware do computador.</a:t>
            </a:r>
          </a:p>
          <a:p>
            <a:r>
              <a:rPr lang="pt-BR" sz="2500" dirty="0"/>
              <a:t>Sua finalidade é fornecer um ambiente no qual o usuário possa executar programas</a:t>
            </a:r>
          </a:p>
          <a:p>
            <a:pPr lvl="1"/>
            <a:endParaRPr lang="pt-BR" sz="1200" dirty="0"/>
          </a:p>
          <a:p>
            <a:endParaRPr lang="pt-BR" sz="1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642" y="2607290"/>
            <a:ext cx="2552921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6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Definição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/>
              <a:t>Um Sistema Operacional, por mais complexo que possa parecer, “é apenas um conjunto de rotinas executado pelo processador, de forma semelhante aos programas de usuário.” (MACHADO, MAIA, 2007).</a:t>
            </a:r>
            <a:endParaRPr lang="pt-BR" sz="12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42135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Principal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/>
              <a:t>Controlar o funcionamento de um computador, gerenciando a utilização e o compartilhamento dos seus diversos recursos, como processadores, memória e dispositivos de entrada e saída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134245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Principal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/>
              <a:t>Um SO não é executado de forma linear como a maioria das aplicações, com início, meio e fim.</a:t>
            </a:r>
          </a:p>
          <a:p>
            <a:r>
              <a:rPr lang="pt-BR" sz="2500" dirty="0"/>
              <a:t> Suas rotinas são executadas concorrentemente em função de eventos assíncronos, ou seja, eventos que podem ocorrer a qualquer momento.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00433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Papel do 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6903" y="2191431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/>
              <a:t>O Sistema Operacional controlar o hardware e coordenar seus uso pelos diversos programas aplicativos de vários usuários</a:t>
            </a:r>
            <a:endParaRPr lang="pt-BR" sz="1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684" y="3458313"/>
            <a:ext cx="5784081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05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Papel do 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261688"/>
          </a:xfrm>
        </p:spPr>
        <p:txBody>
          <a:bodyPr anchor="t">
            <a:normAutofit/>
          </a:bodyPr>
          <a:lstStyle/>
          <a:p>
            <a:r>
              <a:rPr lang="pt-BR" sz="2500" dirty="0"/>
              <a:t>No ponto de vista do computador.</a:t>
            </a:r>
          </a:p>
          <a:p>
            <a:pPr lvl="1"/>
            <a:r>
              <a:rPr lang="pt-BR" sz="2100" dirty="0"/>
              <a:t>Programa mais intimamente envolvido com o hardware</a:t>
            </a:r>
          </a:p>
          <a:p>
            <a:pPr lvl="1"/>
            <a:r>
              <a:rPr lang="pt-BR" sz="2100" dirty="0"/>
              <a:t>Alocador de recursos: administra e aloca recursos (tempo de CPU, espaço de memória, espaço de armazenamento em disco, dispositivos de I/O – input/output, entre outros) necessários a resolução de um problema</a:t>
            </a:r>
          </a:p>
          <a:p>
            <a:pPr lvl="1"/>
            <a:r>
              <a:rPr lang="pt-BR" sz="2100" dirty="0"/>
              <a:t>Programa de controle: gerencia a execução dos programas de usuário para evitar erros e o uso impróprio do computador. Se preocupa principalmente com a operação e o controle de dispositivos de I/O</a:t>
            </a:r>
          </a:p>
          <a:p>
            <a:pPr lvl="1"/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61377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/>
              <a:t>O que são?</a:t>
            </a:r>
          </a:p>
          <a:p>
            <a:r>
              <a:rPr lang="pt-BR" sz="2500" dirty="0"/>
              <a:t>Porque estudar?</a:t>
            </a:r>
          </a:p>
          <a:p>
            <a:endParaRPr lang="pt-BR" sz="2500" dirty="0"/>
          </a:p>
          <a:p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43785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Papel do 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261688"/>
          </a:xfrm>
        </p:spPr>
        <p:txBody>
          <a:bodyPr anchor="t">
            <a:normAutofit fontScale="92500" lnSpcReduction="20000"/>
          </a:bodyPr>
          <a:lstStyle/>
          <a:p>
            <a:r>
              <a:rPr lang="pt-BR" sz="2500" dirty="0"/>
              <a:t>No ponto de vista do usuário.</a:t>
            </a:r>
          </a:p>
          <a:p>
            <a:pPr lvl="1"/>
            <a:r>
              <a:rPr lang="pt-BR" sz="2100" dirty="0"/>
              <a:t>PC projetado para um único usuário: SO projetado para facilidade de uso</a:t>
            </a:r>
          </a:p>
          <a:p>
            <a:pPr lvl="1"/>
            <a:r>
              <a:rPr lang="pt-BR" sz="2100" dirty="0"/>
              <a:t>Terminal conectado a um mainframe, no qual, outros usuários acessam o mesmo computador por intermédio de outros terminais: SO projetado para maximizar o uso de recursos</a:t>
            </a:r>
          </a:p>
          <a:p>
            <a:pPr lvl="1"/>
            <a:r>
              <a:rPr lang="pt-BR" sz="2100" dirty="0"/>
              <a:t>Assegura que todo o tempo de CPU, memória e I/O disponíveis sejam utilizados eficientemente e que nenhum usuário individual ocupe mais do que sua cota</a:t>
            </a:r>
          </a:p>
          <a:p>
            <a:pPr lvl="1"/>
            <a:r>
              <a:rPr lang="pt-BR" sz="2100" dirty="0"/>
              <a:t> Estações de trabalho conectadas a rede com outras estações de trabalho e servidores: SO projetado para estabelecer um compromisso entre usabilidade individual e utilização de recursos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972439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Importante saber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669084"/>
            <a:ext cx="7239037" cy="3562073"/>
          </a:xfrm>
        </p:spPr>
        <p:txBody>
          <a:bodyPr anchor="t">
            <a:normAutofit fontScale="85000" lnSpcReduction="20000"/>
          </a:bodyPr>
          <a:lstStyle/>
          <a:p>
            <a:r>
              <a:rPr lang="pt-BR" sz="2500" dirty="0"/>
              <a:t>Para que um computador comece a operar, precisa dispor de um programa inicial para executar (programa </a:t>
            </a:r>
            <a:r>
              <a:rPr lang="pt-BR" sz="2500" dirty="0" err="1"/>
              <a:t>bootstrap</a:t>
            </a:r>
            <a:r>
              <a:rPr lang="pt-BR" sz="2500" dirty="0"/>
              <a:t>)</a:t>
            </a:r>
          </a:p>
          <a:p>
            <a:r>
              <a:rPr lang="pt-BR" sz="2500" dirty="0"/>
              <a:t>Programa armazenado na ROM (BIOS – Basic Input </a:t>
            </a:r>
            <a:r>
              <a:rPr lang="pt-BR" sz="2500" dirty="0" err="1"/>
              <a:t>Otput</a:t>
            </a:r>
            <a:r>
              <a:rPr lang="pt-BR" sz="2500" dirty="0"/>
              <a:t> System) </a:t>
            </a:r>
          </a:p>
          <a:p>
            <a:r>
              <a:rPr lang="pt-BR" sz="2500" dirty="0"/>
              <a:t>Inicializa todos os aspectos do sistema, dos registradores da CPU, dos controladores de dispositivos e conteúdos da memória </a:t>
            </a:r>
          </a:p>
          <a:p>
            <a:r>
              <a:rPr lang="pt-BR" sz="2500" dirty="0"/>
              <a:t>Necessita saber como carregar o SO e como iniciar sua execução</a:t>
            </a:r>
          </a:p>
          <a:p>
            <a:r>
              <a:rPr lang="pt-BR" sz="2500" dirty="0"/>
              <a:t>Programa deve alocar e carregar na memória o </a:t>
            </a:r>
            <a:r>
              <a:rPr lang="pt-BR" sz="2500" dirty="0" err="1"/>
              <a:t>kernel</a:t>
            </a:r>
            <a:r>
              <a:rPr lang="pt-BR" sz="2500" dirty="0"/>
              <a:t> (núcleo) do SO. SO começa a executar o primeiro processo e aguarda que ocorra algum evento interrupção de hardware ou software (chamada de sistema)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13875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Tipos de 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669084"/>
            <a:ext cx="7239037" cy="3562073"/>
          </a:xfrm>
        </p:spPr>
        <p:txBody>
          <a:bodyPr anchor="t">
            <a:normAutofit/>
          </a:bodyPr>
          <a:lstStyle/>
          <a:p>
            <a:r>
              <a:rPr lang="pt-BR" sz="2500" dirty="0" err="1"/>
              <a:t>Monoprogramáveis</a:t>
            </a:r>
            <a:r>
              <a:rPr lang="pt-BR" sz="2500" dirty="0"/>
              <a:t> ou </a:t>
            </a:r>
            <a:r>
              <a:rPr lang="pt-BR" sz="2500" dirty="0" err="1"/>
              <a:t>monotarefas</a:t>
            </a:r>
            <a:endParaRPr lang="pt-BR" sz="2500" dirty="0"/>
          </a:p>
          <a:p>
            <a:r>
              <a:rPr lang="pt-BR" sz="2500" dirty="0" err="1"/>
              <a:t>Multiprogramáveis</a:t>
            </a:r>
            <a:r>
              <a:rPr lang="pt-BR" sz="2500" dirty="0"/>
              <a:t> ou multitarefas</a:t>
            </a:r>
          </a:p>
          <a:p>
            <a:r>
              <a:rPr lang="pt-BR" sz="2500" dirty="0"/>
              <a:t>Múltiplos processadores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863432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/>
              <a:t>Monoprogramáveis</a:t>
            </a:r>
            <a:r>
              <a:rPr lang="pt-BR" sz="5400" dirty="0"/>
              <a:t>/ </a:t>
            </a:r>
            <a:r>
              <a:rPr lang="pt-BR" sz="5400" dirty="0" err="1"/>
              <a:t>monotarefa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669084"/>
            <a:ext cx="7239037" cy="3562073"/>
          </a:xfrm>
        </p:spPr>
        <p:txBody>
          <a:bodyPr anchor="t">
            <a:normAutofit/>
          </a:bodyPr>
          <a:lstStyle/>
          <a:p>
            <a:r>
              <a:rPr lang="pt-BR" sz="2500" dirty="0"/>
              <a:t>Sistema voltado a execução de um único programa ou tarefa. (Primeiros SO).</a:t>
            </a:r>
            <a:endParaRPr lang="pt-BR" sz="1200" dirty="0"/>
          </a:p>
          <a:p>
            <a:pPr lvl="1"/>
            <a:r>
              <a:rPr lang="pt-BR" sz="2100" dirty="0"/>
              <a:t>Qualquer outra aplicação, para ser executada, deve aguardar o término da concorrente.</a:t>
            </a:r>
          </a:p>
          <a:p>
            <a:r>
              <a:rPr lang="pt-BR" sz="2500" dirty="0"/>
              <a:t>Processador, memória e periféricos exclusivamente dedicados a execução de um único programa.</a:t>
            </a:r>
          </a:p>
          <a:p>
            <a:pPr lvl="1"/>
            <a:r>
              <a:rPr lang="pt-BR" sz="2100" dirty="0"/>
              <a:t>Tarefa do SO para a ser unicamente transferir o controle de uma tarefa para outra.</a:t>
            </a:r>
          </a:p>
          <a:p>
            <a:pPr lvl="1"/>
            <a:r>
              <a:rPr lang="pt-BR" sz="2100" dirty="0"/>
              <a:t>Desvantagem: memória subutilizada, processador </a:t>
            </a:r>
            <a:r>
              <a:rPr lang="pt-BR" sz="2100" dirty="0" err="1"/>
              <a:t>oscioso</a:t>
            </a:r>
            <a:r>
              <a:rPr lang="pt-BR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722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669084"/>
            <a:ext cx="7239037" cy="3562073"/>
          </a:xfrm>
        </p:spPr>
        <p:txBody>
          <a:bodyPr anchor="t">
            <a:normAutofit/>
          </a:bodyPr>
          <a:lstStyle/>
          <a:p>
            <a:endParaRPr lang="pt-BR" sz="21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137" y="1183035"/>
            <a:ext cx="5979175" cy="482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47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/>
              <a:t>Multiprogramáveis</a:t>
            </a:r>
            <a:r>
              <a:rPr lang="pt-BR" sz="5400" dirty="0"/>
              <a:t>/ multitarefa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669084"/>
            <a:ext cx="7239037" cy="3562073"/>
          </a:xfrm>
        </p:spPr>
        <p:txBody>
          <a:bodyPr anchor="t">
            <a:normAutofit lnSpcReduction="10000"/>
          </a:bodyPr>
          <a:lstStyle/>
          <a:p>
            <a:r>
              <a:rPr lang="pt-BR" sz="2500" dirty="0"/>
              <a:t>Implementada o conceito de Multiprogramação.</a:t>
            </a:r>
          </a:p>
          <a:p>
            <a:pPr lvl="1"/>
            <a:r>
              <a:rPr lang="pt-BR" sz="2100" dirty="0"/>
              <a:t>SO mantém várias tarefas na memória, e a CPU é dividida entre eles.</a:t>
            </a:r>
          </a:p>
          <a:p>
            <a:pPr lvl="1"/>
            <a:r>
              <a:rPr lang="pt-BR" sz="2100" dirty="0"/>
              <a:t>Parte dela fica em uma fila no disco.</a:t>
            </a:r>
          </a:p>
          <a:p>
            <a:pPr lvl="1"/>
            <a:r>
              <a:rPr lang="pt-BR" sz="2100" dirty="0"/>
              <a:t>SO seleciona e começa a executar uma das tarefas na memória.</a:t>
            </a:r>
          </a:p>
          <a:p>
            <a:pPr lvl="1"/>
            <a:r>
              <a:rPr lang="pt-BR" sz="2100" dirty="0"/>
              <a:t>Se a tarefa pode ter que aguardar alguma outra tarefa ser concluída.</a:t>
            </a:r>
          </a:p>
          <a:p>
            <a:pPr lvl="1"/>
            <a:r>
              <a:rPr lang="pt-BR" sz="2100" dirty="0"/>
              <a:t>SO passa para uma nova tarefa e a executa.</a:t>
            </a:r>
          </a:p>
          <a:p>
            <a:pPr lvl="1"/>
            <a:r>
              <a:rPr lang="pt-BR" sz="2100" dirty="0"/>
              <a:t>Se a tarefa tem que aguardar algo, a CPU executa outra.</a:t>
            </a:r>
          </a:p>
          <a:p>
            <a:pPr lvl="1"/>
            <a:r>
              <a:rPr lang="pt-BR" sz="2100" dirty="0"/>
              <a:t>CPU não fica </a:t>
            </a:r>
            <a:r>
              <a:rPr lang="pt-BR" sz="2100" dirty="0" err="1"/>
              <a:t>osciosa</a:t>
            </a:r>
            <a:r>
              <a:rPr lang="pt-BR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3879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669084"/>
            <a:ext cx="7239037" cy="3562073"/>
          </a:xfrm>
        </p:spPr>
        <p:txBody>
          <a:bodyPr anchor="t">
            <a:normAutofit/>
          </a:bodyPr>
          <a:lstStyle/>
          <a:p>
            <a:endParaRPr lang="pt-BR" sz="21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737" y="851937"/>
            <a:ext cx="5357976" cy="530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54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669084"/>
            <a:ext cx="7239037" cy="3562073"/>
          </a:xfrm>
        </p:spPr>
        <p:txBody>
          <a:bodyPr anchor="t">
            <a:normAutofit/>
          </a:bodyPr>
          <a:lstStyle/>
          <a:p>
            <a:endParaRPr lang="pt-BR" sz="21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18" y="2582722"/>
            <a:ext cx="8055038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47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/>
              <a:t>Multiprogramáveis</a:t>
            </a:r>
            <a:r>
              <a:rPr lang="pt-BR" sz="5400" dirty="0"/>
              <a:t>/ multitarefa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669084"/>
            <a:ext cx="7239037" cy="3562073"/>
          </a:xfrm>
        </p:spPr>
        <p:txBody>
          <a:bodyPr anchor="t">
            <a:normAutofit/>
          </a:bodyPr>
          <a:lstStyle/>
          <a:p>
            <a:r>
              <a:rPr lang="pt-BR" sz="2500" dirty="0"/>
              <a:t>A partir do número de usuários que interagem com o sistema, os sistemas </a:t>
            </a:r>
            <a:r>
              <a:rPr lang="pt-BR" sz="2500" dirty="0" err="1"/>
              <a:t>multiprogramáveis</a:t>
            </a:r>
            <a:r>
              <a:rPr lang="pt-BR" sz="2500" dirty="0"/>
              <a:t> são classificados como:</a:t>
            </a:r>
          </a:p>
          <a:p>
            <a:r>
              <a:rPr lang="pt-BR" sz="2500" dirty="0"/>
              <a:t>Monousuário</a:t>
            </a:r>
          </a:p>
          <a:p>
            <a:r>
              <a:rPr lang="pt-BR" sz="2500" dirty="0"/>
              <a:t>Multiusuário</a:t>
            </a:r>
            <a:endParaRPr lang="pt-BR" sz="2100" dirty="0"/>
          </a:p>
        </p:txBody>
      </p:sp>
    </p:spTree>
    <p:extLst>
      <p:ext uri="{BB962C8B-B14F-4D97-AF65-F5344CB8AC3E}">
        <p14:creationId xmlns:p14="http://schemas.microsoft.com/office/powerpoint/2010/main" val="2448785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/>
              <a:t>Multiprogramáveis</a:t>
            </a:r>
            <a:r>
              <a:rPr lang="pt-BR" sz="5400" dirty="0"/>
              <a:t>/ multitarefa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669084"/>
            <a:ext cx="7239037" cy="3562073"/>
          </a:xfrm>
        </p:spPr>
        <p:txBody>
          <a:bodyPr anchor="t">
            <a:normAutofit/>
          </a:bodyPr>
          <a:lstStyle/>
          <a:p>
            <a:r>
              <a:rPr lang="pt-BR" sz="2500" dirty="0"/>
              <a:t>Classificados pela forma com que </a:t>
            </a:r>
            <a:r>
              <a:rPr lang="pt-BR" sz="2500" dirty="0" err="1"/>
              <a:t>susas</a:t>
            </a:r>
            <a:r>
              <a:rPr lang="pt-BR" sz="2500" dirty="0"/>
              <a:t> aplicações são gerenciadas:</a:t>
            </a:r>
          </a:p>
          <a:p>
            <a:r>
              <a:rPr lang="pt-BR" sz="2500" dirty="0"/>
              <a:t>Sistemas Batch.</a:t>
            </a:r>
          </a:p>
          <a:p>
            <a:r>
              <a:rPr lang="pt-BR" sz="2500" dirty="0" err="1"/>
              <a:t>Sis</a:t>
            </a:r>
            <a:r>
              <a:rPr lang="pt-BR" sz="2500" dirty="0"/>
              <a:t>. De tempo compartilhado.</a:t>
            </a:r>
          </a:p>
          <a:p>
            <a:r>
              <a:rPr lang="pt-BR" sz="2500" dirty="0" err="1"/>
              <a:t>Sis</a:t>
            </a:r>
            <a:r>
              <a:rPr lang="pt-BR" sz="2500" dirty="0"/>
              <a:t>. De tempo real.</a:t>
            </a:r>
            <a:endParaRPr lang="pt-BR" sz="2100" dirty="0"/>
          </a:p>
        </p:txBody>
      </p:sp>
    </p:spTree>
    <p:extLst>
      <p:ext uri="{BB962C8B-B14F-4D97-AF65-F5344CB8AC3E}">
        <p14:creationId xmlns:p14="http://schemas.microsoft.com/office/powerpoint/2010/main" val="94244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endParaRPr lang="pt-BR" sz="2500" dirty="0"/>
          </a:p>
          <a:p>
            <a:endParaRPr lang="pt-BR" sz="1600" dirty="0"/>
          </a:p>
          <a:p>
            <a:endParaRPr lang="pt-BR" sz="1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78" y="121633"/>
            <a:ext cx="8352244" cy="66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27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Sistemas Batch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669084"/>
            <a:ext cx="7239037" cy="3562073"/>
          </a:xfrm>
        </p:spPr>
        <p:txBody>
          <a:bodyPr anchor="t">
            <a:normAutofit fontScale="92500" lnSpcReduction="10000"/>
          </a:bodyPr>
          <a:lstStyle/>
          <a:p>
            <a:r>
              <a:rPr lang="pt-BR" sz="2500" dirty="0"/>
              <a:t>Sistema Operacional em lote, era utilizado por terminais de máquinas de grande porte, que reuniam um “lote de programas” para enviar para execução </a:t>
            </a:r>
          </a:p>
          <a:p>
            <a:r>
              <a:rPr lang="pt-BR" sz="2500" dirty="0"/>
              <a:t>Com o passar do tempo, a palavra batch passou a designar um processo onde o usuário não interage com o seu programa </a:t>
            </a:r>
          </a:p>
          <a:p>
            <a:r>
              <a:rPr lang="pt-BR" sz="2500" dirty="0"/>
              <a:t>Todas a entradas e saídas de dados da aplicação são implementadas por algum tipo de memória secundária </a:t>
            </a:r>
          </a:p>
          <a:p>
            <a:r>
              <a:rPr lang="pt-BR" sz="2500" dirty="0"/>
              <a:t>Exemplos de aplicações: Programas envolvendo cálculo numérico; compilações; backups; Outras que não exigem interação com o usuário.</a:t>
            </a:r>
            <a:endParaRPr lang="pt-BR" sz="2100" dirty="0"/>
          </a:p>
        </p:txBody>
      </p:sp>
    </p:spTree>
    <p:extLst>
      <p:ext uri="{BB962C8B-B14F-4D97-AF65-F5344CB8AC3E}">
        <p14:creationId xmlns:p14="http://schemas.microsoft.com/office/powerpoint/2010/main" val="3773975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 fontScale="90000"/>
          </a:bodyPr>
          <a:lstStyle/>
          <a:p>
            <a:r>
              <a:rPr lang="pt-BR" sz="5400" dirty="0"/>
              <a:t>Sistemas de tempo compartilhado (time-sharing)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669084"/>
            <a:ext cx="7239037" cy="3562073"/>
          </a:xfrm>
        </p:spPr>
        <p:txBody>
          <a:bodyPr anchor="t">
            <a:normAutofit fontScale="92500"/>
          </a:bodyPr>
          <a:lstStyle/>
          <a:p>
            <a:r>
              <a:rPr lang="pt-BR" sz="2500" dirty="0"/>
              <a:t>Permitem que diversos programas sejam executados a partir da divisão do tempo do processador em pequenos intervalos, denominados fatia de tempo (time-</a:t>
            </a:r>
            <a:r>
              <a:rPr lang="pt-BR" sz="2500" dirty="0" err="1"/>
              <a:t>slice</a:t>
            </a:r>
            <a:r>
              <a:rPr lang="pt-BR" sz="2500" dirty="0"/>
              <a:t>) </a:t>
            </a:r>
          </a:p>
          <a:p>
            <a:r>
              <a:rPr lang="pt-BR" sz="2500" dirty="0"/>
              <a:t>Caso fatia de tempo insuficiente para conclusão do programa </a:t>
            </a:r>
          </a:p>
          <a:p>
            <a:pPr lvl="1"/>
            <a:r>
              <a:rPr lang="pt-BR" sz="2100" dirty="0"/>
              <a:t>Programa interrompido pelo SO e substituído por outro </a:t>
            </a:r>
          </a:p>
          <a:p>
            <a:pPr lvl="1"/>
            <a:r>
              <a:rPr lang="pt-BR" sz="2100" dirty="0"/>
              <a:t>Enquanto isso .... aguarda por nova fatia de tempo </a:t>
            </a:r>
          </a:p>
          <a:p>
            <a:r>
              <a:rPr lang="pt-BR" sz="2500" dirty="0"/>
              <a:t>Sistema cria um ambiente de trabalho próprio, dando a impressão de que todo o sistema está dedicado, exclusivamente para cada usuário</a:t>
            </a:r>
            <a:endParaRPr lang="pt-BR" sz="2100" dirty="0"/>
          </a:p>
        </p:txBody>
      </p:sp>
    </p:spTree>
    <p:extLst>
      <p:ext uri="{BB962C8B-B14F-4D97-AF65-F5344CB8AC3E}">
        <p14:creationId xmlns:p14="http://schemas.microsoft.com/office/powerpoint/2010/main" val="1958426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 fontScale="90000"/>
          </a:bodyPr>
          <a:lstStyle/>
          <a:p>
            <a:r>
              <a:rPr lang="pt-BR" sz="5400" dirty="0"/>
              <a:t>Sistemas de tempo compartilhado (time-sharing)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669084"/>
            <a:ext cx="7239037" cy="3562073"/>
          </a:xfrm>
        </p:spPr>
        <p:txBody>
          <a:bodyPr anchor="t">
            <a:normAutofit/>
          </a:bodyPr>
          <a:lstStyle/>
          <a:p>
            <a:r>
              <a:rPr lang="pt-BR" sz="2500" dirty="0"/>
              <a:t>Permitem a interação do usuário com o sistema através de terminais que incluem vídeo, teclado e mouse </a:t>
            </a:r>
          </a:p>
          <a:p>
            <a:pPr lvl="1"/>
            <a:r>
              <a:rPr lang="pt-BR" sz="2100" dirty="0"/>
              <a:t>Usuário interage com sistema através de comandos </a:t>
            </a:r>
          </a:p>
          <a:p>
            <a:pPr lvl="1"/>
            <a:r>
              <a:rPr lang="pt-BR" sz="2100" dirty="0"/>
              <a:t>Possível verificar arquivos armazenados em disco ou cancelar a execução de um programa </a:t>
            </a:r>
          </a:p>
          <a:p>
            <a:pPr lvl="1"/>
            <a:r>
              <a:rPr lang="pt-BR" sz="2100" dirty="0"/>
              <a:t>Sistema responde em poucos segundo a execução dos comandos </a:t>
            </a:r>
          </a:p>
          <a:p>
            <a:r>
              <a:rPr lang="pt-BR" sz="2500" dirty="0"/>
              <a:t>Aplicações comerciais utilizam esses sistemas</a:t>
            </a:r>
            <a:endParaRPr lang="pt-BR" sz="2100" dirty="0"/>
          </a:p>
        </p:txBody>
      </p:sp>
    </p:spTree>
    <p:extLst>
      <p:ext uri="{BB962C8B-B14F-4D97-AF65-F5344CB8AC3E}">
        <p14:creationId xmlns:p14="http://schemas.microsoft.com/office/powerpoint/2010/main" val="3725310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Sistemas de tempo real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669084"/>
            <a:ext cx="7239037" cy="3562073"/>
          </a:xfrm>
        </p:spPr>
        <p:txBody>
          <a:bodyPr anchor="t">
            <a:normAutofit fontScale="92500" lnSpcReduction="10000"/>
          </a:bodyPr>
          <a:lstStyle/>
          <a:p>
            <a:r>
              <a:rPr lang="pt-BR" sz="2500" dirty="0"/>
              <a:t>Implementados de forma semelhante aos Sistemas de tempo compartilhado, exceto que: </a:t>
            </a:r>
          </a:p>
          <a:p>
            <a:pPr lvl="1"/>
            <a:r>
              <a:rPr lang="pt-BR" sz="2100" dirty="0"/>
              <a:t>Não existe a ideia de fatia de tempo </a:t>
            </a:r>
          </a:p>
          <a:p>
            <a:pPr lvl="1"/>
            <a:r>
              <a:rPr lang="pt-BR" sz="2100" dirty="0"/>
              <a:t>Programa utiliza o processador o tempo que for necessário ou até que apareça outro mais prioritário (definida pela aplicação) </a:t>
            </a:r>
          </a:p>
          <a:p>
            <a:r>
              <a:rPr lang="pt-BR" sz="2500" dirty="0"/>
              <a:t>Sistemas presentes em aplicações de controle de processos </a:t>
            </a:r>
          </a:p>
          <a:p>
            <a:pPr lvl="1"/>
            <a:r>
              <a:rPr lang="pt-BR" sz="2100" dirty="0"/>
              <a:t>Monitoramento de refinarias de petróleo </a:t>
            </a:r>
          </a:p>
          <a:p>
            <a:pPr lvl="1"/>
            <a:r>
              <a:rPr lang="pt-BR" sz="2100" dirty="0"/>
              <a:t>Controle de tráfego aéreo </a:t>
            </a:r>
          </a:p>
          <a:p>
            <a:pPr lvl="1"/>
            <a:r>
              <a:rPr lang="pt-BR" sz="2100" dirty="0"/>
              <a:t>Controle de usinas termoelétricas e nucleares </a:t>
            </a:r>
          </a:p>
          <a:p>
            <a:pPr lvl="1"/>
            <a:r>
              <a:rPr lang="pt-BR" sz="2100" dirty="0"/>
              <a:t>Qualquer aplicação onde tempo de resposta é fator fundamental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500809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Sistemas com múltiplos processadores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669084"/>
            <a:ext cx="7239037" cy="3562073"/>
          </a:xfrm>
        </p:spPr>
        <p:txBody>
          <a:bodyPr anchor="t">
            <a:normAutofit fontScale="92500" lnSpcReduction="10000"/>
          </a:bodyPr>
          <a:lstStyle/>
          <a:p>
            <a:r>
              <a:rPr lang="pt-BR" sz="2500" dirty="0"/>
              <a:t>Caracterizam-se por possuir dois ou mais processadores interligados e trabalhando em conjunto </a:t>
            </a:r>
          </a:p>
          <a:p>
            <a:r>
              <a:rPr lang="pt-BR" sz="2500" dirty="0"/>
              <a:t>Vantagem: </a:t>
            </a:r>
          </a:p>
          <a:p>
            <a:pPr lvl="1"/>
            <a:r>
              <a:rPr lang="pt-BR" sz="2100" dirty="0"/>
              <a:t>Vários programas executando ao mesmo tempo, ou;</a:t>
            </a:r>
          </a:p>
          <a:p>
            <a:pPr lvl="1"/>
            <a:r>
              <a:rPr lang="pt-BR" sz="2100" dirty="0"/>
              <a:t>Mesmo programa subdividido em partes para serem executadas simultaneamente em mais de um processador </a:t>
            </a:r>
          </a:p>
          <a:p>
            <a:r>
              <a:rPr lang="pt-BR" sz="2500" dirty="0"/>
              <a:t>Possibilidade de implementação de aplicações voltadas para processamento científico</a:t>
            </a:r>
          </a:p>
          <a:p>
            <a:pPr lvl="1"/>
            <a:r>
              <a:rPr lang="pt-BR" sz="2100" dirty="0"/>
              <a:t> Simulações</a:t>
            </a:r>
          </a:p>
          <a:p>
            <a:pPr lvl="1"/>
            <a:r>
              <a:rPr lang="pt-BR" sz="2100" dirty="0"/>
              <a:t> Processamento de imagens </a:t>
            </a:r>
          </a:p>
          <a:p>
            <a:pPr lvl="1"/>
            <a:r>
              <a:rPr lang="pt-BR" sz="2100" dirty="0"/>
              <a:t>Desenvolvimento aeroespacial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1789912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Sistemas com múltiplos processadores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669084"/>
            <a:ext cx="7239037" cy="3562073"/>
          </a:xfrm>
        </p:spPr>
        <p:txBody>
          <a:bodyPr anchor="t">
            <a:normAutofit/>
          </a:bodyPr>
          <a:lstStyle/>
          <a:p>
            <a:r>
              <a:rPr lang="pt-BR" sz="2500" dirty="0"/>
              <a:t>Características: </a:t>
            </a:r>
          </a:p>
          <a:p>
            <a:pPr lvl="1"/>
            <a:r>
              <a:rPr lang="pt-BR" sz="2100" dirty="0"/>
              <a:t>Multiprogramação</a:t>
            </a:r>
          </a:p>
          <a:p>
            <a:pPr lvl="1"/>
            <a:r>
              <a:rPr lang="pt-BR" sz="2100" dirty="0"/>
              <a:t>Escalabilidade: Capacidade de ampliar o poder computacional do sistema adicionando novos processadores </a:t>
            </a:r>
          </a:p>
          <a:p>
            <a:pPr lvl="1"/>
            <a:r>
              <a:rPr lang="pt-BR" sz="2100" dirty="0"/>
              <a:t>Disponibilidade: Capacidade de manter o sistema em operação mesmo diante de falhas</a:t>
            </a:r>
          </a:p>
          <a:p>
            <a:pPr lvl="1"/>
            <a:r>
              <a:rPr lang="pt-BR" sz="2100" dirty="0"/>
              <a:t>Balanceamento de carga: Possibilidade de distribuir o processamento entre os diversos processadores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1824160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Sistemas com múltiplos processadores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669084"/>
            <a:ext cx="7239037" cy="3562073"/>
          </a:xfrm>
        </p:spPr>
        <p:txBody>
          <a:bodyPr anchor="t">
            <a:normAutofit/>
          </a:bodyPr>
          <a:lstStyle/>
          <a:p>
            <a:r>
              <a:rPr lang="pt-BR" sz="2500" dirty="0"/>
              <a:t>Classificação quanto a forma de comunicação entre os processadores e o grau de compartilhamento da memória e os dispositivos de entrada e saída</a:t>
            </a:r>
          </a:p>
          <a:p>
            <a:r>
              <a:rPr lang="pt-BR" sz="2500" dirty="0"/>
              <a:t>Sistemas fortemente acoplados </a:t>
            </a:r>
          </a:p>
          <a:p>
            <a:r>
              <a:rPr lang="pt-BR" sz="2500" dirty="0"/>
              <a:t>Sistemas fracamente acoplados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614254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Sistemas fortemente acoplados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669084"/>
            <a:ext cx="1270693" cy="3562073"/>
          </a:xfrm>
        </p:spPr>
        <p:txBody>
          <a:bodyPr anchor="t">
            <a:normAutofit/>
          </a:bodyPr>
          <a:lstStyle/>
          <a:p>
            <a:r>
              <a:rPr lang="pt-BR" sz="2500" dirty="0"/>
              <a:t>Um </a:t>
            </a:r>
            <a:r>
              <a:rPr lang="pt-BR" sz="2500" dirty="0" err="1"/>
              <a:t>inico</a:t>
            </a:r>
            <a:r>
              <a:rPr lang="pt-BR" sz="2500" dirty="0"/>
              <a:t> SO</a:t>
            </a:r>
            <a:endParaRPr lang="pt-BR" sz="9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623" y="2609730"/>
            <a:ext cx="6546147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70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Sistemas Fracamente acoplados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669084"/>
            <a:ext cx="1270693" cy="3562073"/>
          </a:xfrm>
        </p:spPr>
        <p:txBody>
          <a:bodyPr anchor="t">
            <a:normAutofit/>
          </a:bodyPr>
          <a:lstStyle/>
          <a:p>
            <a:r>
              <a:rPr lang="pt-BR" sz="2500" dirty="0"/>
              <a:t>Cada sistema possui seu próprio SO</a:t>
            </a:r>
            <a:endParaRPr lang="pt-BR" sz="9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923" y="3014134"/>
            <a:ext cx="6889077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48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Sistemas Fracamente acoplados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669084"/>
            <a:ext cx="7293662" cy="3562073"/>
          </a:xfrm>
        </p:spPr>
        <p:txBody>
          <a:bodyPr anchor="t">
            <a:normAutofit fontScale="92500"/>
          </a:bodyPr>
          <a:lstStyle/>
          <a:p>
            <a:r>
              <a:rPr lang="pt-BR" sz="2500" dirty="0"/>
              <a:t>Sistemas Operacionais de Rede </a:t>
            </a:r>
          </a:p>
          <a:p>
            <a:pPr lvl="1"/>
            <a:r>
              <a:rPr lang="pt-BR" sz="2100" dirty="0"/>
              <a:t>Permitem que um computador (host) compartilhe seus recursos (p.e., impressora, diretório) com os demais hosts da rede.</a:t>
            </a:r>
          </a:p>
          <a:p>
            <a:pPr lvl="1"/>
            <a:r>
              <a:rPr lang="pt-BR" sz="2100" dirty="0"/>
              <a:t> Usados em redes locais (estação oferece serviços de impressão e arquivos para as demais estações da rede, entre outros) </a:t>
            </a:r>
          </a:p>
          <a:p>
            <a:pPr lvl="1"/>
            <a:r>
              <a:rPr lang="pt-BR" sz="2100" dirty="0"/>
              <a:t> Exemplo: Windows 2000, Novell </a:t>
            </a:r>
            <a:r>
              <a:rPr lang="pt-BR" sz="2100" dirty="0" err="1"/>
              <a:t>Netware</a:t>
            </a:r>
            <a:r>
              <a:rPr lang="pt-BR" sz="2100" dirty="0"/>
              <a:t>, Linux </a:t>
            </a:r>
          </a:p>
          <a:p>
            <a:r>
              <a:rPr lang="pt-BR" sz="2500" dirty="0"/>
              <a:t>• Sistemas Operacionais Distribuídos </a:t>
            </a:r>
          </a:p>
          <a:p>
            <a:pPr lvl="1"/>
            <a:r>
              <a:rPr lang="pt-BR" sz="2100" dirty="0"/>
              <a:t> Sistema operacional esconde os detalhes dos hosts individuais e passa a tratá-los como um conjunto único </a:t>
            </a:r>
          </a:p>
          <a:p>
            <a:pPr lvl="1"/>
            <a:r>
              <a:rPr lang="pt-BR" sz="2100" dirty="0"/>
              <a:t>Exemplo: </a:t>
            </a:r>
            <a:r>
              <a:rPr lang="pt-BR" sz="2100" dirty="0" err="1"/>
              <a:t>Amoeba</a:t>
            </a:r>
            <a:r>
              <a:rPr lang="pt-BR" sz="2100" dirty="0"/>
              <a:t> -&gt; </a:t>
            </a:r>
            <a:r>
              <a:rPr lang="pt-BR" sz="2100" dirty="0" err="1"/>
              <a:t>Tanembaum</a:t>
            </a:r>
            <a:r>
              <a:rPr lang="pt-BR" sz="2100" dirty="0"/>
              <a:t>, 1991</a:t>
            </a:r>
            <a:endParaRPr lang="pt-BR" sz="500" dirty="0"/>
          </a:p>
        </p:txBody>
      </p:sp>
    </p:spTree>
    <p:extLst>
      <p:ext uri="{BB962C8B-B14F-4D97-AF65-F5344CB8AC3E}">
        <p14:creationId xmlns:p14="http://schemas.microsoft.com/office/powerpoint/2010/main" val="399089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endParaRPr lang="pt-BR" sz="2500" dirty="0"/>
          </a:p>
          <a:p>
            <a:endParaRPr lang="pt-BR" sz="1600" dirty="0"/>
          </a:p>
          <a:p>
            <a:endParaRPr lang="pt-BR" sz="16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23" y="691195"/>
            <a:ext cx="8039797" cy="492294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070635" y="6325722"/>
            <a:ext cx="2610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https://internet-map.net/</a:t>
            </a:r>
          </a:p>
        </p:txBody>
      </p:sp>
    </p:spTree>
    <p:extLst>
      <p:ext uri="{BB962C8B-B14F-4D97-AF65-F5344CB8AC3E}">
        <p14:creationId xmlns:p14="http://schemas.microsoft.com/office/powerpoint/2010/main" val="572151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Partes de um Sistema Operacional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669084"/>
            <a:ext cx="7293662" cy="3562073"/>
          </a:xfrm>
        </p:spPr>
        <p:txBody>
          <a:bodyPr anchor="t">
            <a:normAutofit/>
          </a:bodyPr>
          <a:lstStyle/>
          <a:p>
            <a:r>
              <a:rPr lang="pt-BR" sz="2500" dirty="0"/>
              <a:t>Gerência de processos </a:t>
            </a:r>
          </a:p>
          <a:p>
            <a:r>
              <a:rPr lang="pt-BR" sz="2500" dirty="0"/>
              <a:t>Gerência de memória </a:t>
            </a:r>
          </a:p>
          <a:p>
            <a:r>
              <a:rPr lang="pt-BR" sz="2500" dirty="0"/>
              <a:t>Gerência de armazenamento em massa </a:t>
            </a:r>
          </a:p>
          <a:p>
            <a:r>
              <a:rPr lang="pt-BR" sz="2500" dirty="0"/>
              <a:t>Gerência do sistema de arquivos </a:t>
            </a:r>
          </a:p>
          <a:p>
            <a:r>
              <a:rPr lang="pt-BR" sz="2500" dirty="0"/>
              <a:t>Gerência de dispositivos</a:t>
            </a:r>
            <a:endParaRPr lang="pt-BR" sz="500" dirty="0"/>
          </a:p>
        </p:txBody>
      </p:sp>
    </p:spTree>
    <p:extLst>
      <p:ext uri="{BB962C8B-B14F-4D97-AF65-F5344CB8AC3E}">
        <p14:creationId xmlns:p14="http://schemas.microsoft.com/office/powerpoint/2010/main" val="649850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Gerência de processos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669084"/>
            <a:ext cx="7293662" cy="3562073"/>
          </a:xfrm>
        </p:spPr>
        <p:txBody>
          <a:bodyPr anchor="t">
            <a:normAutofit lnSpcReduction="10000"/>
          </a:bodyPr>
          <a:lstStyle/>
          <a:p>
            <a:r>
              <a:rPr lang="pt-BR" sz="2500" dirty="0"/>
              <a:t>Processo é um programa em execução </a:t>
            </a:r>
          </a:p>
          <a:p>
            <a:r>
              <a:rPr lang="pt-BR" sz="2500" dirty="0"/>
              <a:t>Atividades relacionadas ao gerenciamento de processos: </a:t>
            </a:r>
          </a:p>
          <a:p>
            <a:pPr lvl="1"/>
            <a:r>
              <a:rPr lang="pt-BR" sz="2100" dirty="0"/>
              <a:t>Escalonamento de processos e threads; </a:t>
            </a:r>
          </a:p>
          <a:p>
            <a:pPr lvl="1"/>
            <a:r>
              <a:rPr lang="pt-BR" sz="2100" dirty="0"/>
              <a:t>Criação e exclusão de processos de usuário e de sistema; </a:t>
            </a:r>
          </a:p>
          <a:p>
            <a:pPr lvl="1"/>
            <a:r>
              <a:rPr lang="pt-BR" sz="2100" dirty="0"/>
              <a:t>Suspensão e retomada de processos; </a:t>
            </a:r>
          </a:p>
          <a:p>
            <a:pPr lvl="1"/>
            <a:r>
              <a:rPr lang="pt-BR" sz="2100" dirty="0"/>
              <a:t>Fornecimento de mecanismos de sincronização entre processos; </a:t>
            </a:r>
          </a:p>
          <a:p>
            <a:pPr lvl="1"/>
            <a:r>
              <a:rPr lang="pt-BR" sz="2100" dirty="0"/>
              <a:t>Fornecimento de mecanismos de comunicação entre processos.</a:t>
            </a:r>
            <a:endParaRPr lang="pt-BR" sz="100" dirty="0"/>
          </a:p>
        </p:txBody>
      </p:sp>
    </p:spTree>
    <p:extLst>
      <p:ext uri="{BB962C8B-B14F-4D97-AF65-F5344CB8AC3E}">
        <p14:creationId xmlns:p14="http://schemas.microsoft.com/office/powerpoint/2010/main" val="769309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Gerência de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669084"/>
            <a:ext cx="7293662" cy="3562073"/>
          </a:xfrm>
        </p:spPr>
        <p:txBody>
          <a:bodyPr anchor="t">
            <a:normAutofit/>
          </a:bodyPr>
          <a:lstStyle/>
          <a:p>
            <a:r>
              <a:rPr lang="pt-BR" sz="2500" dirty="0"/>
              <a:t>Para executar programa necessita estar na memória </a:t>
            </a:r>
          </a:p>
          <a:p>
            <a:r>
              <a:rPr lang="pt-BR" sz="2500" dirty="0"/>
              <a:t>Atividades relacionadas ao gerenciamento de memória: </a:t>
            </a:r>
          </a:p>
          <a:p>
            <a:r>
              <a:rPr lang="pt-BR" sz="2100" dirty="0"/>
              <a:t>Controlar que partes da memória estão em uso corrente e quem as está usando; </a:t>
            </a:r>
          </a:p>
          <a:p>
            <a:r>
              <a:rPr lang="pt-BR" sz="2100" dirty="0"/>
              <a:t>Decidir que processos (ou parte deles) e dados devem ser transferidos para dentro e fora da memória; </a:t>
            </a:r>
          </a:p>
          <a:p>
            <a:r>
              <a:rPr lang="pt-BR" sz="2100" dirty="0"/>
              <a:t>Alocar e </a:t>
            </a:r>
            <a:r>
              <a:rPr lang="pt-BR" sz="2100" dirty="0" err="1"/>
              <a:t>desalocar</a:t>
            </a:r>
            <a:r>
              <a:rPr lang="pt-BR" sz="2100" dirty="0"/>
              <a:t> espaço na memória conforme necessário.</a:t>
            </a:r>
            <a:endParaRPr lang="pt-BR" sz="100" dirty="0"/>
          </a:p>
        </p:txBody>
      </p:sp>
    </p:spTree>
    <p:extLst>
      <p:ext uri="{BB962C8B-B14F-4D97-AF65-F5344CB8AC3E}">
        <p14:creationId xmlns:p14="http://schemas.microsoft.com/office/powerpoint/2010/main" val="3548471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Gerência de armazenamento em massa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669084"/>
            <a:ext cx="7293662" cy="3562073"/>
          </a:xfrm>
        </p:spPr>
        <p:txBody>
          <a:bodyPr anchor="t">
            <a:normAutofit/>
          </a:bodyPr>
          <a:lstStyle/>
          <a:p>
            <a:r>
              <a:rPr lang="pt-BR" sz="2500" dirty="0"/>
              <a:t>Atividades relacionadas ao gerenciamento de disco: </a:t>
            </a:r>
          </a:p>
          <a:p>
            <a:r>
              <a:rPr lang="pt-BR" sz="2500" dirty="0"/>
              <a:t>Gerenciamento do espaço livre; </a:t>
            </a:r>
          </a:p>
          <a:p>
            <a:r>
              <a:rPr lang="pt-BR" sz="2500" dirty="0"/>
              <a:t>Alocação de espaço de armazenamento;</a:t>
            </a:r>
          </a:p>
          <a:p>
            <a:r>
              <a:rPr lang="pt-BR" sz="2500" dirty="0"/>
              <a:t>Escalonamento de alocação de disco.</a:t>
            </a:r>
            <a:endParaRPr lang="pt-BR" sz="100" dirty="0"/>
          </a:p>
        </p:txBody>
      </p:sp>
    </p:spTree>
    <p:extLst>
      <p:ext uri="{BB962C8B-B14F-4D97-AF65-F5344CB8AC3E}">
        <p14:creationId xmlns:p14="http://schemas.microsoft.com/office/powerpoint/2010/main" val="40490662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Gerência do sistema de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669084"/>
            <a:ext cx="7293662" cy="3562073"/>
          </a:xfrm>
        </p:spPr>
        <p:txBody>
          <a:bodyPr anchor="t">
            <a:normAutofit/>
          </a:bodyPr>
          <a:lstStyle/>
          <a:p>
            <a:r>
              <a:rPr lang="pt-BR" sz="2500" dirty="0"/>
              <a:t>Atividades relacionadas ao gerenciamento de arquivos: </a:t>
            </a:r>
          </a:p>
          <a:p>
            <a:pPr marL="719138"/>
            <a:r>
              <a:rPr lang="pt-BR" sz="2100" dirty="0"/>
              <a:t>Criar e apagar arquivos; </a:t>
            </a:r>
          </a:p>
          <a:p>
            <a:pPr marL="719138"/>
            <a:r>
              <a:rPr lang="pt-BR" sz="2100" dirty="0"/>
              <a:t>Criar e apagar diretórios para organizar arquivos; </a:t>
            </a:r>
          </a:p>
          <a:p>
            <a:pPr marL="719138"/>
            <a:r>
              <a:rPr lang="pt-BR" sz="2100" dirty="0"/>
              <a:t>Suportar a manipulação de arquivos e diretórios; </a:t>
            </a:r>
          </a:p>
          <a:p>
            <a:pPr marL="719138"/>
            <a:r>
              <a:rPr lang="pt-BR" sz="2100" dirty="0"/>
              <a:t>Mapear arquivos para a memória secundária; </a:t>
            </a:r>
          </a:p>
          <a:p>
            <a:pPr marL="719138"/>
            <a:r>
              <a:rPr lang="pt-BR" sz="2100" dirty="0"/>
              <a:t>Criar cópias de arquivos em mídias de armazenamento secundárias.</a:t>
            </a:r>
          </a:p>
        </p:txBody>
      </p:sp>
    </p:spTree>
    <p:extLst>
      <p:ext uri="{BB962C8B-B14F-4D97-AF65-F5344CB8AC3E}">
        <p14:creationId xmlns:p14="http://schemas.microsoft.com/office/powerpoint/2010/main" val="1437041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Gerência de dispositivos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669084"/>
            <a:ext cx="7293662" cy="3562073"/>
          </a:xfrm>
        </p:spPr>
        <p:txBody>
          <a:bodyPr anchor="t">
            <a:normAutofit/>
          </a:bodyPr>
          <a:lstStyle/>
          <a:p>
            <a:r>
              <a:rPr lang="pt-BR" sz="2500" dirty="0"/>
              <a:t>Ocultar dos usuários as peculiaridades dos dispositivos de hardware específicos.</a:t>
            </a:r>
            <a:endParaRPr lang="pt-BR" sz="2100" dirty="0"/>
          </a:p>
        </p:txBody>
      </p:sp>
    </p:spTree>
    <p:extLst>
      <p:ext uri="{BB962C8B-B14F-4D97-AF65-F5344CB8AC3E}">
        <p14:creationId xmlns:p14="http://schemas.microsoft.com/office/powerpoint/2010/main" val="248896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endParaRPr lang="pt-BR" sz="2500" dirty="0"/>
          </a:p>
          <a:p>
            <a:endParaRPr lang="pt-BR" sz="1600" dirty="0"/>
          </a:p>
          <a:p>
            <a:endParaRPr lang="pt-BR" sz="1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" y="538129"/>
            <a:ext cx="9144000" cy="559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2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endParaRPr lang="pt-BR" sz="2500" dirty="0"/>
          </a:p>
          <a:p>
            <a:endParaRPr lang="pt-BR" sz="1600" dirty="0"/>
          </a:p>
          <a:p>
            <a:endParaRPr lang="pt-BR" sz="1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9" y="1050595"/>
            <a:ext cx="8093141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4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/>
              <a:t>Disponibiliza o incrível avanço na tecnologia para um número de aplicativos em rápida evolução;</a:t>
            </a:r>
          </a:p>
          <a:p>
            <a:pPr lvl="1"/>
            <a:r>
              <a:rPr lang="pt-BR" sz="2100" dirty="0"/>
              <a:t>Fornece abstrações consistentes para aplicativos, mesmo com hardwares diferentes.</a:t>
            </a:r>
          </a:p>
          <a:p>
            <a:pPr lvl="1"/>
            <a:r>
              <a:rPr lang="pt-BR" sz="2100" dirty="0"/>
              <a:t>Gerencia o compartilhamentos de recursos entre os vários aplicativos.</a:t>
            </a:r>
          </a:p>
          <a:p>
            <a:endParaRPr lang="pt-BR" sz="2500" dirty="0"/>
          </a:p>
          <a:p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3000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/>
              <a:t>Os principais blocos:</a:t>
            </a:r>
          </a:p>
          <a:p>
            <a:pPr lvl="1"/>
            <a:r>
              <a:rPr lang="pt-BR" sz="1700" dirty="0"/>
              <a:t>Processos.</a:t>
            </a:r>
          </a:p>
          <a:p>
            <a:pPr lvl="1"/>
            <a:r>
              <a:rPr lang="pt-BR" sz="1700" dirty="0" err="1"/>
              <a:t>Theads</a:t>
            </a:r>
            <a:r>
              <a:rPr lang="pt-BR" sz="1700" dirty="0"/>
              <a:t>, simultaneidade, programação, coordenação, espaços de endereço.</a:t>
            </a:r>
          </a:p>
          <a:p>
            <a:pPr lvl="1"/>
            <a:r>
              <a:rPr lang="pt-BR" sz="1700" dirty="0"/>
              <a:t>Proteção, isolamento, compartilhamento, segurança. Comunicação, protocolos.</a:t>
            </a:r>
          </a:p>
          <a:p>
            <a:pPr lvl="1"/>
            <a:r>
              <a:rPr lang="pt-BR" sz="1700" dirty="0"/>
              <a:t>Armazenamento persistente, transações, consistência e resiliência.</a:t>
            </a:r>
          </a:p>
          <a:p>
            <a:pPr lvl="1"/>
            <a:r>
              <a:rPr lang="pt-BR" sz="1700" dirty="0"/>
              <a:t>Interface para todos os dispositivos.</a:t>
            </a:r>
          </a:p>
          <a:p>
            <a:endParaRPr lang="pt-BR" sz="2500" dirty="0"/>
          </a:p>
          <a:p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035015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Consulta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endParaRPr lang="pt-BR" sz="2500" dirty="0"/>
          </a:p>
          <a:p>
            <a:endParaRPr lang="pt-BR" sz="1600" dirty="0"/>
          </a:p>
          <a:p>
            <a:endParaRPr lang="pt-BR" sz="1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390" y="2262169"/>
            <a:ext cx="5852667" cy="3048264"/>
          </a:xfrm>
          <a:prstGeom prst="rect">
            <a:avLst/>
          </a:prstGeom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951206" y="5454234"/>
            <a:ext cx="7239037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/>
              <a:t>Interação complexa de vários componentes em vários domínios administrativos diferentes.</a:t>
            </a:r>
          </a:p>
          <a:p>
            <a:r>
              <a:rPr lang="pt-BR" sz="2500" dirty="0"/>
              <a:t>Sistemas, serviços, protocolos e </a:t>
            </a:r>
            <a:r>
              <a:rPr lang="pt-BR" sz="2500" dirty="0" err="1"/>
              <a:t>etc</a:t>
            </a:r>
            <a:endParaRPr lang="pt-BR" sz="1700" dirty="0"/>
          </a:p>
          <a:p>
            <a:endParaRPr lang="pt-BR" sz="2500" dirty="0"/>
          </a:p>
          <a:p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913323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1573</TotalTime>
  <Words>1762</Words>
  <Application>Microsoft Office PowerPoint</Application>
  <PresentationFormat>Apresentação na tela (4:3)</PresentationFormat>
  <Paragraphs>199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Tema do Office</vt:lpstr>
      <vt:lpstr>LABORATÓRIO DE HARDWARE E SISTEMAS OPERACIONAIS</vt:lpstr>
      <vt:lpstr>SO</vt:lpstr>
      <vt:lpstr>Apresentação do PowerPoint</vt:lpstr>
      <vt:lpstr>Apresentação do PowerPoint</vt:lpstr>
      <vt:lpstr>Apresentação do PowerPoint</vt:lpstr>
      <vt:lpstr>Apresentação do PowerPoint</vt:lpstr>
      <vt:lpstr>SO</vt:lpstr>
      <vt:lpstr>SO</vt:lpstr>
      <vt:lpstr>Consulta</vt:lpstr>
      <vt:lpstr>Histórico</vt:lpstr>
      <vt:lpstr>Histórico</vt:lpstr>
      <vt:lpstr>Atualidade</vt:lpstr>
      <vt:lpstr>Atualidade</vt:lpstr>
      <vt:lpstr>Visão Geral</vt:lpstr>
      <vt:lpstr>Definição</vt:lpstr>
      <vt:lpstr>Principal função</vt:lpstr>
      <vt:lpstr>Principal função</vt:lpstr>
      <vt:lpstr>Papel do SO</vt:lpstr>
      <vt:lpstr>Papel do SO</vt:lpstr>
      <vt:lpstr>Papel do SO</vt:lpstr>
      <vt:lpstr>Importante saber</vt:lpstr>
      <vt:lpstr>Tipos de SO</vt:lpstr>
      <vt:lpstr>Monoprogramáveis/ monotarefa</vt:lpstr>
      <vt:lpstr>Apresentação do PowerPoint</vt:lpstr>
      <vt:lpstr>Multiprogramáveis/ multitarefa</vt:lpstr>
      <vt:lpstr>Apresentação do PowerPoint</vt:lpstr>
      <vt:lpstr>Apresentação do PowerPoint</vt:lpstr>
      <vt:lpstr>Multiprogramáveis/ multitarefa</vt:lpstr>
      <vt:lpstr>Multiprogramáveis/ multitarefa</vt:lpstr>
      <vt:lpstr>Sistemas Batch</vt:lpstr>
      <vt:lpstr>Sistemas de tempo compartilhado (time-sharing)</vt:lpstr>
      <vt:lpstr>Sistemas de tempo compartilhado (time-sharing)</vt:lpstr>
      <vt:lpstr>Sistemas de tempo real</vt:lpstr>
      <vt:lpstr>Sistemas com múltiplos processadores</vt:lpstr>
      <vt:lpstr>Sistemas com múltiplos processadores</vt:lpstr>
      <vt:lpstr>Sistemas com múltiplos processadores</vt:lpstr>
      <vt:lpstr>Sistemas fortemente acoplados</vt:lpstr>
      <vt:lpstr>Sistemas Fracamente acoplados</vt:lpstr>
      <vt:lpstr>Sistemas Fracamente acoplados</vt:lpstr>
      <vt:lpstr>Partes de um Sistema Operacional</vt:lpstr>
      <vt:lpstr>Gerência de processos</vt:lpstr>
      <vt:lpstr>Gerência de memória</vt:lpstr>
      <vt:lpstr>Gerência de armazenamento em massa</vt:lpstr>
      <vt:lpstr>Gerência do sistema de arquivos</vt:lpstr>
      <vt:lpstr>Gerência de dispositivos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Circuitos lógicos combinacionais e sequenciais</dc:title>
  <dc:creator>Matheus</dc:creator>
  <cp:lastModifiedBy>BDZ Gamer11</cp:lastModifiedBy>
  <cp:revision>52</cp:revision>
  <dcterms:created xsi:type="dcterms:W3CDTF">2023-01-24T23:29:32Z</dcterms:created>
  <dcterms:modified xsi:type="dcterms:W3CDTF">2023-09-12T00:26:16Z</dcterms:modified>
</cp:coreProperties>
</file>