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0713-D4EB-4838-8FA3-822FF631F0E5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5DDDC-1A3F-4C15-BF8D-3378D03E5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28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vocês reclamando de</a:t>
            </a:r>
            <a:r>
              <a:rPr lang="pt-BR" baseline="0" dirty="0" smtClean="0"/>
              <a:t> um pen drive de 4Gb, né.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DDDC-1A3F-4C15-BF8D-3378D03E5C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80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Idiossincrasias 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predisposição particular do organismo que faz que um indivíduo reaja de maneira pessoal à influência de agentes exteriores (alimentos, medicamentos etc.).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característica comportamental peculiar a um grupo ou a uma pessoa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DDDC-1A3F-4C15-BF8D-3378D03E5CB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35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DDDC-1A3F-4C15-BF8D-3378D03E5C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6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Fase 1: Primeiros SO </a:t>
            </a:r>
            <a:r>
              <a:rPr lang="pt-BR" sz="2500" dirty="0" smtClean="0"/>
              <a:t>– Multiprogramação (1945~1955) </a:t>
            </a:r>
            <a:endParaRPr lang="pt-BR" sz="2500" dirty="0" smtClean="0"/>
          </a:p>
          <a:p>
            <a:r>
              <a:rPr lang="pt-BR" sz="2500" dirty="0" smtClean="0"/>
              <a:t>Vários </a:t>
            </a:r>
            <a:r>
              <a:rPr lang="pt-BR" sz="2500" dirty="0"/>
              <a:t>programas são carregados na memória simultaneamente. </a:t>
            </a:r>
            <a:endParaRPr lang="pt-BR" sz="2500" dirty="0" smtClean="0"/>
          </a:p>
          <a:p>
            <a:r>
              <a:rPr lang="pt-BR" sz="2500" dirty="0"/>
              <a:t>U</a:t>
            </a:r>
            <a:r>
              <a:rPr lang="pt-BR" sz="2500" dirty="0" smtClean="0"/>
              <a:t>tilização </a:t>
            </a:r>
            <a:r>
              <a:rPr lang="pt-BR" sz="2500" dirty="0"/>
              <a:t>mais eficiente do computador: </a:t>
            </a:r>
            <a:endParaRPr lang="pt-BR" sz="2500" dirty="0" smtClean="0"/>
          </a:p>
          <a:p>
            <a:r>
              <a:rPr lang="pt-BR" sz="2500" dirty="0" smtClean="0"/>
              <a:t>Permite </a:t>
            </a:r>
            <a:r>
              <a:rPr lang="pt-BR" sz="2500" dirty="0"/>
              <a:t>a sobreposição de computação, E/S, tempo do usuário.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1095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Complicado!!! </a:t>
            </a:r>
            <a:endParaRPr lang="pt-BR" sz="2500" dirty="0" smtClean="0"/>
          </a:p>
          <a:p>
            <a:r>
              <a:rPr lang="pt-BR" sz="2500" dirty="0" smtClean="0"/>
              <a:t>OS/360 </a:t>
            </a:r>
            <a:r>
              <a:rPr lang="pt-BR" sz="2500" dirty="0"/>
              <a:t>liberado com 1000 bugs! </a:t>
            </a:r>
            <a:endParaRPr lang="pt-BR" sz="2500" dirty="0" smtClean="0"/>
          </a:p>
          <a:p>
            <a:r>
              <a:rPr lang="pt-BR" sz="2500" dirty="0" smtClean="0"/>
              <a:t>Escalonamento </a:t>
            </a:r>
            <a:r>
              <a:rPr lang="pt-BR" sz="2500" dirty="0"/>
              <a:t>de </a:t>
            </a:r>
            <a:r>
              <a:rPr lang="pt-BR" sz="2500" dirty="0" err="1"/>
              <a:t>jobs</a:t>
            </a:r>
            <a:r>
              <a:rPr lang="pt-BR" sz="2500" dirty="0"/>
              <a:t> e CPU; </a:t>
            </a:r>
            <a:endParaRPr lang="pt-BR" sz="2500" dirty="0" smtClean="0"/>
          </a:p>
          <a:p>
            <a:r>
              <a:rPr lang="pt-BR" sz="2500" dirty="0" smtClean="0"/>
              <a:t>Proteção</a:t>
            </a:r>
            <a:r>
              <a:rPr lang="pt-BR" sz="2500" dirty="0"/>
              <a:t>; </a:t>
            </a:r>
            <a:endParaRPr lang="pt-BR" sz="2500" dirty="0" smtClean="0"/>
          </a:p>
          <a:p>
            <a:r>
              <a:rPr lang="pt-BR" sz="2500" dirty="0" smtClean="0"/>
              <a:t>Gerenciamento </a:t>
            </a:r>
            <a:r>
              <a:rPr lang="pt-BR" sz="2500" dirty="0"/>
              <a:t>de </a:t>
            </a:r>
            <a:r>
              <a:rPr lang="pt-BR" sz="2500" dirty="0" smtClean="0"/>
              <a:t>memória. </a:t>
            </a:r>
            <a:endParaRPr lang="pt-BR" sz="2500" dirty="0"/>
          </a:p>
          <a:p>
            <a:r>
              <a:rPr lang="pt-BR" sz="2500" dirty="0" smtClean="0"/>
              <a:t>Usuários </a:t>
            </a:r>
            <a:r>
              <a:rPr lang="pt-BR" sz="2500" dirty="0"/>
              <a:t>ainda esperam pelo computador.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81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4219224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Disco rígido de 5Mb de 1956.</a:t>
            </a:r>
          </a:p>
          <a:p>
            <a:r>
              <a:rPr lang="pt-BR" sz="2500" dirty="0" smtClean="0"/>
              <a:t>Em set/56 a IBM lançou o 305 RAMAC, p 1º computador com hard disk (HD).</a:t>
            </a:r>
          </a:p>
          <a:p>
            <a:r>
              <a:rPr lang="pt-BR" sz="2500" dirty="0" smtClean="0"/>
              <a:t>O HD pesava +/- 1 tonelada, tinha 5Mb de capacidade.</a:t>
            </a:r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54" y="2283766"/>
            <a:ext cx="3248389" cy="37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Fase 2: Time </a:t>
            </a:r>
            <a:r>
              <a:rPr lang="pt-BR" sz="2500" dirty="0" err="1"/>
              <a:t>Sharing</a:t>
            </a:r>
            <a:r>
              <a:rPr lang="pt-BR" sz="2500" dirty="0"/>
              <a:t> - Interatividade </a:t>
            </a:r>
            <a:r>
              <a:rPr lang="pt-BR" sz="2500" dirty="0" smtClean="0"/>
              <a:t>(1955~1965)</a:t>
            </a:r>
            <a:endParaRPr lang="pt-BR" sz="2500" dirty="0" smtClean="0"/>
          </a:p>
          <a:p>
            <a:r>
              <a:rPr lang="pt-BR" sz="2500" dirty="0" smtClean="0"/>
              <a:t>Usuários </a:t>
            </a:r>
            <a:r>
              <a:rPr lang="pt-BR" sz="2500" dirty="0"/>
              <a:t>acessam a CPU diretamente conectados a terminais on-line. </a:t>
            </a:r>
            <a:endParaRPr lang="pt-BR" sz="2500" dirty="0" smtClean="0"/>
          </a:p>
          <a:p>
            <a:r>
              <a:rPr lang="pt-BR" sz="2500" dirty="0" smtClean="0"/>
              <a:t>Mais </a:t>
            </a:r>
            <a:r>
              <a:rPr lang="pt-BR" sz="2500" dirty="0"/>
              <a:t>complicados!!! </a:t>
            </a:r>
            <a:endParaRPr lang="pt-BR" sz="2500" dirty="0" smtClean="0"/>
          </a:p>
          <a:p>
            <a:r>
              <a:rPr lang="pt-BR" sz="2500" dirty="0" err="1" smtClean="0"/>
              <a:t>Multics</a:t>
            </a:r>
            <a:r>
              <a:rPr lang="pt-BR" sz="2500" dirty="0" smtClean="0"/>
              <a:t> </a:t>
            </a:r>
            <a:r>
              <a:rPr lang="pt-BR" sz="2500" dirty="0"/>
              <a:t>anunciado em 63, concluído em 69! Unix foi </a:t>
            </a:r>
            <a:r>
              <a:rPr lang="pt-BR" sz="2500" dirty="0" smtClean="0"/>
              <a:t>“simplificado” </a:t>
            </a:r>
            <a:r>
              <a:rPr lang="pt-BR" sz="2500" dirty="0"/>
              <a:t>a partir de </a:t>
            </a:r>
            <a:r>
              <a:rPr lang="pt-BR" sz="2500" dirty="0" err="1"/>
              <a:t>Multics</a:t>
            </a:r>
            <a:r>
              <a:rPr lang="pt-BR" sz="2500" dirty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912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/>
              <a:t>Fase 2: Time </a:t>
            </a:r>
            <a:r>
              <a:rPr lang="pt-BR" sz="2500" dirty="0" err="1"/>
              <a:t>Sharing</a:t>
            </a:r>
            <a:r>
              <a:rPr lang="pt-BR" sz="2500" dirty="0"/>
              <a:t> - Interatividade </a:t>
            </a:r>
            <a:endParaRPr lang="pt-BR" sz="2500" dirty="0" smtClean="0"/>
          </a:p>
          <a:p>
            <a:r>
              <a:rPr lang="pt-BR" sz="2500" dirty="0"/>
              <a:t>Escalonamento e proteção passam a ser críticos: </a:t>
            </a:r>
            <a:endParaRPr lang="pt-BR" sz="2500" dirty="0" smtClean="0"/>
          </a:p>
          <a:p>
            <a:r>
              <a:rPr lang="pt-BR" sz="2500" dirty="0" smtClean="0"/>
              <a:t>Tempo </a:t>
            </a:r>
            <a:r>
              <a:rPr lang="pt-BR" sz="2500" dirty="0"/>
              <a:t>de </a:t>
            </a:r>
            <a:r>
              <a:rPr lang="pt-BR" sz="2500" dirty="0" smtClean="0"/>
              <a:t>resposta; Hackers; </a:t>
            </a:r>
            <a:r>
              <a:rPr lang="pt-BR" sz="2500" dirty="0"/>
              <a:t>Dados tem que poder ser acessados continuamente </a:t>
            </a:r>
            <a:endParaRPr lang="pt-BR" sz="2500" dirty="0" smtClean="0"/>
          </a:p>
          <a:p>
            <a:r>
              <a:rPr lang="pt-BR" sz="2500" dirty="0" smtClean="0"/>
              <a:t>Sistema </a:t>
            </a:r>
            <a:r>
              <a:rPr lang="pt-BR" sz="2500" dirty="0"/>
              <a:t>de arquivos. </a:t>
            </a:r>
            <a:endParaRPr lang="pt-BR" sz="2500" dirty="0" smtClean="0"/>
          </a:p>
          <a:p>
            <a:r>
              <a:rPr lang="pt-BR" sz="2500" dirty="0" smtClean="0"/>
              <a:t>Problema </a:t>
            </a:r>
            <a:r>
              <a:rPr lang="pt-BR" sz="2500" dirty="0"/>
              <a:t>causado pela interatividade: </a:t>
            </a:r>
            <a:endParaRPr lang="pt-BR" sz="2500" dirty="0" smtClean="0"/>
          </a:p>
          <a:p>
            <a:r>
              <a:rPr lang="pt-BR" sz="2500" dirty="0" smtClean="0"/>
              <a:t>Falta </a:t>
            </a:r>
            <a:r>
              <a:rPr lang="pt-BR" sz="2500" dirty="0"/>
              <a:t>de disciplina nos programadores! </a:t>
            </a:r>
            <a:endParaRPr lang="pt-BR" sz="2500" dirty="0" smtClean="0"/>
          </a:p>
          <a:p>
            <a:r>
              <a:rPr lang="pt-BR" sz="2500" dirty="0" smtClean="0"/>
              <a:t>Base </a:t>
            </a:r>
            <a:r>
              <a:rPr lang="pt-BR" sz="2500" dirty="0"/>
              <a:t>dos </a:t>
            </a:r>
            <a:r>
              <a:rPr lang="pt-BR" sz="2500" dirty="0" err="1"/>
              <a:t>SOs</a:t>
            </a:r>
            <a:r>
              <a:rPr lang="pt-BR" sz="2500" dirty="0"/>
              <a:t> modernos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6465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Fase 3: Computadores Pessoais, </a:t>
            </a:r>
            <a:r>
              <a:rPr lang="pt-BR" sz="2500" dirty="0" err="1"/>
              <a:t>Dark</a:t>
            </a:r>
            <a:r>
              <a:rPr lang="pt-BR" sz="2500" dirty="0"/>
              <a:t> </a:t>
            </a:r>
            <a:r>
              <a:rPr lang="pt-BR" sz="2500" dirty="0" smtClean="0"/>
              <a:t>ages (1965~1980)</a:t>
            </a:r>
            <a:endParaRPr lang="pt-BR" sz="2500" dirty="0" smtClean="0"/>
          </a:p>
          <a:p>
            <a:r>
              <a:rPr lang="pt-BR" sz="2500" dirty="0" smtClean="0"/>
              <a:t>Inicialmente </a:t>
            </a:r>
            <a:r>
              <a:rPr lang="pt-BR" sz="2500" dirty="0"/>
              <a:t>baratos mas com pouca potência. </a:t>
            </a:r>
            <a:endParaRPr lang="pt-BR" sz="2500" dirty="0" smtClean="0"/>
          </a:p>
          <a:p>
            <a:r>
              <a:rPr lang="pt-BR" sz="2500" dirty="0" err="1" smtClean="0"/>
              <a:t>SOs</a:t>
            </a:r>
            <a:r>
              <a:rPr lang="pt-BR" sz="2500" dirty="0" smtClean="0"/>
              <a:t> </a:t>
            </a:r>
            <a:r>
              <a:rPr lang="pt-BR" sz="2500" dirty="0"/>
              <a:t>foram simplificados </a:t>
            </a:r>
            <a:r>
              <a:rPr lang="pt-BR" sz="2500" dirty="0" smtClean="0"/>
              <a:t>correspondentemente.</a:t>
            </a:r>
          </a:p>
          <a:p>
            <a:r>
              <a:rPr lang="pt-BR" sz="2500" dirty="0" smtClean="0"/>
              <a:t>DOS/Windows</a:t>
            </a:r>
            <a:r>
              <a:rPr lang="pt-BR" sz="2500" dirty="0"/>
              <a:t>: proteção totalmente eliminada! – Problema não muito crítico: </a:t>
            </a:r>
            <a:endParaRPr lang="pt-BR" sz="2500" dirty="0" smtClean="0"/>
          </a:p>
          <a:p>
            <a:r>
              <a:rPr lang="pt-BR" sz="2500" dirty="0" smtClean="0"/>
              <a:t>Sistema </a:t>
            </a:r>
            <a:r>
              <a:rPr lang="pt-BR" sz="2500" dirty="0"/>
              <a:t>normalmente tem um só usuário.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568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 smtClean="0"/>
              <a:t>Fase 3: Computadores Pessoais, </a:t>
            </a:r>
            <a:r>
              <a:rPr lang="pt-BR" sz="2500" dirty="0" err="1" smtClean="0"/>
              <a:t>Dark</a:t>
            </a:r>
            <a:r>
              <a:rPr lang="pt-BR" sz="2500" dirty="0" smtClean="0"/>
              <a:t> ages</a:t>
            </a:r>
          </a:p>
          <a:p>
            <a:r>
              <a:rPr lang="pt-BR" sz="2500" dirty="0"/>
              <a:t>Eventualmente as coisas melhoraram: </a:t>
            </a:r>
            <a:endParaRPr lang="pt-BR" sz="2500" dirty="0" smtClean="0"/>
          </a:p>
          <a:p>
            <a:r>
              <a:rPr lang="pt-BR" sz="2500" dirty="0" smtClean="0"/>
              <a:t>Windows </a:t>
            </a:r>
            <a:r>
              <a:rPr lang="pt-BR" sz="2500" dirty="0"/>
              <a:t>NT (Windows 95 ?) </a:t>
            </a:r>
          </a:p>
          <a:p>
            <a:r>
              <a:rPr lang="pt-BR" sz="2500" dirty="0" smtClean="0"/>
              <a:t>Linux</a:t>
            </a:r>
            <a:r>
              <a:rPr lang="pt-BR" sz="2500" dirty="0"/>
              <a:t>, </a:t>
            </a:r>
            <a:endParaRPr lang="pt-BR" sz="2500" dirty="0" smtClean="0"/>
          </a:p>
          <a:p>
            <a:r>
              <a:rPr lang="pt-BR" sz="2500" dirty="0" err="1" smtClean="0"/>
              <a:t>FreeBSD</a:t>
            </a:r>
            <a:r>
              <a:rPr lang="pt-BR" sz="2500" dirty="0"/>
              <a:t>, </a:t>
            </a:r>
            <a:endParaRPr lang="pt-BR" sz="2500" dirty="0" smtClean="0"/>
          </a:p>
          <a:p>
            <a:r>
              <a:rPr lang="pt-BR" sz="2500" dirty="0" smtClean="0"/>
              <a:t>etc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err="1" smtClean="0"/>
              <a:t>Macs</a:t>
            </a:r>
            <a:r>
              <a:rPr lang="pt-BR" sz="2500" dirty="0" smtClean="0"/>
              <a:t> </a:t>
            </a:r>
            <a:r>
              <a:rPr lang="pt-BR" sz="2500" dirty="0"/>
              <a:t>?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1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Fase 4: Sistemas paralelos e distribuídos, a renascença</a:t>
            </a:r>
            <a:r>
              <a:rPr lang="pt-BR" sz="2500" dirty="0" smtClean="0"/>
              <a:t>! (1980~1990) </a:t>
            </a:r>
            <a:endParaRPr lang="pt-BR" sz="2500" dirty="0" smtClean="0"/>
          </a:p>
          <a:p>
            <a:r>
              <a:rPr lang="pt-BR" sz="2500" dirty="0" smtClean="0"/>
              <a:t>Mas </a:t>
            </a:r>
            <a:r>
              <a:rPr lang="pt-BR" sz="2500" dirty="0"/>
              <a:t>o mundo não é mais o </a:t>
            </a:r>
            <a:r>
              <a:rPr lang="pt-BR" sz="2500" dirty="0" smtClean="0"/>
              <a:t>mesmo:</a:t>
            </a:r>
          </a:p>
          <a:p>
            <a:r>
              <a:rPr lang="pt-BR" sz="2500" dirty="0" smtClean="0"/>
              <a:t>Menos </a:t>
            </a:r>
            <a:r>
              <a:rPr lang="pt-BR" sz="2500" dirty="0"/>
              <a:t>de um usuário por sistema </a:t>
            </a:r>
          </a:p>
          <a:p>
            <a:r>
              <a:rPr lang="pt-BR" sz="2500" dirty="0" smtClean="0"/>
              <a:t>Multiprocessadores.</a:t>
            </a:r>
          </a:p>
          <a:p>
            <a:r>
              <a:rPr lang="pt-BR" sz="2500" dirty="0" smtClean="0"/>
              <a:t>Acesso </a:t>
            </a:r>
            <a:r>
              <a:rPr lang="pt-BR" sz="2500" dirty="0"/>
              <a:t>à rede torna-se importante: </a:t>
            </a:r>
          </a:p>
          <a:p>
            <a:r>
              <a:rPr lang="pt-BR" sz="2500" dirty="0" smtClean="0"/>
              <a:t>Os </a:t>
            </a:r>
            <a:r>
              <a:rPr lang="pt-BR" sz="2500" dirty="0"/>
              <a:t>recursos usados frequentemente não são locais e são acessados via rede: </a:t>
            </a:r>
            <a:r>
              <a:rPr lang="pt-BR" sz="2500" dirty="0" smtClean="0"/>
              <a:t>Arquivos e </a:t>
            </a:r>
            <a:r>
              <a:rPr lang="pt-BR" sz="2500" dirty="0"/>
              <a:t>Impressoras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8864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Fase 4: Sistemas paralelos e distribuídos, a renascença! </a:t>
            </a:r>
            <a:endParaRPr lang="pt-BR" sz="2500" dirty="0" smtClean="0"/>
          </a:p>
          <a:p>
            <a:r>
              <a:rPr lang="pt-BR" sz="2500" dirty="0"/>
              <a:t>Você sabe que está usando um sistema distribuído quando: </a:t>
            </a:r>
            <a:endParaRPr lang="pt-BR" sz="2500" dirty="0" smtClean="0"/>
          </a:p>
          <a:p>
            <a:r>
              <a:rPr lang="pt-BR" sz="2500" dirty="0" smtClean="0"/>
              <a:t>Não </a:t>
            </a:r>
            <a:r>
              <a:rPr lang="pt-BR" sz="2500" dirty="0"/>
              <a:t>consegue trabalhar porque um computador que você não está usando e do qual nunca ouviu falar está fora do ar.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1330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Sos</a:t>
            </a:r>
            <a:r>
              <a:rPr lang="pt-BR" sz="5400" dirty="0" smtClean="0"/>
              <a:t> Modernos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11735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smtClean="0"/>
              <a:t>(1990~Atual?)</a:t>
            </a:r>
          </a:p>
          <a:p>
            <a:r>
              <a:rPr lang="pt-BR" sz="2500" dirty="0" smtClean="0"/>
              <a:t>Enormes</a:t>
            </a:r>
            <a:r>
              <a:rPr lang="pt-BR" sz="2500" dirty="0"/>
              <a:t>: </a:t>
            </a:r>
          </a:p>
          <a:p>
            <a:r>
              <a:rPr lang="pt-BR" sz="2500" dirty="0" smtClean="0"/>
              <a:t>Centenas </a:t>
            </a:r>
            <a:r>
              <a:rPr lang="pt-BR" sz="2500" dirty="0"/>
              <a:t>de milhares de linhas de código; </a:t>
            </a:r>
            <a:endParaRPr lang="pt-BR" sz="2500" dirty="0" smtClean="0"/>
          </a:p>
          <a:p>
            <a:r>
              <a:rPr lang="pt-BR" sz="2500" dirty="0" smtClean="0"/>
              <a:t>100</a:t>
            </a:r>
            <a:r>
              <a:rPr lang="pt-BR" sz="2500" dirty="0"/>
              <a:t>..1000 homens-ano de desenvolvimento </a:t>
            </a:r>
            <a:endParaRPr lang="pt-BR" sz="2500" dirty="0" smtClean="0"/>
          </a:p>
          <a:p>
            <a:r>
              <a:rPr lang="pt-BR" sz="2500" dirty="0" smtClean="0"/>
              <a:t>Complexos</a:t>
            </a:r>
            <a:r>
              <a:rPr lang="pt-BR" sz="2500" dirty="0"/>
              <a:t>: </a:t>
            </a:r>
            <a:endParaRPr lang="pt-BR" sz="2500" dirty="0" smtClean="0"/>
          </a:p>
          <a:p>
            <a:r>
              <a:rPr lang="pt-BR" sz="2500" dirty="0" smtClean="0"/>
              <a:t>Idiossincrasias </a:t>
            </a:r>
            <a:r>
              <a:rPr lang="pt-BR" sz="2500" dirty="0"/>
              <a:t>de hardware; </a:t>
            </a:r>
          </a:p>
          <a:p>
            <a:r>
              <a:rPr lang="pt-BR" sz="2500" dirty="0" smtClean="0"/>
              <a:t>Tipos </a:t>
            </a:r>
            <a:r>
              <a:rPr lang="pt-BR" sz="2500" dirty="0"/>
              <a:t>diferentes de usuários; </a:t>
            </a:r>
          </a:p>
          <a:p>
            <a:r>
              <a:rPr lang="pt-BR" sz="2500" dirty="0" smtClean="0"/>
              <a:t>Performance</a:t>
            </a:r>
            <a:r>
              <a:rPr lang="pt-BR" sz="2500" dirty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678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O que é um sistema operacional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Um programa governo, controla a interação entre</a:t>
            </a:r>
            <a:r>
              <a:rPr lang="pt-BR" sz="2500" dirty="0" smtClean="0"/>
              <a:t>: 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89" y="3533562"/>
            <a:ext cx="3807651" cy="280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Sos</a:t>
            </a:r>
            <a:r>
              <a:rPr lang="pt-BR" sz="5400" dirty="0" smtClean="0"/>
              <a:t> Modernos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11735"/>
          </a:xfrm>
        </p:spPr>
        <p:txBody>
          <a:bodyPr anchor="t">
            <a:normAutofit/>
          </a:bodyPr>
          <a:lstStyle/>
          <a:p>
            <a:r>
              <a:rPr lang="pt-BR" sz="2500" dirty="0"/>
              <a:t>Mal compreendidos: </a:t>
            </a:r>
            <a:endParaRPr lang="pt-BR" sz="2500" dirty="0" smtClean="0"/>
          </a:p>
          <a:p>
            <a:r>
              <a:rPr lang="pt-BR" sz="2500" dirty="0" smtClean="0"/>
              <a:t>Duram </a:t>
            </a:r>
            <a:r>
              <a:rPr lang="pt-BR" sz="2500" dirty="0"/>
              <a:t>mais que seus criadores; </a:t>
            </a:r>
            <a:endParaRPr lang="pt-BR" sz="2500" dirty="0" smtClean="0"/>
          </a:p>
          <a:p>
            <a:r>
              <a:rPr lang="pt-BR" sz="2500" dirty="0" smtClean="0"/>
              <a:t>Muito </a:t>
            </a:r>
            <a:r>
              <a:rPr lang="pt-BR" sz="2500" dirty="0"/>
              <a:t>grandes para serem compreendidos por uma pessoa; </a:t>
            </a:r>
            <a:endParaRPr lang="pt-BR" sz="2500" dirty="0" smtClean="0"/>
          </a:p>
          <a:p>
            <a:r>
              <a:rPr lang="pt-BR" sz="2500" dirty="0" smtClean="0"/>
              <a:t>Nunca </a:t>
            </a:r>
            <a:r>
              <a:rPr lang="pt-BR" sz="2500" dirty="0"/>
              <a:t>estão completamente sem erros; </a:t>
            </a:r>
            <a:endParaRPr lang="pt-BR" sz="2500" dirty="0" smtClean="0"/>
          </a:p>
          <a:p>
            <a:r>
              <a:rPr lang="pt-BR" sz="2500" dirty="0" smtClean="0"/>
              <a:t>Comportamento </a:t>
            </a:r>
            <a:r>
              <a:rPr lang="pt-BR" sz="2500" dirty="0"/>
              <a:t>difícil de </a:t>
            </a:r>
            <a:r>
              <a:rPr lang="pt-BR" sz="2500" dirty="0" smtClean="0"/>
              <a:t>prever.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7528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O que é um sistema operacional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Um programa ilusionista: </a:t>
            </a:r>
            <a:endParaRPr lang="pt-BR" sz="2500" dirty="0" smtClean="0"/>
          </a:p>
          <a:p>
            <a:r>
              <a:rPr lang="pt-BR" sz="2500" dirty="0" smtClean="0"/>
              <a:t>Prove </a:t>
            </a:r>
            <a:r>
              <a:rPr lang="pt-BR" sz="2500" dirty="0"/>
              <a:t>abstrações: </a:t>
            </a:r>
            <a:endParaRPr lang="pt-BR" sz="2500" dirty="0" smtClean="0"/>
          </a:p>
          <a:p>
            <a:r>
              <a:rPr lang="pt-BR" sz="2500" dirty="0" smtClean="0"/>
              <a:t>– </a:t>
            </a:r>
            <a:r>
              <a:rPr lang="pt-BR" sz="2500" dirty="0"/>
              <a:t>A interface do usuário não corresponde ao hardware existente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– Permite executar o mesmo programa em vários ambientes diferentes.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068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O que é um sistema operacional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Coordena recursos: </a:t>
            </a:r>
            <a:endParaRPr lang="pt-BR" sz="2500" dirty="0" smtClean="0"/>
          </a:p>
          <a:p>
            <a:r>
              <a:rPr lang="pt-BR" sz="2500" dirty="0" smtClean="0"/>
              <a:t>– </a:t>
            </a:r>
            <a:r>
              <a:rPr lang="pt-BR" sz="2500" dirty="0"/>
              <a:t>Controla o acesso a recursos de modo a maximizar seu uso e a proteger usuários uns dos outros: </a:t>
            </a:r>
            <a:endParaRPr lang="pt-BR" sz="2500" dirty="0" smtClean="0"/>
          </a:p>
          <a:p>
            <a:r>
              <a:rPr lang="pt-BR" sz="2500" dirty="0" smtClean="0"/>
              <a:t>Memória </a:t>
            </a:r>
            <a:r>
              <a:rPr lang="pt-BR" sz="2500" dirty="0"/>
              <a:t>• CPU • Dispositivos de E/S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9123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Funções Principais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Coordenação: Permite múltiplas aplicações/usuários trabalhar simultaneamente de forma eficiente. – Concorrência; – Proteção de memória; – Arquivos; – etc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Padronização de Serviços: Padronização da interface a fim de simplificar a programação e uso</a:t>
            </a:r>
            <a:r>
              <a:rPr lang="pt-BR" sz="2500" dirty="0" smtClean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4977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Porque Estudar </a:t>
            </a:r>
            <a:r>
              <a:rPr lang="pt-BR" sz="5400" dirty="0" err="1"/>
              <a:t>SOs</a:t>
            </a:r>
            <a:r>
              <a:rPr lang="pt-BR" sz="5400" dirty="0"/>
              <a:t>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Entender </a:t>
            </a:r>
            <a:r>
              <a:rPr lang="pt-BR" sz="2500" dirty="0" err="1"/>
              <a:t>SOs</a:t>
            </a:r>
            <a:r>
              <a:rPr lang="pt-BR" sz="2500" dirty="0"/>
              <a:t> -&gt; entender computadores: </a:t>
            </a:r>
            <a:endParaRPr lang="pt-BR" sz="2500" dirty="0" smtClean="0"/>
          </a:p>
          <a:p>
            <a:r>
              <a:rPr lang="pt-BR" sz="2500" dirty="0" smtClean="0"/>
              <a:t>Ajuda </a:t>
            </a:r>
            <a:r>
              <a:rPr lang="pt-BR" sz="2500" dirty="0"/>
              <a:t>a usá-los. </a:t>
            </a:r>
            <a:endParaRPr lang="pt-BR" sz="2500" dirty="0" smtClean="0"/>
          </a:p>
          <a:p>
            <a:r>
              <a:rPr lang="pt-BR" sz="2500" dirty="0" smtClean="0"/>
              <a:t>SO </a:t>
            </a:r>
            <a:r>
              <a:rPr lang="pt-BR" sz="2500" dirty="0"/>
              <a:t>conectam hardware e software: </a:t>
            </a:r>
            <a:endParaRPr lang="pt-BR" sz="2500" dirty="0" smtClean="0"/>
          </a:p>
          <a:p>
            <a:r>
              <a:rPr lang="pt-BR" sz="2500" dirty="0" smtClean="0"/>
              <a:t>Entendimento </a:t>
            </a:r>
            <a:r>
              <a:rPr lang="pt-BR" sz="2500" dirty="0"/>
              <a:t>revela limitações e pontos fortes: </a:t>
            </a:r>
            <a:endParaRPr lang="pt-BR" sz="2500" dirty="0" smtClean="0"/>
          </a:p>
          <a:p>
            <a:r>
              <a:rPr lang="pt-BR" sz="2500" dirty="0" smtClean="0"/>
              <a:t>Exemplo</a:t>
            </a:r>
            <a:r>
              <a:rPr lang="pt-BR" sz="2500" dirty="0"/>
              <a:t>, porque não se pode usar Windows ou X-Windows para se controlar uma usina nuclear?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22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Porque Estudar </a:t>
            </a:r>
            <a:r>
              <a:rPr lang="pt-BR" sz="5400" dirty="0" err="1"/>
              <a:t>SOs</a:t>
            </a:r>
            <a:r>
              <a:rPr lang="pt-BR" sz="5400" dirty="0"/>
              <a:t>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 err="1"/>
              <a:t>SOs</a:t>
            </a:r>
            <a:r>
              <a:rPr lang="pt-BR" sz="2500" dirty="0"/>
              <a:t> combinam conceitos de praticamente todas as áreas da computação. Seu conhecimento fornece base sólida para construção de sistemas complexos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Linguagens</a:t>
            </a:r>
            <a:r>
              <a:rPr lang="pt-BR" sz="2500" dirty="0"/>
              <a:t>, </a:t>
            </a:r>
            <a:endParaRPr lang="pt-BR" sz="2500" dirty="0" smtClean="0"/>
          </a:p>
          <a:p>
            <a:r>
              <a:rPr lang="pt-BR" sz="2500" dirty="0" smtClean="0"/>
              <a:t>Hardware</a:t>
            </a:r>
            <a:r>
              <a:rPr lang="pt-BR" sz="2500" dirty="0"/>
              <a:t>, </a:t>
            </a:r>
            <a:endParaRPr lang="pt-BR" sz="2500" dirty="0" smtClean="0"/>
          </a:p>
          <a:p>
            <a:r>
              <a:rPr lang="pt-BR" sz="2500" dirty="0" smtClean="0"/>
              <a:t>Estruturas </a:t>
            </a:r>
            <a:r>
              <a:rPr lang="pt-BR" sz="2500" dirty="0"/>
              <a:t>de dados, </a:t>
            </a:r>
            <a:endParaRPr lang="pt-BR" sz="2500" dirty="0" smtClean="0"/>
          </a:p>
          <a:p>
            <a:r>
              <a:rPr lang="pt-BR" sz="2500" dirty="0" smtClean="0"/>
              <a:t> </a:t>
            </a:r>
            <a:r>
              <a:rPr lang="pt-BR" sz="2500" dirty="0"/>
              <a:t>Algoritmos, </a:t>
            </a:r>
            <a:endParaRPr lang="pt-BR" sz="2500" dirty="0" smtClean="0"/>
          </a:p>
          <a:p>
            <a:r>
              <a:rPr lang="pt-BR" sz="2500" dirty="0" smtClean="0"/>
              <a:t> </a:t>
            </a:r>
            <a:r>
              <a:rPr lang="pt-BR" sz="2500" dirty="0"/>
              <a:t>Teoria.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1607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Fase 0: Não existem </a:t>
            </a:r>
            <a:r>
              <a:rPr lang="pt-BR" sz="2500" dirty="0" err="1"/>
              <a:t>Sos</a:t>
            </a:r>
            <a:r>
              <a:rPr lang="pt-BR" sz="2500" dirty="0"/>
              <a:t>. </a:t>
            </a:r>
            <a:r>
              <a:rPr lang="pt-BR" sz="2500" dirty="0" smtClean="0"/>
              <a:t> (1642~1945)</a:t>
            </a:r>
            <a:endParaRPr lang="pt-BR" sz="2500" dirty="0" smtClean="0"/>
          </a:p>
          <a:p>
            <a:r>
              <a:rPr lang="pt-BR" sz="2500" dirty="0" smtClean="0"/>
              <a:t>Programação </a:t>
            </a:r>
            <a:r>
              <a:rPr lang="pt-BR" sz="2500" dirty="0"/>
              <a:t>através de chaves no painel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Conjuntos </a:t>
            </a:r>
            <a:r>
              <a:rPr lang="pt-BR" sz="2500" dirty="0"/>
              <a:t>de cartões manualmente carregados para executar os programas. </a:t>
            </a:r>
            <a:endParaRPr lang="pt-BR" sz="2500" dirty="0" smtClean="0"/>
          </a:p>
          <a:p>
            <a:r>
              <a:rPr lang="pt-BR" sz="2500" dirty="0" smtClean="0"/>
              <a:t>Usuário </a:t>
            </a:r>
            <a:r>
              <a:rPr lang="pt-BR" sz="2500" dirty="0"/>
              <a:t>presente todo o tempo; toda atividade é sequencial: nenhuma sobreposição entre computação, E/S e tempo de pensar do usuário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1385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História dos </a:t>
            </a:r>
            <a:r>
              <a:rPr lang="pt-BR" sz="5400" dirty="0" err="1"/>
              <a:t>SOs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Problema: muita espera. </a:t>
            </a:r>
            <a:endParaRPr lang="pt-BR" sz="2500" dirty="0" smtClean="0"/>
          </a:p>
          <a:p>
            <a:r>
              <a:rPr lang="pt-BR" sz="2500" dirty="0" smtClean="0"/>
              <a:t>usuário </a:t>
            </a:r>
            <a:r>
              <a:rPr lang="pt-BR" sz="2500" dirty="0"/>
              <a:t>tem que esperar pela máquina </a:t>
            </a:r>
            <a:endParaRPr lang="pt-BR" sz="2500" dirty="0" smtClean="0"/>
          </a:p>
          <a:p>
            <a:r>
              <a:rPr lang="pt-BR" sz="2500" dirty="0" smtClean="0"/>
              <a:t>máquina </a:t>
            </a:r>
            <a:r>
              <a:rPr lang="pt-BR" sz="2500" dirty="0"/>
              <a:t>tem que esperar pelo usuário </a:t>
            </a:r>
            <a:endParaRPr lang="pt-BR" sz="2500" dirty="0" smtClean="0"/>
          </a:p>
          <a:p>
            <a:r>
              <a:rPr lang="pt-BR" sz="2500" dirty="0" smtClean="0"/>
              <a:t>todos </a:t>
            </a:r>
            <a:r>
              <a:rPr lang="pt-BR" sz="2500" dirty="0"/>
              <a:t>esperam pela leitora de cartões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513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812</Words>
  <Application>Microsoft Office PowerPoint</Application>
  <PresentationFormat>Apresentação na tela (4:3)</PresentationFormat>
  <Paragraphs>115</Paragraphs>
  <Slides>20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LABORATÓRIO DE HARDWARE E SISTEMAS OPERACIONAIS</vt:lpstr>
      <vt:lpstr>O que é um sistema operacional ?</vt:lpstr>
      <vt:lpstr>O que é um sistema operacional ?</vt:lpstr>
      <vt:lpstr>O que é um sistema operacional ?</vt:lpstr>
      <vt:lpstr>Funções Principais</vt:lpstr>
      <vt:lpstr>Porque Estudar SOs ?</vt:lpstr>
      <vt:lpstr>Porque Estudar SOs ?</vt:lpstr>
      <vt:lpstr>História dos SOs</vt:lpstr>
      <vt:lpstr>História dos SOs</vt:lpstr>
      <vt:lpstr>História dos SOs</vt:lpstr>
      <vt:lpstr>História dos SOs</vt:lpstr>
      <vt:lpstr>História dos SOs</vt:lpstr>
      <vt:lpstr>História dos SOs</vt:lpstr>
      <vt:lpstr>História dos SOs</vt:lpstr>
      <vt:lpstr>História dos SOs</vt:lpstr>
      <vt:lpstr>História dos SOs</vt:lpstr>
      <vt:lpstr>História dos SOs</vt:lpstr>
      <vt:lpstr>História dos SOs</vt:lpstr>
      <vt:lpstr>Sos Modernos</vt:lpstr>
      <vt:lpstr>Sos Modernos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47</cp:revision>
  <dcterms:created xsi:type="dcterms:W3CDTF">2023-01-24T23:29:32Z</dcterms:created>
  <dcterms:modified xsi:type="dcterms:W3CDTF">2023-08-03T20:54:07Z</dcterms:modified>
</cp:coreProperties>
</file>