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2" r:id="rId3"/>
    <p:sldId id="293" r:id="rId4"/>
    <p:sldId id="294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2" r:id="rId22"/>
    <p:sldId id="271" r:id="rId23"/>
    <p:sldId id="276" r:id="rId24"/>
    <p:sldId id="275" r:id="rId25"/>
    <p:sldId id="274" r:id="rId26"/>
    <p:sldId id="277" r:id="rId27"/>
    <p:sldId id="278" r:id="rId28"/>
    <p:sldId id="279" r:id="rId29"/>
    <p:sldId id="280" r:id="rId30"/>
    <p:sldId id="282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6C3CF-7080-4BBD-AE15-0CA1D37DA00B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D122A-78F2-4999-AE77-CC85AD913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76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57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28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92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5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7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shell</a:t>
            </a:r>
            <a:r>
              <a:rPr lang="pt-BR" dirty="0" smtClean="0"/>
              <a:t> </a:t>
            </a:r>
            <a:r>
              <a:rPr lang="pt-BR" dirty="0" err="1" smtClean="0"/>
              <a:t>Bourne</a:t>
            </a:r>
            <a:r>
              <a:rPr lang="pt-BR" dirty="0" smtClean="0"/>
              <a:t> sendo usado no Solaris</a:t>
            </a:r>
          </a:p>
          <a:p>
            <a:r>
              <a:rPr lang="pt-BR" dirty="0" smtClean="0"/>
              <a:t>10.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47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92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13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01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8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44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18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0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2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36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30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8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8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6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81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4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04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55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44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97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7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9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 - </a:t>
            </a:r>
            <a:r>
              <a:rPr lang="pt-BR" dirty="0" err="1" smtClean="0"/>
              <a:t>graphical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interface, CLI - </a:t>
            </a:r>
            <a:r>
              <a:rPr lang="pt-BR" dirty="0" err="1" smtClean="0"/>
              <a:t>command-line</a:t>
            </a:r>
            <a:r>
              <a:rPr lang="pt-BR" dirty="0" smtClean="0"/>
              <a:t> interface. B- m que os comandos e suas diretivas de controle são inseridos em arquivos, e esses arquivos são executado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9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6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9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22A-78F2-4999-AE77-CC85AD91344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9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08/08/2023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Operações de I/O.</a:t>
            </a:r>
            <a:endParaRPr lang="pt-BR" sz="2500" dirty="0" smtClean="0"/>
          </a:p>
          <a:p>
            <a:r>
              <a:rPr lang="pt-BR" sz="2500" dirty="0"/>
              <a:t>Um programa em execução pode requerer I/O, e isso pode envolver um arquivo ou </a:t>
            </a:r>
            <a:r>
              <a:rPr lang="pt-BR" sz="2500" dirty="0" smtClean="0"/>
              <a:t>um dispositivo </a:t>
            </a:r>
            <a:r>
              <a:rPr lang="pt-BR" sz="2500" dirty="0"/>
              <a:t>de I/O. Para dispositivos específicos, funções especiais podem ser desejáveis (como a gravação em </a:t>
            </a:r>
            <a:r>
              <a:rPr lang="pt-BR" sz="2500" dirty="0" smtClean="0"/>
              <a:t>um drive </a:t>
            </a:r>
            <a:r>
              <a:rPr lang="pt-BR" sz="2500" dirty="0"/>
              <a:t>de CD ou DVD ou a limpeza de uma tela). Para eficiência e proteção, os usuários geralmente não </a:t>
            </a:r>
            <a:r>
              <a:rPr lang="pt-BR" sz="2500" dirty="0" smtClean="0"/>
              <a:t>podem controlar </a:t>
            </a:r>
            <a:r>
              <a:rPr lang="pt-BR" sz="2500" dirty="0"/>
              <a:t>os dispositivos de I/O diretamente. Portanto, o sistema operacional deve fornecer um meio para </a:t>
            </a:r>
            <a:r>
              <a:rPr lang="pt-BR" sz="2500" dirty="0" smtClean="0"/>
              <a:t>executar I/O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446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Manipulação do sistema de arquivos.</a:t>
            </a:r>
            <a:endParaRPr lang="pt-BR" sz="2500" dirty="0" smtClean="0"/>
          </a:p>
          <a:p>
            <a:r>
              <a:rPr lang="pt-BR" sz="2500" dirty="0" smtClean="0"/>
              <a:t>Criar, editar, excluir arquivos.</a:t>
            </a:r>
          </a:p>
          <a:p>
            <a:r>
              <a:rPr lang="pt-BR" sz="2500" dirty="0" smtClean="0"/>
              <a:t>Procurar, listar e ordenar arquivos.</a:t>
            </a:r>
          </a:p>
          <a:p>
            <a:r>
              <a:rPr lang="pt-BR" sz="2500" dirty="0" smtClean="0"/>
              <a:t>Permissões? </a:t>
            </a:r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10" y="3649219"/>
            <a:ext cx="2040857" cy="22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Manipulação do sistema de arquivos.</a:t>
            </a:r>
            <a:endParaRPr lang="pt-BR" sz="2500" dirty="0" smtClean="0"/>
          </a:p>
          <a:p>
            <a:r>
              <a:rPr lang="pt-BR" sz="2500" dirty="0" smtClean="0"/>
              <a:t>Comando para listar arquivos “</a:t>
            </a:r>
            <a:r>
              <a:rPr lang="pt-BR" sz="2500" dirty="0" err="1" smtClean="0"/>
              <a:t>dir</a:t>
            </a:r>
            <a:r>
              <a:rPr lang="pt-BR" sz="2500" dirty="0" smtClean="0"/>
              <a:t>”.</a:t>
            </a:r>
          </a:p>
          <a:p>
            <a:r>
              <a:rPr lang="pt-BR" sz="2500" dirty="0" smtClean="0"/>
              <a:t>Comando para editar o nome de um arquivo “</a:t>
            </a:r>
            <a:r>
              <a:rPr lang="pt-BR" sz="2500" dirty="0" err="1" smtClean="0"/>
              <a:t>ren</a:t>
            </a:r>
            <a:r>
              <a:rPr lang="pt-BR" sz="2500" dirty="0" smtClean="0"/>
              <a:t>”</a:t>
            </a:r>
          </a:p>
          <a:p>
            <a:r>
              <a:rPr lang="pt-BR" sz="2500" dirty="0" smtClean="0"/>
              <a:t>Criar um diretório “</a:t>
            </a:r>
            <a:r>
              <a:rPr lang="pt-BR" sz="2500" dirty="0" err="1" smtClean="0"/>
              <a:t>mkdir</a:t>
            </a:r>
            <a:r>
              <a:rPr lang="pt-BR" sz="2500" dirty="0" smtClean="0"/>
              <a:t>”</a:t>
            </a:r>
          </a:p>
          <a:p>
            <a:r>
              <a:rPr lang="pt-BR" sz="2500" dirty="0" smtClean="0"/>
              <a:t>Deletar um arquivo “</a:t>
            </a:r>
            <a:r>
              <a:rPr lang="pt-BR" sz="2500" dirty="0" err="1" smtClean="0"/>
              <a:t>del</a:t>
            </a:r>
            <a:r>
              <a:rPr lang="pt-BR" sz="2500" dirty="0" smtClean="0"/>
              <a:t>”</a:t>
            </a:r>
          </a:p>
          <a:p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3824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Comunicações.</a:t>
            </a:r>
            <a:endParaRPr lang="pt-BR" sz="2500" dirty="0" smtClean="0"/>
          </a:p>
          <a:p>
            <a:r>
              <a:rPr lang="pt-BR" sz="2500" dirty="0" smtClean="0"/>
              <a:t>Estabelecer comunicação entre dois arquivos/processos.</a:t>
            </a:r>
          </a:p>
          <a:p>
            <a:r>
              <a:rPr lang="pt-BR" sz="2500" dirty="0" smtClean="0"/>
              <a:t>Troca de mensagens entre processos.</a:t>
            </a:r>
          </a:p>
          <a:p>
            <a:r>
              <a:rPr lang="pt-BR" sz="2500" dirty="0" smtClean="0"/>
              <a:t>Qual pode executar ou escrever em um arquivo?</a:t>
            </a:r>
          </a:p>
          <a:p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736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1884" y="2496541"/>
            <a:ext cx="7239037" cy="342486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Detecção de erros.</a:t>
            </a:r>
            <a:endParaRPr lang="pt-BR" sz="2500" dirty="0" smtClean="0"/>
          </a:p>
          <a:p>
            <a:r>
              <a:rPr lang="pt-BR" sz="2500" dirty="0"/>
              <a:t>O sistema operacional precisa detectar e corrigir erros </a:t>
            </a:r>
            <a:r>
              <a:rPr lang="pt-BR" sz="2500" dirty="0" smtClean="0"/>
              <a:t>constantemente.</a:t>
            </a:r>
          </a:p>
          <a:p>
            <a:r>
              <a:rPr lang="pt-BR" sz="2500" dirty="0"/>
              <a:t> Os erros podem </a:t>
            </a:r>
            <a:r>
              <a:rPr lang="pt-BR" sz="2500" dirty="0" smtClean="0"/>
              <a:t>ocorrer no </a:t>
            </a:r>
            <a:r>
              <a:rPr lang="pt-BR" sz="2500" dirty="0"/>
              <a:t>hardware da CPU e da memória (como um erro de memória ou a falta de energia), em dispositivos de I/O (</a:t>
            </a:r>
            <a:r>
              <a:rPr lang="pt-BR" sz="2500" dirty="0" smtClean="0"/>
              <a:t>como um </a:t>
            </a:r>
            <a:r>
              <a:rPr lang="pt-BR" sz="2500" dirty="0"/>
              <a:t>erro de paridade em disco, uma falha na conexão de rede ou a falta de papel na impressora) e no programa </a:t>
            </a:r>
            <a:r>
              <a:rPr lang="pt-BR" sz="2500" dirty="0" smtClean="0"/>
              <a:t>do usuário </a:t>
            </a:r>
            <a:r>
              <a:rPr lang="pt-BR" sz="2500" dirty="0"/>
              <a:t>(como um overflow aritmético, uma tentativa de acessar uma locação ilegal na memória, ou o uso </a:t>
            </a:r>
            <a:r>
              <a:rPr lang="pt-BR" sz="2500" dirty="0" smtClean="0"/>
              <a:t>excessivo de </a:t>
            </a:r>
            <a:r>
              <a:rPr lang="pt-BR" sz="2500" dirty="0"/>
              <a:t>tempo da CPU).</a:t>
            </a:r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068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230098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Detecção de erros.</a:t>
            </a:r>
            <a:endParaRPr lang="pt-BR" sz="2500" dirty="0" smtClean="0"/>
          </a:p>
          <a:p>
            <a:r>
              <a:rPr lang="pt-BR" sz="2500" dirty="0"/>
              <a:t>Para cada tipo de erro, o sistema operacional deve tomar a medida apropriada para assegurar </a:t>
            </a:r>
            <a:r>
              <a:rPr lang="pt-BR" sz="2500" dirty="0" smtClean="0"/>
              <a:t>a computação </a:t>
            </a:r>
            <a:r>
              <a:rPr lang="pt-BR" sz="2500" dirty="0"/>
              <a:t>correta e consistente. Em algumas situações, ele não tem escolha, a não ser interromper o sistema. </a:t>
            </a:r>
            <a:r>
              <a:rPr lang="pt-BR" sz="2500" dirty="0" smtClean="0"/>
              <a:t>Em outras</a:t>
            </a:r>
            <a:r>
              <a:rPr lang="pt-BR" sz="2500" dirty="0"/>
              <a:t>, pode encerrar um processo causador de erro, ou retornar um código de erro ao processo para que este </a:t>
            </a:r>
            <a:r>
              <a:rPr lang="pt-BR" sz="2500" dirty="0" smtClean="0"/>
              <a:t>detecte o </a:t>
            </a:r>
            <a:r>
              <a:rPr lang="pt-BR" sz="2500" dirty="0"/>
              <a:t>erro e, possivelmente, o corrija.</a:t>
            </a:r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4" y="1634608"/>
            <a:ext cx="2478475" cy="10232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89" y="1620538"/>
            <a:ext cx="4852331" cy="16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230098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744" y="1760784"/>
            <a:ext cx="7239037" cy="4045212"/>
          </a:xfrm>
        </p:spPr>
        <p:txBody>
          <a:bodyPr anchor="t">
            <a:normAutofit/>
          </a:bodyPr>
          <a:lstStyle/>
          <a:p>
            <a:r>
              <a:rPr lang="pt-BR" sz="2500" dirty="0"/>
              <a:t>Alocação de recursos.</a:t>
            </a:r>
            <a:endParaRPr lang="pt-BR" sz="2500" dirty="0" smtClean="0"/>
          </a:p>
          <a:p>
            <a:r>
              <a:rPr lang="pt-BR" sz="2500" dirty="0"/>
              <a:t>Quando existem múltiplos usuários ou </a:t>
            </a:r>
            <a:r>
              <a:rPr lang="pt-BR" sz="2500" dirty="0" err="1"/>
              <a:t>jobs</a:t>
            </a:r>
            <a:r>
              <a:rPr lang="pt-BR" sz="2500" dirty="0"/>
              <a:t> ativos ao mesmo tempo, é necessário </a:t>
            </a:r>
            <a:r>
              <a:rPr lang="pt-BR" sz="2500" dirty="0" smtClean="0"/>
              <a:t>alocar recursos </a:t>
            </a:r>
            <a:r>
              <a:rPr lang="pt-BR" sz="2500" dirty="0"/>
              <a:t>para cada um deles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O sistema operacional gerencia muitos tipos diferentes de </a:t>
            </a:r>
            <a:r>
              <a:rPr lang="pt-BR" sz="2500" dirty="0" smtClean="0"/>
              <a:t>recursos.</a:t>
            </a:r>
          </a:p>
          <a:p>
            <a:r>
              <a:rPr lang="pt-BR" sz="2500" dirty="0" smtClean="0"/>
              <a:t>Prioriza processos envolvendo a CPU, memória principal e armazenamento de arquivos, do que I/O.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230098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744" y="1760784"/>
            <a:ext cx="7239037" cy="4045212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Contabilização.</a:t>
            </a:r>
            <a:endParaRPr lang="pt-BR" sz="2500" dirty="0" smtClean="0"/>
          </a:p>
          <a:p>
            <a:r>
              <a:rPr lang="pt-BR" sz="2500" dirty="0"/>
              <a:t>Queremos controlar que usuários utilizam que quantidade e que tipos de recursos do computador.</a:t>
            </a:r>
          </a:p>
          <a:p>
            <a:r>
              <a:rPr lang="pt-BR" sz="2500" dirty="0"/>
              <a:t>Essa monitoração pode ser usada a título de contabilização (para que os usuários possam ser cobrados) ou</a:t>
            </a:r>
            <a:r>
              <a:rPr lang="pt-BR" sz="2500" dirty="0" smtClean="0"/>
              <a:t>, simplesmente</a:t>
            </a:r>
            <a:r>
              <a:rPr lang="pt-BR" sz="2500" dirty="0"/>
              <a:t>, para acumulação de estatísticas de uso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As estatísticas de uso podem ser uma ferramenta valiosa </a:t>
            </a:r>
            <a:r>
              <a:rPr lang="pt-BR" sz="2500" dirty="0" smtClean="0"/>
              <a:t>para  pesquisadores </a:t>
            </a:r>
            <a:r>
              <a:rPr lang="pt-BR" sz="2500" dirty="0"/>
              <a:t>que desejem reconfigurar o sistema para melhorar os serviços de </a:t>
            </a:r>
            <a:r>
              <a:rPr lang="pt-BR" sz="2500" dirty="0" smtClean="0"/>
              <a:t>computação.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1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230098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744" y="1760784"/>
            <a:ext cx="7239037" cy="4045212"/>
          </a:xfrm>
        </p:spPr>
        <p:txBody>
          <a:bodyPr anchor="t">
            <a:normAutofit/>
          </a:bodyPr>
          <a:lstStyle/>
          <a:p>
            <a:r>
              <a:rPr lang="pt-BR" sz="2500" dirty="0"/>
              <a:t>Proteção e segurança.</a:t>
            </a:r>
            <a:endParaRPr lang="pt-BR" sz="2500" dirty="0" smtClean="0"/>
          </a:p>
          <a:p>
            <a:r>
              <a:rPr lang="pt-BR" sz="2500" dirty="0"/>
              <a:t>Os proprietários de informações armazenadas em um sistema de computação multiusuário </a:t>
            </a:r>
            <a:r>
              <a:rPr lang="pt-BR" sz="2500" dirty="0" smtClean="0"/>
              <a:t>ou em </a:t>
            </a:r>
            <a:r>
              <a:rPr lang="pt-BR" sz="2500" dirty="0"/>
              <a:t>rede podem querer controlar o uso dessas informações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Proteção </a:t>
            </a:r>
            <a:r>
              <a:rPr lang="pt-BR" sz="2500" dirty="0" smtClean="0"/>
              <a:t>significa garantir </a:t>
            </a:r>
            <a:r>
              <a:rPr lang="pt-BR" sz="2500" dirty="0"/>
              <a:t>que qualquer acesso a recursos do sistema seja </a:t>
            </a:r>
            <a:r>
              <a:rPr lang="pt-BR" sz="2500" dirty="0" smtClean="0"/>
              <a:t>controlado.</a:t>
            </a:r>
            <a:endParaRPr lang="pt-BR" sz="1600" dirty="0"/>
          </a:p>
          <a:p>
            <a:r>
              <a:rPr lang="pt-BR" sz="2500" dirty="0"/>
              <a:t>A segurança do sistema contra invasores </a:t>
            </a:r>
            <a:r>
              <a:rPr lang="pt-BR" sz="2500" dirty="0" smtClean="0"/>
              <a:t>também é </a:t>
            </a:r>
            <a:r>
              <a:rPr lang="pt-BR" sz="2500" dirty="0"/>
              <a:t>importante.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15" y="4642652"/>
            <a:ext cx="1743973" cy="15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Interface entre o Usuário e o 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Já sabemos que existem algumas maneiras de se comunicar com o SO.</a:t>
            </a:r>
          </a:p>
          <a:p>
            <a:r>
              <a:rPr lang="pt-BR" sz="2500" dirty="0" smtClean="0"/>
              <a:t>Linha de comando.</a:t>
            </a:r>
          </a:p>
          <a:p>
            <a:r>
              <a:rPr lang="pt-BR" sz="2500" dirty="0" smtClean="0"/>
              <a:t>Ícones.</a:t>
            </a:r>
          </a:p>
          <a:p>
            <a:r>
              <a:rPr lang="pt-BR" sz="2500" dirty="0" smtClean="0"/>
              <a:t>Qual o melhor jeito de interagir com o SO???</a:t>
            </a:r>
          </a:p>
          <a:p>
            <a:r>
              <a:rPr lang="pt-BR" sz="2500" dirty="0" smtClean="0"/>
              <a:t>Existe um método melhor que o outro???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232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Estrutura do 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/>
              <a:t>O sistema operacional é formado por um conjunto de rotinas que oferece serviços aos usuários e às suas aplicações. </a:t>
            </a:r>
            <a:endParaRPr lang="pt-BR" sz="2400" dirty="0" smtClean="0"/>
          </a:p>
          <a:p>
            <a:r>
              <a:rPr lang="pt-BR" sz="2400" dirty="0" smtClean="0"/>
              <a:t>Esse </a:t>
            </a:r>
            <a:r>
              <a:rPr lang="pt-BR" sz="2400" dirty="0"/>
              <a:t>conjunto de rotinas é chamado de núcleo do sistema, ou </a:t>
            </a:r>
            <a:r>
              <a:rPr lang="pt-BR" sz="2400" dirty="0" err="1"/>
              <a:t>kernel</a:t>
            </a:r>
            <a:r>
              <a:rPr lang="pt-BR" sz="2400" dirty="0"/>
              <a:t>. </a:t>
            </a:r>
            <a:endParaRPr lang="pt-BR" sz="2400" dirty="0" smtClean="0"/>
          </a:p>
          <a:p>
            <a:r>
              <a:rPr lang="pt-BR" sz="2400" dirty="0" smtClean="0"/>
              <a:t>Há </a:t>
            </a:r>
            <a:r>
              <a:rPr lang="pt-BR" sz="2400" dirty="0"/>
              <a:t>algumas maneiras dos usuários interagirem com o </a:t>
            </a:r>
            <a:r>
              <a:rPr lang="pt-BR" sz="2400" dirty="0" err="1"/>
              <a:t>Kernel</a:t>
            </a:r>
            <a:r>
              <a:rPr lang="pt-BR" sz="2400" dirty="0"/>
              <a:t>: </a:t>
            </a:r>
            <a:endParaRPr lang="pt-BR" sz="2400" dirty="0" smtClean="0"/>
          </a:p>
          <a:p>
            <a:pPr lvl="1"/>
            <a:r>
              <a:rPr lang="pt-BR" sz="2000" dirty="0" smtClean="0"/>
              <a:t>1</a:t>
            </a:r>
            <a:r>
              <a:rPr lang="pt-BR" sz="2000" dirty="0"/>
              <a:t>. Por intermédio das rotinas do sistema, realizadas por aplicações; </a:t>
            </a:r>
            <a:endParaRPr lang="pt-BR" sz="2000" dirty="0" smtClean="0"/>
          </a:p>
          <a:p>
            <a:pPr lvl="1"/>
            <a:r>
              <a:rPr lang="pt-BR" sz="2000" dirty="0" smtClean="0"/>
              <a:t>2</a:t>
            </a:r>
            <a:r>
              <a:rPr lang="pt-BR" sz="2000" dirty="0"/>
              <a:t>. Utilitários ou linguagens de comandos</a:t>
            </a:r>
            <a:endParaRPr lang="pt-BR" sz="2000" dirty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902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Interpretadores de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Interpretadores de comandos no </a:t>
            </a:r>
            <a:r>
              <a:rPr lang="pt-BR" sz="2500" dirty="0" err="1" smtClean="0"/>
              <a:t>Kernel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Outros tratam o interpretador como programas especiais. </a:t>
            </a:r>
          </a:p>
          <a:p>
            <a:r>
              <a:rPr lang="pt-BR" sz="2500" dirty="0" smtClean="0"/>
              <a:t>Alguns sistemas nos deixam escolher qual usar: </a:t>
            </a:r>
            <a:r>
              <a:rPr lang="en-US" sz="2500" dirty="0"/>
              <a:t>shell Bourne, shell C, shell Bourne- Again, shell </a:t>
            </a:r>
            <a:r>
              <a:rPr lang="en-US" sz="2500" dirty="0" err="1" smtClean="0"/>
              <a:t>Korn</a:t>
            </a:r>
            <a:r>
              <a:rPr lang="en-US" sz="2500" dirty="0" smtClean="0"/>
              <a:t> e Shells </a:t>
            </a:r>
            <a:r>
              <a:rPr lang="en-US" sz="2500" dirty="0" err="1" smtClean="0"/>
              <a:t>terceiros</a:t>
            </a:r>
            <a:r>
              <a:rPr lang="en-US" sz="2500" dirty="0" smtClean="0"/>
              <a:t>.</a:t>
            </a:r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8745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88" y="870484"/>
            <a:ext cx="6599492" cy="511346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Interpretadores de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/>
              <a:t>A principal função do interpretador de comandos é capturar e executar o próximo comando especificado pelo usuário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 criar, excluir, listar, imprimir, copiar, executar, </a:t>
            </a:r>
            <a:r>
              <a:rPr lang="pt-BR" sz="2500" dirty="0" smtClean="0"/>
              <a:t>e assim </a:t>
            </a:r>
            <a:r>
              <a:rPr lang="pt-BR" sz="2500" dirty="0"/>
              <a:t>por diante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MS-DOS e UNIX.</a:t>
            </a:r>
          </a:p>
          <a:p>
            <a:r>
              <a:rPr lang="pt-BR" sz="2500" dirty="0" smtClean="0"/>
              <a:t>Executam por meio de palavras chaves e parâmetros:</a:t>
            </a:r>
          </a:p>
          <a:p>
            <a:r>
              <a:rPr lang="pt-BR" sz="2500" dirty="0" err="1" smtClean="0"/>
              <a:t>Ex</a:t>
            </a:r>
            <a:r>
              <a:rPr lang="pt-BR" sz="2500" dirty="0" smtClean="0"/>
              <a:t>: </a:t>
            </a:r>
            <a:r>
              <a:rPr lang="pt-BR" sz="2500" dirty="0" err="1" smtClean="0"/>
              <a:t>rm</a:t>
            </a:r>
            <a:r>
              <a:rPr lang="pt-BR" sz="2500" dirty="0" smtClean="0"/>
              <a:t> file.txt</a:t>
            </a:r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7585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Interfaces Gráficas de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Aqui o sistema realiza interações por meio de janelas ou ícones. </a:t>
            </a:r>
          </a:p>
          <a:p>
            <a:r>
              <a:rPr lang="pt-BR" sz="2500" dirty="0" smtClean="0"/>
              <a:t>A interação se da por meio do mouse, teclado ou </a:t>
            </a:r>
            <a:r>
              <a:rPr lang="pt-BR" sz="2500" dirty="0" err="1" smtClean="0"/>
              <a:t>touch</a:t>
            </a:r>
            <a:r>
              <a:rPr lang="pt-BR" sz="2500" dirty="0" smtClean="0"/>
              <a:t> </a:t>
            </a:r>
            <a:r>
              <a:rPr lang="pt-BR" sz="2500" dirty="0" err="1" smtClean="0"/>
              <a:t>screem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As interfaces gráficas de usuário surgiram, em parte, por causa de pesquisas que ocorreram no início dos anos </a:t>
            </a:r>
            <a:r>
              <a:rPr lang="pt-BR" sz="2500" dirty="0" smtClean="0"/>
              <a:t>1970, no </a:t>
            </a:r>
            <a:r>
              <a:rPr lang="pt-BR" sz="2500" dirty="0"/>
              <a:t>centro de pesquisas Xerox </a:t>
            </a:r>
            <a:r>
              <a:rPr lang="pt-BR" sz="2500" dirty="0" smtClean="0"/>
              <a:t>PARC.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5281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1" y="1081737"/>
            <a:ext cx="8401427" cy="46909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475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Escolha da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Qual usar?</a:t>
            </a:r>
          </a:p>
          <a:p>
            <a:r>
              <a:rPr lang="pt-BR" sz="2500" dirty="0" smtClean="0"/>
              <a:t>Porque?</a:t>
            </a:r>
          </a:p>
          <a:p>
            <a:r>
              <a:rPr lang="pt-BR" sz="2500" dirty="0" smtClean="0"/>
              <a:t>Qual a melhor?</a:t>
            </a:r>
          </a:p>
          <a:p>
            <a:r>
              <a:rPr lang="pt-BR" sz="2500" dirty="0"/>
              <a:t>A escolha entre usar uma interface de linha de comando ou uma GUI depende, em grande parte, de </a:t>
            </a:r>
            <a:r>
              <a:rPr lang="pt-BR" sz="2500" dirty="0" smtClean="0"/>
              <a:t>preferências pessoais.</a:t>
            </a:r>
          </a:p>
          <a:p>
            <a:r>
              <a:rPr lang="pt-BR" sz="2500" dirty="0"/>
              <a:t>Administradores de sistemas que gerenciam computadores e usuários avançados que têm profundo conhecimento de um sistema usam, com frequência, a interface de linha de </a:t>
            </a:r>
            <a:r>
              <a:rPr lang="pt-BR" sz="2500" dirty="0" smtClean="0"/>
              <a:t>comando.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62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Escolha da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 publico geral, como uma idosa, ou meros usuários, utilizam a interface gráfica pois é mais fácil e não necessitam conhecer os comandos para executa-los.</a:t>
            </a:r>
          </a:p>
          <a:p>
            <a:r>
              <a:rPr lang="pt-BR" sz="2500" dirty="0" smtClean="0"/>
              <a:t>Nada impede de utilizarem os dois modos combinados, a maioria dos </a:t>
            </a:r>
            <a:r>
              <a:rPr lang="pt-BR" sz="2500" dirty="0" err="1" smtClean="0"/>
              <a:t>Sos</a:t>
            </a:r>
            <a:r>
              <a:rPr lang="pt-BR" sz="2500" dirty="0" smtClean="0"/>
              <a:t> permitem a utilização tanto da interface gráfica como a interface por linha de comando, deixando a escolha para o usuário.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002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Chamadas de Sistema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/>
              <a:t>As chamadas de sistema fornecem uma interface com os serviços disponibilizados por um sistema operacional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Para exemplificar vamos pensar em um programa simples que lê dados de um arquivo e copia eles para outro.</a:t>
            </a:r>
          </a:p>
          <a:p>
            <a:r>
              <a:rPr lang="pt-BR" sz="2500" dirty="0" smtClean="0"/>
              <a:t>Oque o SO precisa nesse caso?</a:t>
            </a:r>
          </a:p>
          <a:p>
            <a:r>
              <a:rPr lang="pt-BR" sz="2500" dirty="0" smtClean="0"/>
              <a:t>Arquivo de origem/ destino, dados, interação.</a:t>
            </a:r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004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Chamadas de Sistema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  <a:p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684375"/>
            <a:ext cx="7911381" cy="54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Chamadas de Sistema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SO s executam milhares/milhões de chamadas.</a:t>
            </a:r>
          </a:p>
          <a:p>
            <a:r>
              <a:rPr lang="pt-BR" sz="2500" dirty="0" smtClean="0"/>
              <a:t>API </a:t>
            </a:r>
            <a:r>
              <a:rPr lang="pt-BR" sz="2500" dirty="0"/>
              <a:t>- </a:t>
            </a:r>
            <a:r>
              <a:rPr lang="pt-BR" sz="2500" dirty="0" err="1"/>
              <a:t>application</a:t>
            </a:r>
            <a:r>
              <a:rPr lang="pt-BR" sz="2500" dirty="0"/>
              <a:t> </a:t>
            </a:r>
            <a:r>
              <a:rPr lang="pt-BR" sz="2500" dirty="0" err="1"/>
              <a:t>programming</a:t>
            </a:r>
            <a:r>
              <a:rPr lang="pt-BR" sz="2500" dirty="0"/>
              <a:t> interface (interface de programação de aplicações), especifica um conjunto de funções que estão disponíveis para um programador de aplicações, incluindo os parâmetros que são passados a cada função e os valores de retorno que o programador pode </a:t>
            </a:r>
            <a:r>
              <a:rPr lang="pt-BR" sz="2500" dirty="0" smtClean="0"/>
              <a:t>esperar.</a:t>
            </a:r>
          </a:p>
          <a:p>
            <a:r>
              <a:rPr lang="pt-BR" sz="2500" dirty="0" smtClean="0"/>
              <a:t>Existem 3 tipos básicos de API.</a:t>
            </a:r>
          </a:p>
          <a:p>
            <a:endParaRPr lang="pt-BR" sz="2500" dirty="0" smtClean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5078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Principais funções do núcleo - </a:t>
            </a:r>
            <a:r>
              <a:rPr lang="pt-BR" sz="5400" dirty="0" err="1" smtClean="0"/>
              <a:t>Kernel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400" dirty="0"/>
              <a:t>Tratamento de interrupções e exceções;</a:t>
            </a:r>
          </a:p>
          <a:p>
            <a:r>
              <a:rPr lang="pt-BR" sz="2400" dirty="0" smtClean="0"/>
              <a:t>Criação </a:t>
            </a:r>
            <a:r>
              <a:rPr lang="pt-BR" sz="2400" dirty="0"/>
              <a:t>e eliminação de processos e threads;</a:t>
            </a:r>
          </a:p>
          <a:p>
            <a:r>
              <a:rPr lang="pt-BR" sz="2400" dirty="0" smtClean="0"/>
              <a:t>Sincronização </a:t>
            </a:r>
            <a:r>
              <a:rPr lang="pt-BR" sz="2400" dirty="0"/>
              <a:t>e comunicação entre processos e threads</a:t>
            </a:r>
          </a:p>
          <a:p>
            <a:r>
              <a:rPr lang="pt-BR" sz="2400" dirty="0" smtClean="0"/>
              <a:t>Escalonamento </a:t>
            </a:r>
            <a:r>
              <a:rPr lang="pt-BR" sz="2400" dirty="0"/>
              <a:t>e controle de processos e threads</a:t>
            </a:r>
          </a:p>
          <a:p>
            <a:r>
              <a:rPr lang="pt-BR" sz="2400" dirty="0" smtClean="0"/>
              <a:t>Gerência </a:t>
            </a:r>
            <a:r>
              <a:rPr lang="pt-BR" sz="2400" dirty="0"/>
              <a:t>de memória</a:t>
            </a:r>
          </a:p>
          <a:p>
            <a:r>
              <a:rPr lang="pt-BR" sz="2400" dirty="0" smtClean="0"/>
              <a:t>Gerência </a:t>
            </a:r>
            <a:r>
              <a:rPr lang="pt-BR" sz="2400" dirty="0"/>
              <a:t>do sistema de arquivos</a:t>
            </a:r>
          </a:p>
          <a:p>
            <a:r>
              <a:rPr lang="pt-BR" sz="2400" dirty="0" smtClean="0"/>
              <a:t>Gerência </a:t>
            </a:r>
            <a:r>
              <a:rPr lang="pt-BR" sz="2400" dirty="0"/>
              <a:t>de dispositivos de E/S</a:t>
            </a:r>
          </a:p>
          <a:p>
            <a:r>
              <a:rPr lang="pt-BR" sz="2400" dirty="0" smtClean="0"/>
              <a:t>Suporte </a:t>
            </a:r>
            <a:r>
              <a:rPr lang="pt-BR" sz="2400" dirty="0"/>
              <a:t>a redes locais e distribuídas</a:t>
            </a:r>
          </a:p>
          <a:p>
            <a:r>
              <a:rPr lang="pt-BR" sz="2400" dirty="0" smtClean="0"/>
              <a:t>Contabilização </a:t>
            </a:r>
            <a:r>
              <a:rPr lang="pt-BR" sz="2400" dirty="0"/>
              <a:t>do uso do sistema;</a:t>
            </a:r>
          </a:p>
          <a:p>
            <a:r>
              <a:rPr lang="pt-BR" sz="2400" dirty="0" smtClean="0"/>
              <a:t>Auditoria </a:t>
            </a:r>
            <a:r>
              <a:rPr lang="pt-BR" sz="2400" dirty="0"/>
              <a:t>e segurança do sistema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852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Chamadas de Sistema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/>
              <a:t>API Windows para sistemas </a:t>
            </a:r>
            <a:r>
              <a:rPr lang="pt-BR" sz="2500" dirty="0" smtClean="0"/>
              <a:t>Windows.</a:t>
            </a:r>
          </a:p>
          <a:p>
            <a:r>
              <a:rPr lang="pt-BR" sz="2500" dirty="0" smtClean="0"/>
              <a:t>API </a:t>
            </a:r>
            <a:r>
              <a:rPr lang="pt-BR" sz="2500" dirty="0"/>
              <a:t>POSIX para </a:t>
            </a:r>
            <a:r>
              <a:rPr lang="pt-BR" sz="2500" dirty="0" smtClean="0"/>
              <a:t>sistemas baseados </a:t>
            </a:r>
            <a:r>
              <a:rPr lang="pt-BR" sz="2500" dirty="0"/>
              <a:t>em POSIX (que incluem virtualmente todas as versões do UNIX, Linux e Mac OS </a:t>
            </a:r>
            <a:r>
              <a:rPr lang="pt-BR" sz="2500" dirty="0" smtClean="0"/>
              <a:t>X).</a:t>
            </a:r>
          </a:p>
          <a:p>
            <a:r>
              <a:rPr lang="pt-BR" sz="2500" dirty="0" smtClean="0"/>
              <a:t>API </a:t>
            </a:r>
            <a:r>
              <a:rPr lang="pt-BR" sz="2500" dirty="0"/>
              <a:t>Java </a:t>
            </a:r>
            <a:r>
              <a:rPr lang="pt-BR" sz="2500" dirty="0" smtClean="0"/>
              <a:t>para programas </a:t>
            </a:r>
            <a:r>
              <a:rPr lang="pt-BR" sz="2500" dirty="0"/>
              <a:t>que são executados na máquina virtual Java.</a:t>
            </a:r>
            <a:endParaRPr lang="pt-BR" sz="2500" dirty="0" smtClean="0"/>
          </a:p>
          <a:p>
            <a:r>
              <a:rPr lang="pt-BR" sz="2500" dirty="0"/>
              <a:t>Um programador acessa uma API por meio de uma biblioteca </a:t>
            </a:r>
            <a:r>
              <a:rPr lang="pt-BR" sz="2500" dirty="0" smtClean="0"/>
              <a:t>de códigos </a:t>
            </a:r>
            <a:r>
              <a:rPr lang="pt-BR" sz="2500" dirty="0"/>
              <a:t>fornecida pelo sistema </a:t>
            </a:r>
            <a:r>
              <a:rPr lang="pt-BR" sz="2500" dirty="0" smtClean="0"/>
              <a:t>operacional.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28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Chamadas de Sistema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Exemplo de API padrão.</a:t>
            </a:r>
          </a:p>
          <a:p>
            <a:r>
              <a:rPr lang="pt-BR" sz="2500" dirty="0"/>
              <a:t>Como exemplo de uma API padrão, considere a função </a:t>
            </a:r>
            <a:r>
              <a:rPr lang="pt-BR" sz="2500" dirty="0" err="1"/>
              <a:t>read</a:t>
            </a:r>
            <a:r>
              <a:rPr lang="pt-BR" sz="2500" dirty="0"/>
              <a:t> ( ) que está disponível em sistemas UNIX </a:t>
            </a:r>
            <a:r>
              <a:rPr lang="pt-BR" sz="2500" dirty="0" smtClean="0"/>
              <a:t>e Linux</a:t>
            </a:r>
            <a:r>
              <a:rPr lang="pt-BR" sz="2500" dirty="0"/>
              <a:t>. A API para essa função é obtida na página </a:t>
            </a:r>
            <a:r>
              <a:rPr lang="pt-BR" sz="2500" dirty="0" err="1"/>
              <a:t>man</a:t>
            </a:r>
            <a:r>
              <a:rPr lang="pt-BR" sz="2500" dirty="0"/>
              <a:t> invocando o </a:t>
            </a:r>
            <a:r>
              <a:rPr lang="pt-BR" sz="2500" dirty="0" smtClean="0"/>
              <a:t>comando “</a:t>
            </a:r>
            <a:r>
              <a:rPr lang="pt-BR" sz="2500" dirty="0" err="1" smtClean="0"/>
              <a:t>man</a:t>
            </a:r>
            <a:r>
              <a:rPr lang="pt-BR" sz="2500" dirty="0" smtClean="0"/>
              <a:t> </a:t>
            </a:r>
            <a:r>
              <a:rPr lang="pt-BR" sz="2500" dirty="0" err="1" smtClean="0"/>
              <a:t>read</a:t>
            </a:r>
            <a:r>
              <a:rPr lang="pt-BR" sz="2500" dirty="0" smtClean="0"/>
              <a:t>”.</a:t>
            </a:r>
          </a:p>
          <a:p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96" y="4304105"/>
            <a:ext cx="6658977" cy="19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Um programa que use a função </a:t>
            </a:r>
            <a:r>
              <a:rPr lang="pt-BR" sz="2500" dirty="0" err="1"/>
              <a:t>read</a:t>
            </a:r>
            <a:r>
              <a:rPr lang="pt-BR" sz="2500" dirty="0"/>
              <a:t> ( ) deve incluir o arquivo de cabeçalho </a:t>
            </a:r>
            <a:r>
              <a:rPr lang="pt-BR" sz="2500" dirty="0" err="1"/>
              <a:t>unistd.h</a:t>
            </a:r>
            <a:r>
              <a:rPr lang="pt-BR" sz="2500" dirty="0"/>
              <a:t>, já que esse </a:t>
            </a:r>
            <a:r>
              <a:rPr lang="pt-BR" sz="2500" dirty="0" smtClean="0"/>
              <a:t>arquivo define </a:t>
            </a:r>
            <a:r>
              <a:rPr lang="pt-BR" sz="2500" dirty="0"/>
              <a:t>os tipos de dados </a:t>
            </a:r>
            <a:r>
              <a:rPr lang="pt-BR" sz="2500" dirty="0" err="1"/>
              <a:t>ssize_t</a:t>
            </a:r>
            <a:r>
              <a:rPr lang="pt-BR" sz="2500" dirty="0"/>
              <a:t> e </a:t>
            </a:r>
            <a:r>
              <a:rPr lang="pt-BR" sz="2500" dirty="0" err="1"/>
              <a:t>size_t</a:t>
            </a:r>
            <a:r>
              <a:rPr lang="pt-BR" sz="2500" dirty="0"/>
              <a:t> (entre outras coisas). Os parâmetros passados para </a:t>
            </a:r>
            <a:r>
              <a:rPr lang="pt-BR" sz="2500" dirty="0" err="1"/>
              <a:t>read</a:t>
            </a:r>
            <a:r>
              <a:rPr lang="pt-BR" sz="2500" dirty="0"/>
              <a:t> ( ) </a:t>
            </a:r>
            <a:r>
              <a:rPr lang="pt-BR" sz="2500" dirty="0" smtClean="0"/>
              <a:t>são os </a:t>
            </a:r>
            <a:r>
              <a:rPr lang="pt-BR" sz="2500" dirty="0"/>
              <a:t>seguintes</a:t>
            </a:r>
            <a:r>
              <a:rPr lang="pt-BR" sz="2500" dirty="0" smtClean="0"/>
              <a:t>:</a:t>
            </a:r>
          </a:p>
          <a:p>
            <a:r>
              <a:rPr lang="pt-BR" sz="2500" dirty="0" err="1"/>
              <a:t>int</a:t>
            </a:r>
            <a:r>
              <a:rPr lang="pt-BR" sz="2500" dirty="0"/>
              <a:t> </a:t>
            </a:r>
            <a:r>
              <a:rPr lang="pt-BR" sz="2500" dirty="0" err="1"/>
              <a:t>fd</a:t>
            </a:r>
            <a:r>
              <a:rPr lang="pt-BR" sz="2500" dirty="0"/>
              <a:t> — o descritor de arquivo a ser lido</a:t>
            </a:r>
          </a:p>
          <a:p>
            <a:r>
              <a:rPr lang="pt-BR" sz="2500" dirty="0" err="1"/>
              <a:t>void</a:t>
            </a:r>
            <a:r>
              <a:rPr lang="pt-BR" sz="2500" dirty="0"/>
              <a:t> *</a:t>
            </a:r>
            <a:r>
              <a:rPr lang="pt-BR" sz="2500" dirty="0" err="1"/>
              <a:t>buf</a:t>
            </a:r>
            <a:r>
              <a:rPr lang="pt-BR" sz="2500" dirty="0"/>
              <a:t> — um buffer para o qual os dados serão lidos</a:t>
            </a:r>
          </a:p>
          <a:p>
            <a:r>
              <a:rPr lang="pt-BR" sz="2500" dirty="0" err="1"/>
              <a:t>size_t</a:t>
            </a:r>
            <a:r>
              <a:rPr lang="pt-BR" sz="2500" dirty="0"/>
              <a:t> </a:t>
            </a:r>
            <a:r>
              <a:rPr lang="pt-BR" sz="2500" dirty="0" err="1"/>
              <a:t>count</a:t>
            </a:r>
            <a:r>
              <a:rPr lang="pt-BR" sz="2500" dirty="0"/>
              <a:t> — o número máximo de bytes a serem lidos para o </a:t>
            </a:r>
            <a:r>
              <a:rPr lang="pt-BR" sz="2500" dirty="0" smtClean="0"/>
              <a:t>buffer</a:t>
            </a:r>
          </a:p>
          <a:p>
            <a:r>
              <a:rPr lang="pt-BR" sz="2500" dirty="0"/>
              <a:t>Em uma leitura bem-sucedida, o número de bytes lidos é retornado. Um valor de retorno igual a 0 indica fim </a:t>
            </a:r>
            <a:r>
              <a:rPr lang="pt-BR" sz="2500" dirty="0" smtClean="0"/>
              <a:t>de arquivo</a:t>
            </a:r>
            <a:r>
              <a:rPr lang="pt-BR" sz="2500" dirty="0"/>
              <a:t>. Se ocorre um erro, </a:t>
            </a:r>
            <a:r>
              <a:rPr lang="pt-BR" sz="2500" dirty="0" err="1"/>
              <a:t>read</a:t>
            </a:r>
            <a:r>
              <a:rPr lang="pt-BR" sz="2500" dirty="0"/>
              <a:t> ( ) retorna –1.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64" y="285615"/>
            <a:ext cx="5486255" cy="160973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2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500" dirty="0"/>
              <a:t>As chamadas de sistema podem ser agrupadas, grosso modo, em seis categorias principais</a:t>
            </a:r>
            <a:r>
              <a:rPr lang="pt-BR" sz="2500" dirty="0" smtClean="0"/>
              <a:t>:</a:t>
            </a:r>
          </a:p>
          <a:p>
            <a:r>
              <a:rPr lang="pt-BR" sz="2500" dirty="0"/>
              <a:t>controle </a:t>
            </a:r>
            <a:r>
              <a:rPr lang="pt-BR" sz="2500" dirty="0" smtClean="0"/>
              <a:t>de processos;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manipulação de </a:t>
            </a:r>
            <a:r>
              <a:rPr lang="pt-BR" sz="2500" dirty="0" smtClean="0"/>
              <a:t>arquivos;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manipulação de </a:t>
            </a:r>
            <a:r>
              <a:rPr lang="pt-BR" sz="2500" dirty="0" smtClean="0"/>
              <a:t>dispositivos;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manutenção </a:t>
            </a:r>
            <a:r>
              <a:rPr lang="pt-BR" sz="2500" dirty="0" smtClean="0"/>
              <a:t>de informações;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comunicações e proteção</a:t>
            </a:r>
            <a:r>
              <a:rPr lang="pt-BR" sz="2500" dirty="0" smtClean="0"/>
              <a:t>.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420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1- Controle </a:t>
            </a:r>
            <a:r>
              <a:rPr lang="pt-BR" sz="2400" dirty="0"/>
              <a:t>de processos </a:t>
            </a:r>
            <a:endParaRPr lang="pt-BR" sz="2400" dirty="0" smtClean="0"/>
          </a:p>
          <a:p>
            <a:r>
              <a:rPr lang="pt-BR" sz="2400" dirty="0" smtClean="0"/>
              <a:t>encerrar</a:t>
            </a:r>
            <a:r>
              <a:rPr lang="pt-BR" sz="2400" dirty="0"/>
              <a:t>, abortar</a:t>
            </a:r>
          </a:p>
          <a:p>
            <a:r>
              <a:rPr lang="pt-BR" sz="2400" dirty="0"/>
              <a:t>carregar, executar</a:t>
            </a:r>
          </a:p>
          <a:p>
            <a:r>
              <a:rPr lang="pt-BR" sz="2400" dirty="0"/>
              <a:t>criar processo, encerrar processo</a:t>
            </a:r>
          </a:p>
          <a:p>
            <a:r>
              <a:rPr lang="pt-BR" sz="2400" dirty="0"/>
              <a:t>obter/definir atributos do processo</a:t>
            </a:r>
          </a:p>
          <a:p>
            <a:r>
              <a:rPr lang="pt-BR" sz="2400" dirty="0"/>
              <a:t>esperar hora, esperar evento, sinalizar evento</a:t>
            </a:r>
          </a:p>
          <a:p>
            <a:r>
              <a:rPr lang="pt-BR" sz="2400" dirty="0"/>
              <a:t>alocar e liberar memória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4390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2- </a:t>
            </a:r>
            <a:r>
              <a:rPr lang="pt-BR" sz="2400" dirty="0"/>
              <a:t>Gerenciamento de arquivos </a:t>
            </a:r>
            <a:endParaRPr lang="pt-BR" sz="2400" dirty="0" smtClean="0"/>
          </a:p>
          <a:p>
            <a:r>
              <a:rPr lang="pt-BR" sz="2400" dirty="0" smtClean="0"/>
              <a:t>criar </a:t>
            </a:r>
            <a:r>
              <a:rPr lang="pt-BR" sz="2400" dirty="0"/>
              <a:t>arquivo, excluir arquivo</a:t>
            </a:r>
          </a:p>
          <a:p>
            <a:r>
              <a:rPr lang="pt-BR" sz="2400" dirty="0"/>
              <a:t>abrir, fechar</a:t>
            </a:r>
          </a:p>
          <a:p>
            <a:r>
              <a:rPr lang="pt-BR" sz="2400" dirty="0"/>
              <a:t>ler, gravar, reposicionar</a:t>
            </a:r>
          </a:p>
          <a:p>
            <a:r>
              <a:rPr lang="pt-BR" sz="2400" dirty="0"/>
              <a:t>obter/definir atributos do arquivo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1645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3- </a:t>
            </a:r>
            <a:r>
              <a:rPr lang="pt-BR" sz="2400" dirty="0"/>
              <a:t>Gerenciamento de dispositivos </a:t>
            </a:r>
            <a:endParaRPr lang="pt-BR" sz="2400" dirty="0" smtClean="0"/>
          </a:p>
          <a:p>
            <a:r>
              <a:rPr lang="pt-BR" sz="2400" dirty="0" smtClean="0"/>
              <a:t>solicitar </a:t>
            </a:r>
            <a:r>
              <a:rPr lang="pt-BR" sz="2400" dirty="0"/>
              <a:t>dispositivo, liberar dispositivo</a:t>
            </a:r>
          </a:p>
          <a:p>
            <a:r>
              <a:rPr lang="pt-BR" sz="2400" dirty="0"/>
              <a:t>ler, gravar, reposicionar</a:t>
            </a:r>
          </a:p>
          <a:p>
            <a:r>
              <a:rPr lang="pt-BR" sz="2400" dirty="0"/>
              <a:t>obter/definir atributos do dispositivo</a:t>
            </a:r>
          </a:p>
          <a:p>
            <a:r>
              <a:rPr lang="pt-BR" sz="2400" dirty="0"/>
              <a:t>conectar ou desconectar dispositivos logicamente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0041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4- </a:t>
            </a:r>
            <a:r>
              <a:rPr lang="pt-BR" sz="2400" dirty="0"/>
              <a:t>Manutenção de informações </a:t>
            </a:r>
            <a:endParaRPr lang="pt-BR" sz="2400" dirty="0" smtClean="0"/>
          </a:p>
          <a:p>
            <a:r>
              <a:rPr lang="pt-BR" sz="2400" dirty="0" smtClean="0"/>
              <a:t>obter/definir </a:t>
            </a:r>
            <a:r>
              <a:rPr lang="pt-BR" sz="2400" dirty="0"/>
              <a:t>a hora ou a data</a:t>
            </a:r>
          </a:p>
          <a:p>
            <a:r>
              <a:rPr lang="pt-BR" sz="2400" dirty="0"/>
              <a:t>obter/definir dados do sistema</a:t>
            </a:r>
          </a:p>
          <a:p>
            <a:r>
              <a:rPr lang="pt-BR" sz="2400" dirty="0"/>
              <a:t>obter/definir atributos do processo, arquivo ou dispositivo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25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5- </a:t>
            </a:r>
            <a:r>
              <a:rPr lang="pt-BR" sz="2400" dirty="0"/>
              <a:t>Comunicações </a:t>
            </a:r>
            <a:endParaRPr lang="pt-BR" sz="2400" dirty="0" smtClean="0"/>
          </a:p>
          <a:p>
            <a:r>
              <a:rPr lang="pt-BR" sz="2400" dirty="0" smtClean="0"/>
              <a:t>criar</a:t>
            </a:r>
            <a:r>
              <a:rPr lang="pt-BR" sz="2400" dirty="0"/>
              <a:t>, excluir conexão de comunicações</a:t>
            </a:r>
          </a:p>
          <a:p>
            <a:r>
              <a:rPr lang="pt-BR" sz="2400" dirty="0"/>
              <a:t>enviar, receber mensagens</a:t>
            </a:r>
          </a:p>
          <a:p>
            <a:r>
              <a:rPr lang="pt-BR" sz="2400" dirty="0"/>
              <a:t>transferir informações de status</a:t>
            </a:r>
          </a:p>
          <a:p>
            <a:r>
              <a:rPr lang="pt-BR" sz="2400" dirty="0"/>
              <a:t>conectar ou desconectar dispositivos remotos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0628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Chamadas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6- </a:t>
            </a:r>
            <a:r>
              <a:rPr lang="pt-BR" sz="2400" dirty="0"/>
              <a:t>Proteção </a:t>
            </a:r>
            <a:endParaRPr lang="pt-BR" sz="2400" dirty="0" smtClean="0"/>
          </a:p>
          <a:p>
            <a:r>
              <a:rPr lang="pt-BR" sz="2400" dirty="0" smtClean="0"/>
              <a:t>obter/definir </a:t>
            </a:r>
            <a:r>
              <a:rPr lang="pt-BR" sz="2400" dirty="0"/>
              <a:t>permissões de </a:t>
            </a:r>
            <a:r>
              <a:rPr lang="pt-BR" sz="2400" dirty="0" smtClean="0"/>
              <a:t>arquivos</a:t>
            </a:r>
          </a:p>
          <a:p>
            <a:endParaRPr lang="pt-BR" sz="2400" dirty="0"/>
          </a:p>
          <a:p>
            <a:r>
              <a:rPr lang="pt-BR" sz="2400" dirty="0" smtClean="0"/>
              <a:t>Para mais </a:t>
            </a:r>
            <a:r>
              <a:rPr lang="pt-BR" sz="2400" dirty="0"/>
              <a:t>detalhes leiam </a:t>
            </a:r>
            <a:r>
              <a:rPr lang="pt-BR" sz="2400" dirty="0" smtClean="0"/>
              <a:t>as </a:t>
            </a:r>
            <a:r>
              <a:rPr lang="pt-BR" sz="2400" dirty="0"/>
              <a:t>Seções 2.4.1 a </a:t>
            </a:r>
            <a:r>
              <a:rPr lang="pt-BR" sz="2400" dirty="0" smtClean="0"/>
              <a:t>2.4.6 </a:t>
            </a:r>
            <a:r>
              <a:rPr lang="pt-BR" sz="2400" dirty="0" err="1"/>
              <a:t>Silberschatz</a:t>
            </a:r>
            <a:r>
              <a:rPr lang="pt-BR" sz="2400" dirty="0"/>
              <a:t> </a:t>
            </a:r>
            <a:r>
              <a:rPr lang="pt-BR" sz="2400" i="1" dirty="0"/>
              <a:t>et al.</a:t>
            </a:r>
          </a:p>
          <a:p>
            <a:endParaRPr lang="pt-BR" sz="2400" dirty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836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Modo de Acesso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400" dirty="0"/>
              <a:t>Uma preocupação dos </a:t>
            </a:r>
            <a:r>
              <a:rPr lang="pt-BR" sz="2400" dirty="0" err="1"/>
              <a:t>S.O.s</a:t>
            </a:r>
            <a:r>
              <a:rPr lang="pt-BR" sz="2400" dirty="0"/>
              <a:t> é a implementação </a:t>
            </a:r>
            <a:r>
              <a:rPr lang="pt-BR" sz="2400" dirty="0" smtClean="0"/>
              <a:t>de mecanismos </a:t>
            </a:r>
            <a:r>
              <a:rPr lang="pt-BR" sz="2400" dirty="0"/>
              <a:t>de proteção do sistema e de acesso aos </a:t>
            </a:r>
            <a:r>
              <a:rPr lang="pt-BR" sz="2400" dirty="0" smtClean="0"/>
              <a:t>seus serviços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Caso </a:t>
            </a:r>
            <a:r>
              <a:rPr lang="pt-BR" sz="2400" dirty="0"/>
              <a:t>uma aplicação, que tenha acesso ao núcleo, </a:t>
            </a:r>
            <a:r>
              <a:rPr lang="pt-BR" sz="2400" dirty="0" smtClean="0"/>
              <a:t>realize uma </a:t>
            </a:r>
            <a:r>
              <a:rPr lang="pt-BR" sz="2400" dirty="0"/>
              <a:t>operação que altere sua integridade, todo o </a:t>
            </a:r>
            <a:r>
              <a:rPr lang="pt-BR" sz="2400" dirty="0" smtClean="0"/>
              <a:t>sistema poderá </a:t>
            </a:r>
            <a:r>
              <a:rPr lang="pt-BR" sz="2400" dirty="0"/>
              <a:t>ficar comprometido e inoperante</a:t>
            </a:r>
          </a:p>
          <a:p>
            <a:r>
              <a:rPr lang="pt-BR" sz="2400" dirty="0" smtClean="0"/>
              <a:t>Em </a:t>
            </a:r>
            <a:r>
              <a:rPr lang="pt-BR" sz="2400" dirty="0"/>
              <a:t>geral, os processadores possuem dois modos </a:t>
            </a:r>
            <a:r>
              <a:rPr lang="pt-BR" sz="2400" dirty="0" smtClean="0"/>
              <a:t>de acesso</a:t>
            </a:r>
            <a:r>
              <a:rPr lang="pt-BR" sz="2400" dirty="0"/>
              <a:t>: modo usuário e modo </a:t>
            </a:r>
            <a:r>
              <a:rPr lang="pt-BR" sz="2400" dirty="0" err="1"/>
              <a:t>kernel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Modo </a:t>
            </a:r>
            <a:r>
              <a:rPr lang="pt-BR" sz="2400" dirty="0"/>
              <a:t>usuário: uma aplicação só pode executar </a:t>
            </a:r>
            <a:r>
              <a:rPr lang="pt-BR" sz="2400" dirty="0" smtClean="0"/>
              <a:t>instruções conhecidas </a:t>
            </a:r>
            <a:r>
              <a:rPr lang="pt-BR" sz="2400" dirty="0"/>
              <a:t>como não privilegiadas, tendo acesso a </a:t>
            </a:r>
            <a:r>
              <a:rPr lang="pt-BR" sz="2400" dirty="0" smtClean="0"/>
              <a:t>um número </a:t>
            </a:r>
            <a:r>
              <a:rPr lang="pt-BR" sz="2400" dirty="0"/>
              <a:t>reduzido de instruções.</a:t>
            </a:r>
          </a:p>
          <a:p>
            <a:r>
              <a:rPr lang="pt-BR" sz="2400" dirty="0" smtClean="0"/>
              <a:t>Modo </a:t>
            </a:r>
            <a:r>
              <a:rPr lang="pt-BR" sz="2400" dirty="0" err="1"/>
              <a:t>kernel</a:t>
            </a:r>
            <a:r>
              <a:rPr lang="pt-BR" sz="2400" dirty="0"/>
              <a:t>: pode ter acesso ao conjunto total </a:t>
            </a:r>
            <a:r>
              <a:rPr lang="pt-BR" sz="2400" dirty="0" smtClean="0"/>
              <a:t>de instruções </a:t>
            </a:r>
            <a:r>
              <a:rPr lang="pt-BR" sz="2400" dirty="0"/>
              <a:t>do processador.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1592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/>
              <a:t>Qual é a finalidade das chamadas de sistema</a:t>
            </a:r>
            <a:r>
              <a:rPr lang="pt-BR" sz="2400" dirty="0" smtClean="0"/>
              <a:t>?</a:t>
            </a:r>
          </a:p>
          <a:p>
            <a:r>
              <a:rPr lang="pt-BR" sz="2400" dirty="0" smtClean="0"/>
              <a:t>O que é uma API?</a:t>
            </a:r>
          </a:p>
          <a:p>
            <a:r>
              <a:rPr lang="pt-BR" sz="2400" dirty="0" smtClean="0"/>
              <a:t>Quais são as interfaces para a utilização do SO? Explique cada uma delas.</a:t>
            </a:r>
          </a:p>
          <a:p>
            <a:r>
              <a:rPr lang="pt-BR" sz="2400" dirty="0" smtClean="0"/>
              <a:t>Pesquise e descreva as operações de serviço do SO.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938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596496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Modo de Acesso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883" y="2200465"/>
            <a:ext cx="7239037" cy="3880739"/>
          </a:xfrm>
        </p:spPr>
        <p:txBody>
          <a:bodyPr anchor="t">
            <a:normAutofit/>
          </a:bodyPr>
          <a:lstStyle/>
          <a:p>
            <a:r>
              <a:rPr lang="pt-BR" sz="2400" dirty="0"/>
              <a:t>O modo de acesso é determinado por um conjunto </a:t>
            </a:r>
            <a:r>
              <a:rPr lang="pt-BR" sz="2400" dirty="0" smtClean="0"/>
              <a:t>de bits</a:t>
            </a:r>
            <a:r>
              <a:rPr lang="pt-BR" sz="2400" dirty="0"/>
              <a:t>, localizado no registrador de status do </a:t>
            </a:r>
            <a:r>
              <a:rPr lang="pt-BR" sz="2400" dirty="0" smtClean="0"/>
              <a:t>processador, que </a:t>
            </a:r>
            <a:r>
              <a:rPr lang="pt-BR" sz="2400" dirty="0"/>
              <a:t>indica o modo de acesso corrente.</a:t>
            </a:r>
          </a:p>
          <a:p>
            <a:r>
              <a:rPr lang="pt-BR" sz="2400" dirty="0" smtClean="0"/>
              <a:t>Ações </a:t>
            </a:r>
            <a:r>
              <a:rPr lang="pt-BR" sz="2400" dirty="0"/>
              <a:t>privilegiadas não devem ser utilizadas de </a:t>
            </a:r>
            <a:r>
              <a:rPr lang="pt-BR" sz="2400" dirty="0" smtClean="0"/>
              <a:t> Maneira indiscriminada </a:t>
            </a:r>
            <a:r>
              <a:rPr lang="pt-BR" sz="2400" dirty="0"/>
              <a:t>pelas aplicações, pois isso traria </a:t>
            </a:r>
            <a:r>
              <a:rPr lang="pt-BR" sz="2400" dirty="0" smtClean="0"/>
              <a:t>graves instabilidades </a:t>
            </a:r>
            <a:r>
              <a:rPr lang="pt-BR" sz="2400" dirty="0"/>
              <a:t>e inseguranças ao S.O.</a:t>
            </a:r>
          </a:p>
          <a:p>
            <a:r>
              <a:rPr lang="pt-BR" sz="2400" dirty="0" smtClean="0"/>
              <a:t>As </a:t>
            </a:r>
            <a:r>
              <a:rPr lang="pt-BR" sz="2400" dirty="0"/>
              <a:t>instruções não privilegiadas são as que </a:t>
            </a:r>
            <a:r>
              <a:rPr lang="pt-BR" sz="2400" dirty="0" smtClean="0"/>
              <a:t>não oferecem </a:t>
            </a:r>
            <a:r>
              <a:rPr lang="pt-BR" sz="2400" dirty="0"/>
              <a:t>risco ao sistema e podem ser executadas </a:t>
            </a:r>
            <a:r>
              <a:rPr lang="pt-BR" sz="2400" dirty="0" smtClean="0"/>
              <a:t>em modo </a:t>
            </a:r>
            <a:r>
              <a:rPr lang="pt-BR" sz="2400" dirty="0"/>
              <a:t>não privilegiado, ou seja, modo usuário.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740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Estrutura do Sistema Operacional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Cap. 2 </a:t>
            </a:r>
            <a:r>
              <a:rPr lang="pt-BR" sz="2500" dirty="0" err="1" smtClean="0"/>
              <a:t>Silberschatz</a:t>
            </a:r>
            <a:r>
              <a:rPr lang="pt-BR" sz="2500" dirty="0" smtClean="0"/>
              <a:t> </a:t>
            </a:r>
            <a:r>
              <a:rPr lang="pt-BR" sz="2500" i="1" dirty="0" smtClean="0"/>
              <a:t>et al.</a:t>
            </a:r>
          </a:p>
          <a:p>
            <a:r>
              <a:rPr lang="pt-BR" sz="2500" dirty="0" smtClean="0"/>
              <a:t>Um </a:t>
            </a:r>
            <a:r>
              <a:rPr lang="pt-BR" sz="2500" dirty="0"/>
              <a:t>sistema operacional fornece o ambiente dentro do qual os programas são </a:t>
            </a:r>
            <a:r>
              <a:rPr lang="pt-BR" sz="2500" dirty="0" smtClean="0"/>
              <a:t>executados.</a:t>
            </a:r>
          </a:p>
          <a:p>
            <a:r>
              <a:rPr lang="pt-BR" sz="2500" dirty="0" smtClean="0"/>
              <a:t>Mas como?</a:t>
            </a:r>
          </a:p>
          <a:p>
            <a:endParaRPr lang="pt-BR" sz="2500" dirty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37" y="4130249"/>
            <a:ext cx="1323822" cy="18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230098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0" y="1671417"/>
            <a:ext cx="8646319" cy="43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Interface de </a:t>
            </a:r>
            <a:r>
              <a:rPr lang="pt-BR" sz="2500" dirty="0" smtClean="0"/>
              <a:t>usuário.</a:t>
            </a:r>
          </a:p>
          <a:p>
            <a:r>
              <a:rPr lang="pt-BR" sz="2500" dirty="0" smtClean="0"/>
              <a:t>Pode ser dos tipos: GUI, CLI ou Batch.</a:t>
            </a:r>
          </a:p>
          <a:p>
            <a:endParaRPr lang="pt-BR" sz="2500" dirty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39" y="898603"/>
            <a:ext cx="3064668" cy="21321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0" y="4226668"/>
            <a:ext cx="3295378" cy="19111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28" y="4178017"/>
            <a:ext cx="4708000" cy="26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Serviços do SO.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Execução de programas.</a:t>
            </a:r>
          </a:p>
          <a:p>
            <a:r>
              <a:rPr lang="pt-BR" sz="2500" dirty="0"/>
              <a:t> </a:t>
            </a:r>
            <a:r>
              <a:rPr lang="pt-BR" sz="2500" dirty="0" smtClean="0"/>
              <a:t>O sistema </a:t>
            </a:r>
            <a:r>
              <a:rPr lang="pt-BR" sz="2500" dirty="0"/>
              <a:t>deve ser capaz de carregar um programa na memória e executar esse </a:t>
            </a:r>
            <a:r>
              <a:rPr lang="pt-BR" sz="2500" dirty="0" smtClean="0"/>
              <a:t>programa. O </a:t>
            </a:r>
            <a:r>
              <a:rPr lang="pt-BR" sz="2500" dirty="0"/>
              <a:t>programa deve ser capaz de encerrar sua execução, normal ou anormalmente (indicando o erro</a:t>
            </a:r>
            <a:r>
              <a:rPr lang="pt-BR" sz="2500" dirty="0" smtClean="0"/>
              <a:t>).</a:t>
            </a:r>
            <a:endParaRPr lang="pt-BR" sz="16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88" y="2244013"/>
            <a:ext cx="2821059" cy="10918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31" y="5087786"/>
            <a:ext cx="4141763" cy="15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1973</Words>
  <Application>Microsoft Office PowerPoint</Application>
  <PresentationFormat>Apresentação na tela (4:3)</PresentationFormat>
  <Paragraphs>230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LABORATÓRIO DE HARDWARE E SISTEMAS OPERACIONAIS</vt:lpstr>
      <vt:lpstr>Estrutura do SO</vt:lpstr>
      <vt:lpstr>Principais funções do núcleo - Kernel</vt:lpstr>
      <vt:lpstr>Modo de Acesso</vt:lpstr>
      <vt:lpstr>Modo de Acesso</vt:lpstr>
      <vt:lpstr>Estrutura do Sistema Operacional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Serviços do SO.</vt:lpstr>
      <vt:lpstr>Interface entre o Usuário e o SO</vt:lpstr>
      <vt:lpstr>Interpretadores de Comandos</vt:lpstr>
      <vt:lpstr>Apresentação do PowerPoint</vt:lpstr>
      <vt:lpstr>Interpretadores de Comandos</vt:lpstr>
      <vt:lpstr>Interfaces Gráficas de Usuário</vt:lpstr>
      <vt:lpstr>Apresentação do PowerPoint</vt:lpstr>
      <vt:lpstr>Escolha da Interface</vt:lpstr>
      <vt:lpstr>Escolha da Interface</vt:lpstr>
      <vt:lpstr>Chamadas de Sistema</vt:lpstr>
      <vt:lpstr>Chamadas de Sistema</vt:lpstr>
      <vt:lpstr>Chamadas de Sistema</vt:lpstr>
      <vt:lpstr>Chamadas de Sistema</vt:lpstr>
      <vt:lpstr>Chamadas de Sistema</vt:lpstr>
      <vt:lpstr>Apresentação do PowerPoint</vt:lpstr>
      <vt:lpstr>Tipos de Chamadas de Sistema</vt:lpstr>
      <vt:lpstr>Tipos de Chamadas de Sistema</vt:lpstr>
      <vt:lpstr>Tipos de Chamadas de Sistema</vt:lpstr>
      <vt:lpstr>Tipos de Chamadas de Sistema</vt:lpstr>
      <vt:lpstr>Tipos de Chamadas de Sistema</vt:lpstr>
      <vt:lpstr>Tipos de Chamadas de Sistema</vt:lpstr>
      <vt:lpstr>Tipos de Chamadas de Sistema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59</cp:revision>
  <dcterms:created xsi:type="dcterms:W3CDTF">2023-01-24T23:29:32Z</dcterms:created>
  <dcterms:modified xsi:type="dcterms:W3CDTF">2023-08-08T20:23:08Z</dcterms:modified>
</cp:coreProperties>
</file>