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nós </a:t>
            </a:r>
            <a:r>
              <a:rPr lang="pt-BR" sz="5400" dirty="0" smtClean="0"/>
              <a:t>sensores (sensor-node</a:t>
            </a:r>
            <a:r>
              <a:rPr lang="pt-BR" sz="54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Redes de nós sensores minúsculos estão sendo </a:t>
            </a:r>
            <a:r>
              <a:rPr lang="pt-BR" sz="2500" dirty="0" smtClean="0"/>
              <a:t>empregadas </a:t>
            </a:r>
            <a:r>
              <a:rPr lang="pt-BR" sz="2500" dirty="0"/>
              <a:t>para uma série de finalidades. Esses nós são computadores minúsculos que se comunicam entre si e com uma estação-base usando comunicação sem fio. </a:t>
            </a:r>
            <a:endParaRPr lang="pt-BR" sz="2500" dirty="0" smtClean="0"/>
          </a:p>
          <a:p>
            <a:r>
              <a:rPr lang="pt-BR" sz="2500" dirty="0" smtClean="0"/>
              <a:t>Redes </a:t>
            </a:r>
            <a:r>
              <a:rPr lang="pt-BR" sz="2500" dirty="0"/>
              <a:t>de sensores são usadas para proteger os </a:t>
            </a:r>
            <a:r>
              <a:rPr lang="pt-BR" sz="2500" dirty="0" smtClean="0"/>
              <a:t>perímetros </a:t>
            </a:r>
            <a:r>
              <a:rPr lang="pt-BR" sz="2500" dirty="0"/>
              <a:t>de prédios, guardar fronteiras nacionais, detectar incêndios em florestas, medir a temperatura e a </a:t>
            </a:r>
            <a:r>
              <a:rPr lang="pt-BR" sz="2500" dirty="0" smtClean="0"/>
              <a:t>precipitação </a:t>
            </a:r>
            <a:r>
              <a:rPr lang="pt-BR" sz="2500" dirty="0"/>
              <a:t>para a previsão de tempo, colher informações </a:t>
            </a:r>
            <a:r>
              <a:rPr lang="pt-BR" sz="2500" dirty="0" smtClean="0"/>
              <a:t>sobre </a:t>
            </a:r>
            <a:r>
              <a:rPr lang="pt-BR" sz="2500" dirty="0"/>
              <a:t>a movimentação de inimigos nos campos de batalha e muito mais.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1907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nós </a:t>
            </a:r>
            <a:r>
              <a:rPr lang="pt-BR" sz="5400" dirty="0" smtClean="0"/>
              <a:t>sensores (sensor-node</a:t>
            </a:r>
            <a:r>
              <a:rPr lang="pt-BR" sz="54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Os sensores são computadores pequenos movidos a bateria com rádios integrados. </a:t>
            </a:r>
            <a:endParaRPr lang="pt-BR" sz="2500" dirty="0" smtClean="0"/>
          </a:p>
          <a:p>
            <a:r>
              <a:rPr lang="pt-BR" sz="2500" dirty="0" smtClean="0"/>
              <a:t>Eles </a:t>
            </a:r>
            <a:r>
              <a:rPr lang="pt-BR" sz="2500" dirty="0"/>
              <a:t>têm energia limitada e precisam funcionar por longos períodos </a:t>
            </a:r>
            <a:r>
              <a:rPr lang="pt-BR" sz="2500" dirty="0" smtClean="0"/>
              <a:t>desacompanhados </a:t>
            </a:r>
            <a:r>
              <a:rPr lang="pt-BR" sz="2500" dirty="0"/>
              <a:t>ao ar livre e frequentemente em condições severas.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rede tem de ser robusta o suficiente para tolerar falhas de nós individuais, o que acontece cada vez com mais </a:t>
            </a:r>
            <a:r>
              <a:rPr lang="pt-BR" sz="2500" dirty="0" smtClean="0"/>
              <a:t>frequência </a:t>
            </a:r>
            <a:r>
              <a:rPr lang="pt-BR" sz="2500" dirty="0"/>
              <a:t>à medida que as baterias começam a se esgotar.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497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nós </a:t>
            </a:r>
            <a:r>
              <a:rPr lang="pt-BR" sz="5400" dirty="0" smtClean="0"/>
              <a:t>sensores (sensor-node</a:t>
            </a:r>
            <a:r>
              <a:rPr lang="pt-BR" sz="54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500" dirty="0"/>
              <a:t>Cada nó sensor é um computador verdadeiro, com uma CPU, RAM, ROM e um ou mais sensores </a:t>
            </a:r>
            <a:r>
              <a:rPr lang="pt-BR" sz="2500" dirty="0" smtClean="0"/>
              <a:t>ambientais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Ele </a:t>
            </a:r>
            <a:r>
              <a:rPr lang="pt-BR" sz="2500" dirty="0"/>
              <a:t>executa um sistema operacional pequeno, mas verdadeiro, em geral orientado a eventos, respondendo a eventos externos ou tomando medidas periodicamente com base em um relógio interno. </a:t>
            </a:r>
            <a:endParaRPr lang="pt-BR" sz="2500" dirty="0" smtClean="0"/>
          </a:p>
          <a:p>
            <a:r>
              <a:rPr lang="pt-BR" sz="2500" dirty="0" smtClean="0"/>
              <a:t>O </a:t>
            </a:r>
            <a:r>
              <a:rPr lang="pt-BR" sz="2500" dirty="0"/>
              <a:t>sistema </a:t>
            </a:r>
            <a:r>
              <a:rPr lang="pt-BR" sz="2500" dirty="0" smtClean="0"/>
              <a:t>operacional </a:t>
            </a:r>
            <a:r>
              <a:rPr lang="pt-BR" sz="2500" dirty="0"/>
              <a:t>tem de ser pequeno e simples, pois os nós têm uma RAM pequena e a duração da bateria é uma questão </a:t>
            </a:r>
            <a:r>
              <a:rPr lang="pt-BR" sz="2500" dirty="0" smtClean="0"/>
              <a:t>fundamental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Também</a:t>
            </a:r>
            <a:r>
              <a:rPr lang="pt-BR" sz="2500" dirty="0"/>
              <a:t>, como com os sistemas embarcados, todos os programas são carregados antecipadamente; os usuários não inicializam subitamente os programas que eles baixaram da internet, o que torna o design muito mais simples. </a:t>
            </a:r>
            <a:r>
              <a:rPr lang="pt-BR" sz="2500" dirty="0" err="1"/>
              <a:t>TinyOS</a:t>
            </a:r>
            <a:r>
              <a:rPr lang="pt-BR" sz="2500" dirty="0"/>
              <a:t> é um sistema operacional bem conhecido para um nó sensor.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330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tempo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Esses sistemas são caracterizados por ter o tempo como um parâmetro-chave. Por exemplo, em sistemas de controle de processo industrial, computa- dores em tempo real têm de coletar dados a respeito do processo de produção e usá-los para controlar </a:t>
            </a:r>
            <a:r>
              <a:rPr lang="pt-BR" sz="2500" dirty="0" smtClean="0"/>
              <a:t>máquinas </a:t>
            </a:r>
            <a:r>
              <a:rPr lang="pt-BR" sz="2500" dirty="0"/>
              <a:t>na fábrica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Basicamente são divididos em 2 tipos, os críticos e não críticos:</a:t>
            </a:r>
          </a:p>
        </p:txBody>
      </p:sp>
    </p:spTree>
    <p:extLst>
      <p:ext uri="{BB962C8B-B14F-4D97-AF65-F5344CB8AC3E}">
        <p14:creationId xmlns:p14="http://schemas.microsoft.com/office/powerpoint/2010/main" val="18016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tempo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Críticos: São sistemas onde qualquer falha ou demora pode causar danos financeiros, risco a morte ou outros. São sistemas que tem de fornecer garantia absoluta de que uma ação irá ocorrer em determinado momento.</a:t>
            </a:r>
          </a:p>
          <a:p>
            <a:r>
              <a:rPr lang="pt-BR" sz="2500" dirty="0" smtClean="0"/>
              <a:t>Sistemas militares (sistema de defesa de míssil de Israel); Sistema de controle de trafego aéreo; Sistema de controle de dados vitais de humanos (UTI)...</a:t>
            </a:r>
          </a:p>
        </p:txBody>
      </p:sp>
    </p:spTree>
    <p:extLst>
      <p:ext uri="{BB962C8B-B14F-4D97-AF65-F5344CB8AC3E}">
        <p14:creationId xmlns:p14="http://schemas.microsoft.com/office/powerpoint/2010/main" val="37826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tempo real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Não críticos: Um sistema de tempo real não crítico é aquele em que perder um prazo ocasional, embora não desejável, é aceitável e não causa danos permanentes. Sistemas de multimídia ou áudio digital caem nesta categoria. Smartphones também são sistemas de tempo real não </a:t>
            </a:r>
            <a:r>
              <a:rPr lang="pt-BR" sz="2500" dirty="0" smtClean="0"/>
              <a:t>críticos</a:t>
            </a:r>
          </a:p>
          <a:p>
            <a:r>
              <a:rPr lang="pt-BR" sz="2500" dirty="0"/>
              <a:t>Um exemplo desse tipo de sistema de </a:t>
            </a:r>
            <a:r>
              <a:rPr lang="pt-BR" sz="2500" dirty="0" smtClean="0"/>
              <a:t>tempo </a:t>
            </a:r>
            <a:r>
              <a:rPr lang="pt-BR" sz="2500" dirty="0"/>
              <a:t>real é o </a:t>
            </a:r>
            <a:r>
              <a:rPr lang="pt-BR" sz="2500" dirty="0" err="1"/>
              <a:t>eCos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8774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/>
              <a:t>Sistemas operacionais de </a:t>
            </a:r>
            <a:r>
              <a:rPr lang="pt-BR" sz="5400" dirty="0" smtClean="0"/>
              <a:t>cartões inteligentes (</a:t>
            </a:r>
            <a:r>
              <a:rPr lang="pt-BR" sz="5400" dirty="0" err="1" smtClean="0"/>
              <a:t>smartcard</a:t>
            </a:r>
            <a:r>
              <a:rPr lang="pt-BR" sz="54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Os menores sistemas operacionais são executados em cartões inteligentes, que são dispositivos do </a:t>
            </a:r>
            <a:r>
              <a:rPr lang="pt-BR" sz="2500" dirty="0" smtClean="0"/>
              <a:t>tamanho </a:t>
            </a:r>
            <a:r>
              <a:rPr lang="pt-BR" sz="2500" dirty="0"/>
              <a:t>de cartões de crédito contendo um chip de CPU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Possuem severas restrições de memória e </a:t>
            </a:r>
            <a:r>
              <a:rPr lang="pt-BR" sz="2500" dirty="0" smtClean="0"/>
              <a:t>processamento </a:t>
            </a:r>
            <a:r>
              <a:rPr lang="pt-BR" sz="2500" dirty="0"/>
              <a:t>de energia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Alguns cartões inteligentes são orientados a Java. Isso significa que o ROM no cartão inteligente contém um interpretador para a Java Virtual </a:t>
            </a:r>
            <a:r>
              <a:rPr lang="pt-BR" sz="2500" dirty="0" err="1"/>
              <a:t>Machine</a:t>
            </a:r>
            <a:r>
              <a:rPr lang="pt-BR" sz="2500" dirty="0"/>
              <a:t> (JVM — Máquina virtual Java).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2892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/>
              <a:t>Sistemas operacionais de </a:t>
            </a:r>
            <a:r>
              <a:rPr lang="pt-BR" sz="5400" dirty="0" smtClean="0"/>
              <a:t>cartões inteligentes (</a:t>
            </a:r>
            <a:r>
              <a:rPr lang="pt-BR" sz="5400" dirty="0" err="1" smtClean="0"/>
              <a:t>smartcard</a:t>
            </a:r>
            <a:r>
              <a:rPr lang="pt-BR" sz="5400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Os menores sistemas operacionais são executados em cartões inteligentes, que são dispositivos do </a:t>
            </a:r>
            <a:r>
              <a:rPr lang="pt-BR" sz="2500" dirty="0" smtClean="0"/>
              <a:t>tamanho </a:t>
            </a:r>
            <a:r>
              <a:rPr lang="pt-BR" sz="2500" dirty="0"/>
              <a:t>de cartões de crédito contendo um chip de CPU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Possuem severas restrições de memória e </a:t>
            </a:r>
            <a:r>
              <a:rPr lang="pt-BR" sz="2500" dirty="0" smtClean="0"/>
              <a:t>processamento </a:t>
            </a:r>
            <a:r>
              <a:rPr lang="pt-BR" sz="2500" dirty="0"/>
              <a:t>de energia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Alguns cartões inteligentes são orientados a Java. Isso significa que o ROM no cartão inteligente contém um interpretador para a Java Virtual </a:t>
            </a:r>
            <a:r>
              <a:rPr lang="pt-BR" sz="2500" dirty="0" err="1"/>
              <a:t>Machine</a:t>
            </a:r>
            <a:r>
              <a:rPr lang="pt-BR" sz="2500" dirty="0"/>
              <a:t> (JVM — Máquina virtual Java).</a:t>
            </a:r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20077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Tipos de SO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Os sistemas operacionais existem há mais de meio século. </a:t>
            </a:r>
            <a:endParaRPr lang="pt-BR" sz="2500" dirty="0" smtClean="0"/>
          </a:p>
          <a:p>
            <a:r>
              <a:rPr lang="pt-BR" sz="2500" dirty="0" smtClean="0"/>
              <a:t>Durante </a:t>
            </a:r>
            <a:r>
              <a:rPr lang="pt-BR" sz="2500" dirty="0"/>
              <a:t>esse tempo, uma variedade bastante significativa deles foi desenvolvida, nem todos bastante conhecidos. 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306" y="745485"/>
            <a:ext cx="1935661" cy="18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 de computadores de grande porte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/>
          </a:bodyPr>
          <a:lstStyle/>
          <a:p>
            <a:r>
              <a:rPr lang="pt-BR" sz="2500" dirty="0"/>
              <a:t>No topo estão os sistemas operacionais para </a:t>
            </a:r>
            <a:r>
              <a:rPr lang="pt-BR" sz="2500" dirty="0" smtClean="0"/>
              <a:t>computadores </a:t>
            </a:r>
            <a:r>
              <a:rPr lang="pt-BR" sz="2500" dirty="0"/>
              <a:t>de grande porte (mainframes), aquelas má- quinas do tamanho de uma sala ainda encontradas nos centros de processamento de dados de grandes </a:t>
            </a:r>
            <a:r>
              <a:rPr lang="pt-BR" sz="2500" dirty="0" smtClean="0"/>
              <a:t>corporações.</a:t>
            </a:r>
          </a:p>
          <a:p>
            <a:r>
              <a:rPr lang="pt-BR" sz="2500" dirty="0" smtClean="0"/>
              <a:t>PC de grande porte começam com uns 1000 HDs e milhões de GB.</a:t>
            </a:r>
          </a:p>
          <a:p>
            <a:r>
              <a:rPr lang="pt-BR" sz="2500" dirty="0" smtClean="0"/>
              <a:t>Os SO desses </a:t>
            </a:r>
            <a:r>
              <a:rPr lang="pt-BR" sz="2500" dirty="0" err="1" smtClean="0"/>
              <a:t>pcs</a:t>
            </a:r>
            <a:r>
              <a:rPr lang="pt-BR" sz="2500" dirty="0" smtClean="0"/>
              <a:t> são extremamente orientados a processamento de muitas tarefas.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135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 de computadores de grande porte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Cada unidade de trabalho é pequena, mas o sistema tem de lidar com centenas ou milhares por segundo. </a:t>
            </a:r>
            <a:r>
              <a:rPr lang="pt-BR" sz="2500" dirty="0" smtClean="0"/>
              <a:t>Sistemas </a:t>
            </a:r>
            <a:r>
              <a:rPr lang="pt-BR" sz="2500" dirty="0"/>
              <a:t>de tempo compartilhado permitem que múltiplos usuários remotos executem tarefas no computador ao mesmo tempo, como na realização de consultas a um grande banco de </a:t>
            </a:r>
            <a:r>
              <a:rPr lang="pt-BR" sz="2500" dirty="0" smtClean="0"/>
              <a:t>dados.</a:t>
            </a:r>
          </a:p>
          <a:p>
            <a:r>
              <a:rPr lang="pt-BR" sz="2500" dirty="0"/>
              <a:t>Essas funções são </a:t>
            </a:r>
            <a:r>
              <a:rPr lang="pt-BR" sz="2500" dirty="0" smtClean="0"/>
              <a:t>proximamente </a:t>
            </a:r>
            <a:r>
              <a:rPr lang="pt-BR" sz="2500" dirty="0"/>
              <a:t>relacionadas; sistemas operacionais em </a:t>
            </a:r>
            <a:r>
              <a:rPr lang="pt-BR" sz="2500" dirty="0" smtClean="0"/>
              <a:t>computadores </a:t>
            </a:r>
            <a:r>
              <a:rPr lang="pt-BR" sz="2500" dirty="0"/>
              <a:t>de grande porte muitas vezes executam todas elas. Um exemplo de sistema operacional de computadores de grande porte é o </a:t>
            </a:r>
            <a:r>
              <a:rPr lang="pt-BR" sz="2500" dirty="0" smtClean="0"/>
              <a:t>OS/390. </a:t>
            </a:r>
            <a:r>
              <a:rPr lang="pt-BR" sz="2500" dirty="0"/>
              <a:t>No entanto, sistemas operacionais de computadores de grande porte estão pouco a pouco sendo substituídos por variantes UNIX como o Linux</a:t>
            </a:r>
            <a:r>
              <a:rPr lang="pt-BR" sz="2500" dirty="0" smtClean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694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SO de </a:t>
            </a:r>
            <a:r>
              <a:rPr lang="pt-BR" sz="5400" dirty="0"/>
              <a:t>servidores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Eles são executados em servidores que são computadores pessoais muito grandes, em estações de trabalho ou mesmo computadores de grande porte. Eles servem a múltiplos usuários ao mesmo tempo por meio de uma rede e permitem que os usuários compartilhem recursos de hardware e software. </a:t>
            </a:r>
            <a:endParaRPr lang="pt-BR" sz="2500" dirty="0" smtClean="0"/>
          </a:p>
          <a:p>
            <a:r>
              <a:rPr lang="pt-BR" sz="2500" dirty="0" smtClean="0"/>
              <a:t>Servidores </a:t>
            </a:r>
            <a:r>
              <a:rPr lang="pt-BR" sz="2500" dirty="0"/>
              <a:t>podem </a:t>
            </a:r>
            <a:r>
              <a:rPr lang="pt-BR" sz="2500" dirty="0" smtClean="0"/>
              <a:t>fornecer </a:t>
            </a:r>
            <a:r>
              <a:rPr lang="pt-BR" sz="2500" dirty="0"/>
              <a:t>serviços de impressão, de arquivo ou de web. Pro- vedores de acesso à internet utilizam várias máquinas servidoras para dar suporte aos clientes, e sites usam servidores para armazenar páginas e lidar com as </a:t>
            </a:r>
            <a:r>
              <a:rPr lang="pt-BR" sz="2500" dirty="0" smtClean="0"/>
              <a:t>requisições </a:t>
            </a:r>
            <a:r>
              <a:rPr lang="pt-BR" sz="2500" dirty="0"/>
              <a:t>que chegam. Sistemas operacionais típicos de servidores são Solaris, </a:t>
            </a:r>
            <a:r>
              <a:rPr lang="pt-BR" sz="2500" dirty="0" err="1"/>
              <a:t>FreeBSD</a:t>
            </a:r>
            <a:r>
              <a:rPr lang="pt-BR" sz="2500" dirty="0"/>
              <a:t>, Linux e Windows Server </a:t>
            </a:r>
            <a:r>
              <a:rPr lang="pt-BR" sz="2500" dirty="0" smtClean="0"/>
              <a:t>201x (Não usar).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multiprocessadores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Atualmente computadores (de mesa) já não vem mais com apenas 1 núcleo de processamento.</a:t>
            </a:r>
          </a:p>
          <a:p>
            <a:r>
              <a:rPr lang="pt-BR" sz="2500" dirty="0" smtClean="0"/>
              <a:t>Utilizam mais de um processador para processar toda a informação gerada pelo usuário.</a:t>
            </a:r>
          </a:p>
          <a:p>
            <a:r>
              <a:rPr lang="pt-BR" sz="2500" dirty="0" smtClean="0"/>
              <a:t>Suportam </a:t>
            </a:r>
            <a:r>
              <a:rPr lang="pt-BR" sz="2500" dirty="0" err="1" smtClean="0"/>
              <a:t>pcs</a:t>
            </a:r>
            <a:r>
              <a:rPr lang="pt-BR" sz="2500" dirty="0" smtClean="0"/>
              <a:t> com mais de uma CPU física, ou virtual ou até em rede.</a:t>
            </a:r>
          </a:p>
          <a:p>
            <a:r>
              <a:rPr lang="pt-BR" sz="2500" dirty="0" smtClean="0"/>
              <a:t>Nos dias atuais todos os grandes players do mercado (de </a:t>
            </a:r>
            <a:r>
              <a:rPr lang="pt-BR" sz="2500" dirty="0" err="1" smtClean="0"/>
              <a:t>SOs</a:t>
            </a:r>
            <a:r>
              <a:rPr lang="pt-BR" sz="2500" dirty="0" smtClean="0"/>
              <a:t>) já suportam multiprocessadores.</a:t>
            </a:r>
          </a:p>
          <a:p>
            <a:r>
              <a:rPr lang="pt-BR" sz="2500" dirty="0" err="1" smtClean="0"/>
              <a:t>Ex</a:t>
            </a:r>
            <a:r>
              <a:rPr lang="pt-BR" sz="2500" dirty="0" smtClean="0"/>
              <a:t>: Linux, Windows, </a:t>
            </a:r>
            <a:r>
              <a:rPr lang="pt-BR" sz="2500" dirty="0" err="1" smtClean="0"/>
              <a:t>MacOs</a:t>
            </a:r>
            <a:r>
              <a:rPr lang="pt-BR" sz="2500" dirty="0" smtClean="0"/>
              <a:t>..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18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</a:t>
            </a:r>
            <a:r>
              <a:rPr lang="pt-BR" sz="5400" dirty="0" smtClean="0"/>
              <a:t>computadores pessoais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/>
              <a:t>Todos os computadores </a:t>
            </a:r>
            <a:r>
              <a:rPr lang="pt-BR" sz="2500" dirty="0" smtClean="0"/>
              <a:t>modernos </a:t>
            </a:r>
            <a:r>
              <a:rPr lang="pt-BR" sz="2500" dirty="0"/>
              <a:t>dão suporte à multiprogramação, muitas vezes com dezenas de programas iniciados no momento da </a:t>
            </a:r>
            <a:r>
              <a:rPr lang="pt-BR" sz="2500" dirty="0" smtClean="0"/>
              <a:t>inicialização </a:t>
            </a:r>
            <a:r>
              <a:rPr lang="pt-BR" sz="2500" dirty="0"/>
              <a:t>do sistema. </a:t>
            </a:r>
            <a:endParaRPr lang="pt-BR" sz="2500" dirty="0" smtClean="0"/>
          </a:p>
          <a:p>
            <a:r>
              <a:rPr lang="pt-BR" sz="2500" dirty="0" smtClean="0"/>
              <a:t>Seu </a:t>
            </a:r>
            <a:r>
              <a:rPr lang="pt-BR" sz="2500" dirty="0"/>
              <a:t>trabalho é proporcionar um bom apoio para um único usuário. </a:t>
            </a:r>
            <a:endParaRPr lang="pt-BR" sz="2500" dirty="0" smtClean="0"/>
          </a:p>
          <a:p>
            <a:r>
              <a:rPr lang="pt-BR" sz="2500" dirty="0" smtClean="0"/>
              <a:t>Eles </a:t>
            </a:r>
            <a:r>
              <a:rPr lang="pt-BR" sz="2500" dirty="0"/>
              <a:t>são amplamente </a:t>
            </a:r>
            <a:r>
              <a:rPr lang="pt-BR" sz="2500" dirty="0" smtClean="0"/>
              <a:t>usados </a:t>
            </a:r>
            <a:r>
              <a:rPr lang="pt-BR" sz="2500" dirty="0"/>
              <a:t>para o processamento de texto, planilhas e acesso à internet. </a:t>
            </a:r>
            <a:endParaRPr lang="pt-BR" sz="2500" dirty="0" smtClean="0"/>
          </a:p>
          <a:p>
            <a:r>
              <a:rPr lang="pt-BR" sz="2500" dirty="0" smtClean="0"/>
              <a:t>Exemplos </a:t>
            </a:r>
            <a:r>
              <a:rPr lang="pt-BR" sz="2500" dirty="0"/>
              <a:t>comuns são o Linux, o </a:t>
            </a:r>
            <a:r>
              <a:rPr lang="pt-BR" sz="2500" dirty="0" err="1"/>
              <a:t>FreeBSD</a:t>
            </a:r>
            <a:r>
              <a:rPr lang="pt-BR" sz="2500" dirty="0"/>
              <a:t>, o Windows 7, o Windows 8 e o OS X da Apple. </a:t>
            </a:r>
            <a:endParaRPr lang="pt-BR" sz="2500" dirty="0" smtClean="0"/>
          </a:p>
          <a:p>
            <a:r>
              <a:rPr lang="pt-BR" sz="2500" dirty="0" smtClean="0"/>
              <a:t>Sistemas </a:t>
            </a:r>
            <a:r>
              <a:rPr lang="pt-BR" sz="2500" dirty="0"/>
              <a:t>operacionais de computadores pessoais são tão </a:t>
            </a:r>
            <a:r>
              <a:rPr lang="pt-BR" sz="2500" dirty="0" smtClean="0"/>
              <a:t>conhecidos </a:t>
            </a:r>
            <a:r>
              <a:rPr lang="pt-BR" sz="2500" dirty="0"/>
              <a:t>que provavelmente é necessária pouca introdução. Na realidade, a maioria das pessoas nem sabe que </a:t>
            </a:r>
            <a:r>
              <a:rPr lang="pt-BR" sz="2500" dirty="0" smtClean="0"/>
              <a:t>existem </a:t>
            </a:r>
            <a:r>
              <a:rPr lang="pt-BR" sz="2500" dirty="0"/>
              <a:t>outros tipos.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22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de </a:t>
            </a:r>
            <a:r>
              <a:rPr lang="pt-BR" sz="5400" dirty="0" smtClean="0"/>
              <a:t>computadores portáteis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Um computador portátil, originalmente conhecido como um PDA (</a:t>
            </a:r>
            <a:r>
              <a:rPr lang="pt-BR" sz="2500" dirty="0" err="1"/>
              <a:t>Personal</a:t>
            </a:r>
            <a:r>
              <a:rPr lang="pt-BR" sz="2500" dirty="0"/>
              <a:t> Digital </a:t>
            </a:r>
            <a:r>
              <a:rPr lang="pt-BR" sz="2500" dirty="0" err="1"/>
              <a:t>Assistant</a:t>
            </a:r>
            <a:r>
              <a:rPr lang="pt-BR" sz="2500" dirty="0"/>
              <a:t> — </a:t>
            </a:r>
            <a:r>
              <a:rPr lang="pt-BR" sz="2500" dirty="0" smtClean="0"/>
              <a:t>assistente </a:t>
            </a:r>
            <a:r>
              <a:rPr lang="pt-BR" sz="2500" dirty="0"/>
              <a:t>pessoal digital), é um computador pequeno que pode ser seguro na mão durante a operação. </a:t>
            </a:r>
            <a:endParaRPr lang="pt-BR" sz="2500" dirty="0" smtClean="0"/>
          </a:p>
          <a:p>
            <a:r>
              <a:rPr lang="pt-BR" sz="2500" dirty="0" smtClean="0"/>
              <a:t>Smartphones </a:t>
            </a:r>
            <a:r>
              <a:rPr lang="pt-BR" sz="2500" dirty="0"/>
              <a:t>e </a:t>
            </a:r>
            <a:r>
              <a:rPr lang="pt-BR" sz="2500" dirty="0" err="1"/>
              <a:t>tablets</a:t>
            </a:r>
            <a:r>
              <a:rPr lang="pt-BR" sz="2500" dirty="0"/>
              <a:t> são os exemplos mais conhecidos. Como já vimos, esse mercado está dominado pelo </a:t>
            </a:r>
            <a:r>
              <a:rPr lang="pt-BR" sz="2500" dirty="0" err="1"/>
              <a:t>Android</a:t>
            </a:r>
            <a:r>
              <a:rPr lang="pt-BR" sz="2500" dirty="0"/>
              <a:t> do Google e o iOS da Apple, mas eles têm muitos </a:t>
            </a:r>
            <a:r>
              <a:rPr lang="pt-BR" sz="2500" dirty="0" smtClean="0"/>
              <a:t>competidores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maioria deles conta com </a:t>
            </a:r>
            <a:r>
              <a:rPr lang="pt-BR" sz="2500" dirty="0" err="1"/>
              <a:t>CPUs</a:t>
            </a:r>
            <a:r>
              <a:rPr lang="pt-BR" sz="2500" dirty="0"/>
              <a:t> </a:t>
            </a:r>
            <a:r>
              <a:rPr lang="pt-BR" sz="2500" dirty="0" err="1"/>
              <a:t>multinúcleo</a:t>
            </a:r>
            <a:r>
              <a:rPr lang="pt-BR" sz="2500" dirty="0"/>
              <a:t>, GPS, câmeras e outros sensores, quantidades enormes de memória e sistemas operacionais sofisticados. Além disso, todos eles têm mais aplicativos (“</a:t>
            </a:r>
            <a:r>
              <a:rPr lang="pt-BR" sz="2500" dirty="0" err="1"/>
              <a:t>apps</a:t>
            </a:r>
            <a:r>
              <a:rPr lang="pt-BR" sz="2500" dirty="0"/>
              <a:t>”) de </a:t>
            </a:r>
            <a:r>
              <a:rPr lang="pt-BR" sz="2500" dirty="0" smtClean="0"/>
              <a:t>terceiros </a:t>
            </a:r>
            <a:r>
              <a:rPr lang="pt-BR" sz="2500" dirty="0"/>
              <a:t>que você possa imaginar.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29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9091" y="1050595"/>
            <a:ext cx="7838983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Sistemas operacionais embarcados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1206" y="2669084"/>
            <a:ext cx="7239037" cy="3562073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500" dirty="0"/>
              <a:t>Sistemas embarcados são executados em </a:t>
            </a:r>
            <a:r>
              <a:rPr lang="pt-BR" sz="2500" dirty="0" smtClean="0"/>
              <a:t>computadores </a:t>
            </a:r>
            <a:r>
              <a:rPr lang="pt-BR" sz="2500" dirty="0"/>
              <a:t>que controlam dispositivos que não costumam ser vistos como computadores e que não aceitam softwares instalados pelo usuário. </a:t>
            </a:r>
            <a:endParaRPr lang="pt-BR" sz="2500" dirty="0" smtClean="0"/>
          </a:p>
          <a:p>
            <a:r>
              <a:rPr lang="pt-BR" sz="2500" dirty="0" smtClean="0"/>
              <a:t>Exemplos </a:t>
            </a:r>
            <a:r>
              <a:rPr lang="pt-BR" sz="2500" dirty="0"/>
              <a:t>típicos são os fornos de micro-ondas, os aparelhos de televisão, os carros, os aparelhos de DVD, os telefones tradicionais e os MP3 players.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principal propriedade que distingue sistemas embarcados dos portáteis é a certeza de que nenhum software não confiável vá ser executado nele um dia. </a:t>
            </a:r>
            <a:endParaRPr lang="pt-BR" sz="2500" dirty="0" smtClean="0"/>
          </a:p>
          <a:p>
            <a:r>
              <a:rPr lang="pt-BR" sz="2500" dirty="0" smtClean="0"/>
              <a:t>Você </a:t>
            </a:r>
            <a:r>
              <a:rPr lang="pt-BR" sz="2500" dirty="0"/>
              <a:t>não consegue baixar novos aplicativos para o seu forno de micro-ondas – todo o software está na </a:t>
            </a:r>
            <a:r>
              <a:rPr lang="pt-BR" sz="2500" dirty="0" smtClean="0"/>
              <a:t>memória </a:t>
            </a:r>
            <a:r>
              <a:rPr lang="pt-BR" sz="2500" dirty="0"/>
              <a:t>ROM. </a:t>
            </a:r>
            <a:endParaRPr lang="pt-BR" sz="2500" dirty="0" smtClean="0"/>
          </a:p>
          <a:p>
            <a:r>
              <a:rPr lang="pt-BR" sz="2500" dirty="0" smtClean="0"/>
              <a:t>Isso </a:t>
            </a:r>
            <a:r>
              <a:rPr lang="pt-BR" sz="2500" dirty="0"/>
              <a:t>significa que não há necessidade para proteção entre os aplicativos, levando a simplificações no design. Sistemas como o </a:t>
            </a:r>
            <a:r>
              <a:rPr lang="pt-BR" sz="2500" dirty="0" err="1"/>
              <a:t>Embedded</a:t>
            </a:r>
            <a:r>
              <a:rPr lang="pt-BR" sz="2500" dirty="0"/>
              <a:t> Linux, QNX e </a:t>
            </a:r>
            <a:r>
              <a:rPr lang="pt-BR" sz="2500" dirty="0" err="1"/>
              <a:t>VxWorks</a:t>
            </a:r>
            <a:r>
              <a:rPr lang="pt-BR" sz="2500" dirty="0"/>
              <a:t> são populares nesse domínio.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31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1423</Words>
  <Application>Microsoft Office PowerPoint</Application>
  <PresentationFormat>Apresentação na tela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LABORATÓRIO DE HARDWARE E SISTEMAS OPERACIONAIS</vt:lpstr>
      <vt:lpstr>Tipos de SO</vt:lpstr>
      <vt:lpstr>SO de computadores de grande porte</vt:lpstr>
      <vt:lpstr>SO de computadores de grande porte</vt:lpstr>
      <vt:lpstr>SO de servidores</vt:lpstr>
      <vt:lpstr>Sistemas operacionais de multiprocessadores</vt:lpstr>
      <vt:lpstr>Sistemas operacionais de computadores pessoais</vt:lpstr>
      <vt:lpstr>Sistemas operacionais de computadores portáteis</vt:lpstr>
      <vt:lpstr>Sistemas operacionais embarcados</vt:lpstr>
      <vt:lpstr>Sistemas operacionais de nós sensores (sensor-node)</vt:lpstr>
      <vt:lpstr>Sistemas operacionais de nós sensores (sensor-node)</vt:lpstr>
      <vt:lpstr>Sistemas operacionais de nós sensores (sensor-node)</vt:lpstr>
      <vt:lpstr>Sistemas operacionais de tempo real</vt:lpstr>
      <vt:lpstr>Sistemas operacionais de tempo real</vt:lpstr>
      <vt:lpstr>Sistemas operacionais de tempo real</vt:lpstr>
      <vt:lpstr>Sistemas operacionais de cartões inteligentes (smartcard)</vt:lpstr>
      <vt:lpstr>Sistemas operacionais de cartões inteligentes (smartcard)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48</cp:revision>
  <dcterms:created xsi:type="dcterms:W3CDTF">2023-01-24T23:29:32Z</dcterms:created>
  <dcterms:modified xsi:type="dcterms:W3CDTF">2023-08-24T19:21:21Z</dcterms:modified>
</cp:coreProperties>
</file>