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7" r:id="rId6"/>
    <p:sldId id="260" r:id="rId7"/>
    <p:sldId id="261" r:id="rId8"/>
    <p:sldId id="262" r:id="rId9"/>
    <p:sldId id="263" r:id="rId10"/>
    <p:sldId id="264" r:id="rId11"/>
    <p:sldId id="265" r:id="rId12"/>
    <p:sldId id="269" r:id="rId13"/>
    <p:sldId id="270" r:id="rId14"/>
    <p:sldId id="268" r:id="rId15"/>
    <p:sldId id="266" r:id="rId16"/>
    <p:sldId id="271" r:id="rId17"/>
    <p:sldId id="272" r:id="rId18"/>
    <p:sldId id="273" r:id="rId19"/>
    <p:sldId id="274" r:id="rId20"/>
    <p:sldId id="280" r:id="rId21"/>
    <p:sldId id="278" r:id="rId22"/>
    <p:sldId id="277" r:id="rId23"/>
    <p:sldId id="281" r:id="rId24"/>
    <p:sldId id="276" r:id="rId25"/>
    <p:sldId id="282" r:id="rId26"/>
    <p:sldId id="283" r:id="rId27"/>
    <p:sldId id="285" r:id="rId28"/>
    <p:sldId id="286" r:id="rId29"/>
    <p:sldId id="287" r:id="rId30"/>
    <p:sldId id="284" r:id="rId31"/>
    <p:sldId id="288" r:id="rId32"/>
    <p:sldId id="289" r:id="rId33"/>
    <p:sldId id="290" r:id="rId34"/>
    <p:sldId id="291" r:id="rId35"/>
    <p:sldId id="292" r:id="rId36"/>
    <p:sldId id="293" r:id="rId37"/>
    <p:sldId id="294" r:id="rId38"/>
    <p:sldId id="299" r:id="rId39"/>
    <p:sldId id="295" r:id="rId4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23" d="100"/>
          <a:sy n="123"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F0A1D-EA79-4412-AAED-A782851E920B}" type="datetimeFigureOut">
              <a:rPr lang="pt-BR" smtClean="0"/>
              <a:t>17/08/2023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594E6-4936-4DC7-907F-66075C9FFA1A}" type="slidenum">
              <a:rPr lang="pt-BR" smtClean="0"/>
              <a:t>‹nº›</a:t>
            </a:fld>
            <a:endParaRPr lang="pt-BR"/>
          </a:p>
        </p:txBody>
      </p:sp>
    </p:spTree>
    <p:extLst>
      <p:ext uri="{BB962C8B-B14F-4D97-AF65-F5344CB8AC3E}">
        <p14:creationId xmlns:p14="http://schemas.microsoft.com/office/powerpoint/2010/main" val="4916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EBCC85-7E2B-2BA6-E367-5DFEACFC1F6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E39BA34-2FF6-CB76-DF0E-E575DF4349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E7B2BAFB-A6B1-0FC2-7439-4C1684593CEC}"/>
              </a:ext>
            </a:extLst>
          </p:cNvPr>
          <p:cNvSpPr>
            <a:spLocks noGrp="1"/>
          </p:cNvSpPr>
          <p:nvPr>
            <p:ph type="dt" sz="half" idx="10"/>
          </p:nvPr>
        </p:nvSpPr>
        <p:spPr/>
        <p:txBody>
          <a:bodyPr/>
          <a:lstStyle/>
          <a:p>
            <a:fld id="{988C8CA2-26C4-4364-B5B0-34D32148DA46}" type="datetime1">
              <a:rPr lang="pt-BR" smtClean="0"/>
              <a:t>17/08/2023</a:t>
            </a:fld>
            <a:endParaRPr lang="pt-BR"/>
          </a:p>
        </p:txBody>
      </p:sp>
      <p:sp>
        <p:nvSpPr>
          <p:cNvPr id="5" name="Espaço Reservado para Rodapé 4">
            <a:extLst>
              <a:ext uri="{FF2B5EF4-FFF2-40B4-BE49-F238E27FC236}">
                <a16:creationId xmlns:a16="http://schemas.microsoft.com/office/drawing/2014/main" id="{3DFE4B51-3150-2B1F-66E3-AD15134F5B7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0B0A46E-352F-F1D7-E95C-0FD87C5756F9}"/>
              </a:ext>
            </a:extLst>
          </p:cNvPr>
          <p:cNvSpPr>
            <a:spLocks noGrp="1"/>
          </p:cNvSpPr>
          <p:nvPr>
            <p:ph type="sldNum" sz="quarter" idx="12"/>
          </p:nvPr>
        </p:nvSpPr>
        <p:spPr/>
        <p:txBody>
          <a:bodyPr/>
          <a:lstStyle/>
          <a:p>
            <a:fld id="{64080103-9B04-45C1-B969-8E4AF2C754D1}" type="slidenum">
              <a:rPr lang="pt-BR" smtClean="0"/>
              <a:t>‹nº›</a:t>
            </a:fld>
            <a:endParaRPr lang="pt-BR"/>
          </a:p>
        </p:txBody>
      </p:sp>
    </p:spTree>
    <p:extLst>
      <p:ext uri="{BB962C8B-B14F-4D97-AF65-F5344CB8AC3E}">
        <p14:creationId xmlns:p14="http://schemas.microsoft.com/office/powerpoint/2010/main" val="294030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7CD01-949F-8A47-B36B-6BDC5E9193E1}"/>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FF2F742-FB73-D64E-04DA-A49350FF9AB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94764AC-C24C-0EEB-200F-C948E81E1CBE}"/>
              </a:ext>
            </a:extLst>
          </p:cNvPr>
          <p:cNvSpPr>
            <a:spLocks noGrp="1"/>
          </p:cNvSpPr>
          <p:nvPr>
            <p:ph type="dt" sz="half" idx="10"/>
          </p:nvPr>
        </p:nvSpPr>
        <p:spPr/>
        <p:txBody>
          <a:bodyPr/>
          <a:lstStyle/>
          <a:p>
            <a:fld id="{907BAA47-66AA-4109-9EF0-D51446C39464}" type="datetime1">
              <a:rPr lang="pt-BR" smtClean="0"/>
              <a:t>17/08/2023</a:t>
            </a:fld>
            <a:endParaRPr lang="pt-BR"/>
          </a:p>
        </p:txBody>
      </p:sp>
      <p:sp>
        <p:nvSpPr>
          <p:cNvPr id="5" name="Espaço Reservado para Rodapé 4">
            <a:extLst>
              <a:ext uri="{FF2B5EF4-FFF2-40B4-BE49-F238E27FC236}">
                <a16:creationId xmlns:a16="http://schemas.microsoft.com/office/drawing/2014/main" id="{C872C6CC-B3CB-F03B-1F88-CA9F0C7514A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62C27E3-2796-E3A4-2B6C-6A5431B34E28}"/>
              </a:ext>
            </a:extLst>
          </p:cNvPr>
          <p:cNvSpPr>
            <a:spLocks noGrp="1"/>
          </p:cNvSpPr>
          <p:nvPr>
            <p:ph type="sldNum" sz="quarter" idx="12"/>
          </p:nvPr>
        </p:nvSpPr>
        <p:spPr/>
        <p:txBody>
          <a:bodyPr/>
          <a:lstStyle/>
          <a:p>
            <a:fld id="{64080103-9B04-45C1-B969-8E4AF2C754D1}" type="slidenum">
              <a:rPr lang="pt-BR" smtClean="0"/>
              <a:t>‹nº›</a:t>
            </a:fld>
            <a:endParaRPr lang="pt-BR"/>
          </a:p>
        </p:txBody>
      </p:sp>
    </p:spTree>
    <p:extLst>
      <p:ext uri="{BB962C8B-B14F-4D97-AF65-F5344CB8AC3E}">
        <p14:creationId xmlns:p14="http://schemas.microsoft.com/office/powerpoint/2010/main" val="831015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67263F8-57AA-5BE0-7EC0-31AE01DB5C46}"/>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7BD5B0A-B5D3-C5C3-69F9-02A9730C4B2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2A14F95-83CD-7346-0F81-D8A339CE2CFA}"/>
              </a:ext>
            </a:extLst>
          </p:cNvPr>
          <p:cNvSpPr>
            <a:spLocks noGrp="1"/>
          </p:cNvSpPr>
          <p:nvPr>
            <p:ph type="dt" sz="half" idx="10"/>
          </p:nvPr>
        </p:nvSpPr>
        <p:spPr/>
        <p:txBody>
          <a:bodyPr/>
          <a:lstStyle/>
          <a:p>
            <a:fld id="{B54E0B75-39F6-4FBE-868A-52EAF4F0A1E0}" type="datetime1">
              <a:rPr lang="pt-BR" smtClean="0"/>
              <a:t>17/08/2023</a:t>
            </a:fld>
            <a:endParaRPr lang="pt-BR"/>
          </a:p>
        </p:txBody>
      </p:sp>
      <p:sp>
        <p:nvSpPr>
          <p:cNvPr id="5" name="Espaço Reservado para Rodapé 4">
            <a:extLst>
              <a:ext uri="{FF2B5EF4-FFF2-40B4-BE49-F238E27FC236}">
                <a16:creationId xmlns:a16="http://schemas.microsoft.com/office/drawing/2014/main" id="{3D1C00DB-196A-84AA-166D-79BC8A69C44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36DFFFD-C33F-9247-F1E9-6A549DB1444D}"/>
              </a:ext>
            </a:extLst>
          </p:cNvPr>
          <p:cNvSpPr>
            <a:spLocks noGrp="1"/>
          </p:cNvSpPr>
          <p:nvPr>
            <p:ph type="sldNum" sz="quarter" idx="12"/>
          </p:nvPr>
        </p:nvSpPr>
        <p:spPr/>
        <p:txBody>
          <a:bodyPr/>
          <a:lstStyle/>
          <a:p>
            <a:fld id="{64080103-9B04-45C1-B969-8E4AF2C754D1}" type="slidenum">
              <a:rPr lang="pt-BR" smtClean="0"/>
              <a:t>‹nº›</a:t>
            </a:fld>
            <a:endParaRPr lang="pt-BR"/>
          </a:p>
        </p:txBody>
      </p:sp>
    </p:spTree>
    <p:extLst>
      <p:ext uri="{BB962C8B-B14F-4D97-AF65-F5344CB8AC3E}">
        <p14:creationId xmlns:p14="http://schemas.microsoft.com/office/powerpoint/2010/main" val="178163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FFBDFC-7D05-FEF1-4F73-8FC7D2760E9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99E69C81-40B9-9D84-CCC9-639A2E85D2B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D2F44F4-8158-5E0F-7446-48DAFAA5D708}"/>
              </a:ext>
            </a:extLst>
          </p:cNvPr>
          <p:cNvSpPr>
            <a:spLocks noGrp="1"/>
          </p:cNvSpPr>
          <p:nvPr>
            <p:ph type="dt" sz="half" idx="10"/>
          </p:nvPr>
        </p:nvSpPr>
        <p:spPr/>
        <p:txBody>
          <a:bodyPr/>
          <a:lstStyle/>
          <a:p>
            <a:fld id="{7061F3C7-F0B4-43C5-8D91-BA6F3010CFC6}" type="datetime1">
              <a:rPr lang="pt-BR" smtClean="0"/>
              <a:t>17/08/2023</a:t>
            </a:fld>
            <a:endParaRPr lang="pt-BR"/>
          </a:p>
        </p:txBody>
      </p:sp>
      <p:sp>
        <p:nvSpPr>
          <p:cNvPr id="5" name="Espaço Reservado para Rodapé 4">
            <a:extLst>
              <a:ext uri="{FF2B5EF4-FFF2-40B4-BE49-F238E27FC236}">
                <a16:creationId xmlns:a16="http://schemas.microsoft.com/office/drawing/2014/main" id="{E3E81CD6-9FBA-4B3F-16D5-5477D1DE9C5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8811D63-0352-9671-E6F2-19799008A169}"/>
              </a:ext>
            </a:extLst>
          </p:cNvPr>
          <p:cNvSpPr>
            <a:spLocks noGrp="1"/>
          </p:cNvSpPr>
          <p:nvPr>
            <p:ph type="sldNum" sz="quarter" idx="12"/>
          </p:nvPr>
        </p:nvSpPr>
        <p:spPr/>
        <p:txBody>
          <a:bodyPr/>
          <a:lstStyle/>
          <a:p>
            <a:fld id="{64080103-9B04-45C1-B969-8E4AF2C754D1}" type="slidenum">
              <a:rPr lang="pt-BR" smtClean="0"/>
              <a:t>‹nº›</a:t>
            </a:fld>
            <a:endParaRPr lang="pt-BR"/>
          </a:p>
        </p:txBody>
      </p:sp>
    </p:spTree>
    <p:extLst>
      <p:ext uri="{BB962C8B-B14F-4D97-AF65-F5344CB8AC3E}">
        <p14:creationId xmlns:p14="http://schemas.microsoft.com/office/powerpoint/2010/main" val="220703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1D10D-9677-BF32-74EC-221A572219A3}"/>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BD9DC-CA10-01DB-65AE-A3DA71A1CD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68A40B7-1CCB-ED7A-6A01-F0E1C37BB180}"/>
              </a:ext>
            </a:extLst>
          </p:cNvPr>
          <p:cNvSpPr>
            <a:spLocks noGrp="1"/>
          </p:cNvSpPr>
          <p:nvPr>
            <p:ph type="dt" sz="half" idx="10"/>
          </p:nvPr>
        </p:nvSpPr>
        <p:spPr/>
        <p:txBody>
          <a:bodyPr/>
          <a:lstStyle/>
          <a:p>
            <a:fld id="{1B760729-6F3B-423C-BD86-8D5ED228B78F}" type="datetime1">
              <a:rPr lang="pt-BR" smtClean="0"/>
              <a:t>17/08/2023</a:t>
            </a:fld>
            <a:endParaRPr lang="pt-BR"/>
          </a:p>
        </p:txBody>
      </p:sp>
      <p:sp>
        <p:nvSpPr>
          <p:cNvPr id="5" name="Espaço Reservado para Rodapé 4">
            <a:extLst>
              <a:ext uri="{FF2B5EF4-FFF2-40B4-BE49-F238E27FC236}">
                <a16:creationId xmlns:a16="http://schemas.microsoft.com/office/drawing/2014/main" id="{C3B8C749-5258-360A-9B56-C6A98ABDFE9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03A89F3-CBD6-BEC2-0ABB-B2AC9701CF2D}"/>
              </a:ext>
            </a:extLst>
          </p:cNvPr>
          <p:cNvSpPr>
            <a:spLocks noGrp="1"/>
          </p:cNvSpPr>
          <p:nvPr>
            <p:ph type="sldNum" sz="quarter" idx="12"/>
          </p:nvPr>
        </p:nvSpPr>
        <p:spPr/>
        <p:txBody>
          <a:bodyPr/>
          <a:lstStyle/>
          <a:p>
            <a:fld id="{64080103-9B04-45C1-B969-8E4AF2C754D1}" type="slidenum">
              <a:rPr lang="pt-BR" smtClean="0"/>
              <a:t>‹nº›</a:t>
            </a:fld>
            <a:endParaRPr lang="pt-BR"/>
          </a:p>
        </p:txBody>
      </p:sp>
    </p:spTree>
    <p:extLst>
      <p:ext uri="{BB962C8B-B14F-4D97-AF65-F5344CB8AC3E}">
        <p14:creationId xmlns:p14="http://schemas.microsoft.com/office/powerpoint/2010/main" val="3012221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192F1-568F-4AC3-6A75-76A8E65FAE2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246025F-1C14-F10A-43E2-FB22F64E8E91}"/>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5792733-2885-671C-14A0-E241D9523F5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FF90F828-7498-2582-6B47-26A29237F36D}"/>
              </a:ext>
            </a:extLst>
          </p:cNvPr>
          <p:cNvSpPr>
            <a:spLocks noGrp="1"/>
          </p:cNvSpPr>
          <p:nvPr>
            <p:ph type="dt" sz="half" idx="10"/>
          </p:nvPr>
        </p:nvSpPr>
        <p:spPr/>
        <p:txBody>
          <a:bodyPr/>
          <a:lstStyle/>
          <a:p>
            <a:fld id="{4A8D6C41-D87E-44C4-8E26-F79EA66A53A2}" type="datetime1">
              <a:rPr lang="pt-BR" smtClean="0"/>
              <a:t>17/08/2023</a:t>
            </a:fld>
            <a:endParaRPr lang="pt-BR"/>
          </a:p>
        </p:txBody>
      </p:sp>
      <p:sp>
        <p:nvSpPr>
          <p:cNvPr id="6" name="Espaço Reservado para Rodapé 5">
            <a:extLst>
              <a:ext uri="{FF2B5EF4-FFF2-40B4-BE49-F238E27FC236}">
                <a16:creationId xmlns:a16="http://schemas.microsoft.com/office/drawing/2014/main" id="{81A95E6E-451D-5766-3CB4-837E24C6A7E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FDA70AC-6B6E-1193-0A97-2A673C795D2F}"/>
              </a:ext>
            </a:extLst>
          </p:cNvPr>
          <p:cNvSpPr>
            <a:spLocks noGrp="1"/>
          </p:cNvSpPr>
          <p:nvPr>
            <p:ph type="sldNum" sz="quarter" idx="12"/>
          </p:nvPr>
        </p:nvSpPr>
        <p:spPr/>
        <p:txBody>
          <a:bodyPr/>
          <a:lstStyle/>
          <a:p>
            <a:fld id="{64080103-9B04-45C1-B969-8E4AF2C754D1}" type="slidenum">
              <a:rPr lang="pt-BR" smtClean="0"/>
              <a:t>‹nº›</a:t>
            </a:fld>
            <a:endParaRPr lang="pt-BR"/>
          </a:p>
        </p:txBody>
      </p:sp>
    </p:spTree>
    <p:extLst>
      <p:ext uri="{BB962C8B-B14F-4D97-AF65-F5344CB8AC3E}">
        <p14:creationId xmlns:p14="http://schemas.microsoft.com/office/powerpoint/2010/main" val="165115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623558-799E-A00C-D48C-98CD9C3AB121}"/>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B7545B7-21CB-4447-B477-E8F153D5EC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2E411CA-2740-DEA1-826A-04687F7D85CA}"/>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73488AE-3058-1086-79A7-8ED956D6A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D74A9F9-1D41-D2E1-ECE7-B10CB8AB945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97D16B6-2409-BF0D-76AB-A13614A66BB6}"/>
              </a:ext>
            </a:extLst>
          </p:cNvPr>
          <p:cNvSpPr>
            <a:spLocks noGrp="1"/>
          </p:cNvSpPr>
          <p:nvPr>
            <p:ph type="dt" sz="half" idx="10"/>
          </p:nvPr>
        </p:nvSpPr>
        <p:spPr/>
        <p:txBody>
          <a:bodyPr/>
          <a:lstStyle/>
          <a:p>
            <a:fld id="{387B6CB3-BD41-4E61-BBE9-8A08534A7F4C}" type="datetime1">
              <a:rPr lang="pt-BR" smtClean="0"/>
              <a:t>17/08/2023</a:t>
            </a:fld>
            <a:endParaRPr lang="pt-BR"/>
          </a:p>
        </p:txBody>
      </p:sp>
      <p:sp>
        <p:nvSpPr>
          <p:cNvPr id="8" name="Espaço Reservado para Rodapé 7">
            <a:extLst>
              <a:ext uri="{FF2B5EF4-FFF2-40B4-BE49-F238E27FC236}">
                <a16:creationId xmlns:a16="http://schemas.microsoft.com/office/drawing/2014/main" id="{74971971-AC1E-38EA-39F8-A8E4315330A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3A2B418E-DE07-5E81-0161-405E4DBBCB25}"/>
              </a:ext>
            </a:extLst>
          </p:cNvPr>
          <p:cNvSpPr>
            <a:spLocks noGrp="1"/>
          </p:cNvSpPr>
          <p:nvPr>
            <p:ph type="sldNum" sz="quarter" idx="12"/>
          </p:nvPr>
        </p:nvSpPr>
        <p:spPr/>
        <p:txBody>
          <a:bodyPr/>
          <a:lstStyle/>
          <a:p>
            <a:fld id="{64080103-9B04-45C1-B969-8E4AF2C754D1}" type="slidenum">
              <a:rPr lang="pt-BR" smtClean="0"/>
              <a:t>‹nº›</a:t>
            </a:fld>
            <a:endParaRPr lang="pt-BR"/>
          </a:p>
        </p:txBody>
      </p:sp>
    </p:spTree>
    <p:extLst>
      <p:ext uri="{BB962C8B-B14F-4D97-AF65-F5344CB8AC3E}">
        <p14:creationId xmlns:p14="http://schemas.microsoft.com/office/powerpoint/2010/main" val="4210301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DCA24-1FCF-3A96-78AA-0F2EBAB8DEE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A07816C-277A-8AE4-6CD5-A00BBC9B1734}"/>
              </a:ext>
            </a:extLst>
          </p:cNvPr>
          <p:cNvSpPr>
            <a:spLocks noGrp="1"/>
          </p:cNvSpPr>
          <p:nvPr>
            <p:ph type="dt" sz="half" idx="10"/>
          </p:nvPr>
        </p:nvSpPr>
        <p:spPr/>
        <p:txBody>
          <a:bodyPr/>
          <a:lstStyle/>
          <a:p>
            <a:fld id="{9E769094-9130-4969-8A9C-1710FA25B43F}" type="datetime1">
              <a:rPr lang="pt-BR" smtClean="0"/>
              <a:t>17/08/2023</a:t>
            </a:fld>
            <a:endParaRPr lang="pt-BR"/>
          </a:p>
        </p:txBody>
      </p:sp>
      <p:sp>
        <p:nvSpPr>
          <p:cNvPr id="4" name="Espaço Reservado para Rodapé 3">
            <a:extLst>
              <a:ext uri="{FF2B5EF4-FFF2-40B4-BE49-F238E27FC236}">
                <a16:creationId xmlns:a16="http://schemas.microsoft.com/office/drawing/2014/main" id="{6639EBB7-4438-15D8-676E-019687B72A3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E32707A-0233-2B29-E1AF-942B255AB756}"/>
              </a:ext>
            </a:extLst>
          </p:cNvPr>
          <p:cNvSpPr>
            <a:spLocks noGrp="1"/>
          </p:cNvSpPr>
          <p:nvPr>
            <p:ph type="sldNum" sz="quarter" idx="12"/>
          </p:nvPr>
        </p:nvSpPr>
        <p:spPr/>
        <p:txBody>
          <a:bodyPr/>
          <a:lstStyle/>
          <a:p>
            <a:fld id="{64080103-9B04-45C1-B969-8E4AF2C754D1}" type="slidenum">
              <a:rPr lang="pt-BR" smtClean="0"/>
              <a:t>‹nº›</a:t>
            </a:fld>
            <a:endParaRPr lang="pt-BR"/>
          </a:p>
        </p:txBody>
      </p:sp>
    </p:spTree>
    <p:extLst>
      <p:ext uri="{BB962C8B-B14F-4D97-AF65-F5344CB8AC3E}">
        <p14:creationId xmlns:p14="http://schemas.microsoft.com/office/powerpoint/2010/main" val="49072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03D89130-3403-C131-98C5-7072A4E30361}"/>
              </a:ext>
            </a:extLst>
          </p:cNvPr>
          <p:cNvSpPr>
            <a:spLocks noGrp="1"/>
          </p:cNvSpPr>
          <p:nvPr>
            <p:ph type="dt" sz="half" idx="10"/>
          </p:nvPr>
        </p:nvSpPr>
        <p:spPr/>
        <p:txBody>
          <a:bodyPr/>
          <a:lstStyle/>
          <a:p>
            <a:fld id="{F3FECD9B-336B-4E0B-B88D-E0D74629D4BD}" type="datetime1">
              <a:rPr lang="pt-BR" smtClean="0"/>
              <a:t>17/08/2023</a:t>
            </a:fld>
            <a:endParaRPr lang="pt-BR"/>
          </a:p>
        </p:txBody>
      </p:sp>
      <p:sp>
        <p:nvSpPr>
          <p:cNvPr id="3" name="Espaço Reservado para Rodapé 2">
            <a:extLst>
              <a:ext uri="{FF2B5EF4-FFF2-40B4-BE49-F238E27FC236}">
                <a16:creationId xmlns:a16="http://schemas.microsoft.com/office/drawing/2014/main" id="{8B67C7DB-9E9C-015E-99D8-30187253F9D5}"/>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B2C2608-6EF6-7D0D-6B5C-FC723C44335A}"/>
              </a:ext>
            </a:extLst>
          </p:cNvPr>
          <p:cNvSpPr>
            <a:spLocks noGrp="1"/>
          </p:cNvSpPr>
          <p:nvPr>
            <p:ph type="sldNum" sz="quarter" idx="12"/>
          </p:nvPr>
        </p:nvSpPr>
        <p:spPr/>
        <p:txBody>
          <a:bodyPr/>
          <a:lstStyle/>
          <a:p>
            <a:fld id="{64080103-9B04-45C1-B969-8E4AF2C754D1}" type="slidenum">
              <a:rPr lang="pt-BR" smtClean="0"/>
              <a:t>‹nº›</a:t>
            </a:fld>
            <a:endParaRPr lang="pt-BR"/>
          </a:p>
        </p:txBody>
      </p:sp>
    </p:spTree>
    <p:extLst>
      <p:ext uri="{BB962C8B-B14F-4D97-AF65-F5344CB8AC3E}">
        <p14:creationId xmlns:p14="http://schemas.microsoft.com/office/powerpoint/2010/main" val="3645701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A67307-8562-DAB3-45F7-CF795A0CEB7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780CAB6-2010-141E-F8EC-CF249C8A4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DFE942C-6246-9348-46BB-DE890182D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D46BA13-C7B8-F052-1B72-C4A542560B84}"/>
              </a:ext>
            </a:extLst>
          </p:cNvPr>
          <p:cNvSpPr>
            <a:spLocks noGrp="1"/>
          </p:cNvSpPr>
          <p:nvPr>
            <p:ph type="dt" sz="half" idx="10"/>
          </p:nvPr>
        </p:nvSpPr>
        <p:spPr/>
        <p:txBody>
          <a:bodyPr/>
          <a:lstStyle/>
          <a:p>
            <a:fld id="{88161924-D793-464C-9303-7223E4D4BAED}" type="datetime1">
              <a:rPr lang="pt-BR" smtClean="0"/>
              <a:t>17/08/2023</a:t>
            </a:fld>
            <a:endParaRPr lang="pt-BR"/>
          </a:p>
        </p:txBody>
      </p:sp>
      <p:sp>
        <p:nvSpPr>
          <p:cNvPr id="6" name="Espaço Reservado para Rodapé 5">
            <a:extLst>
              <a:ext uri="{FF2B5EF4-FFF2-40B4-BE49-F238E27FC236}">
                <a16:creationId xmlns:a16="http://schemas.microsoft.com/office/drawing/2014/main" id="{71FCF260-B435-B2A4-9C8E-0FBB53891B6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3F74386-8392-312F-EEF1-73C61EC6B68B}"/>
              </a:ext>
            </a:extLst>
          </p:cNvPr>
          <p:cNvSpPr>
            <a:spLocks noGrp="1"/>
          </p:cNvSpPr>
          <p:nvPr>
            <p:ph type="sldNum" sz="quarter" idx="12"/>
          </p:nvPr>
        </p:nvSpPr>
        <p:spPr/>
        <p:txBody>
          <a:bodyPr/>
          <a:lstStyle/>
          <a:p>
            <a:fld id="{64080103-9B04-45C1-B969-8E4AF2C754D1}" type="slidenum">
              <a:rPr lang="pt-BR" smtClean="0"/>
              <a:t>‹nº›</a:t>
            </a:fld>
            <a:endParaRPr lang="pt-BR"/>
          </a:p>
        </p:txBody>
      </p:sp>
    </p:spTree>
    <p:extLst>
      <p:ext uri="{BB962C8B-B14F-4D97-AF65-F5344CB8AC3E}">
        <p14:creationId xmlns:p14="http://schemas.microsoft.com/office/powerpoint/2010/main" val="2401222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17E49-B511-9C61-691A-D34BB5A0C77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B785F67-DB72-2156-0AF6-FC57C02DF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C360848-BE02-65A5-77C0-1652DCB94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DBE8FEF6-3E9D-E121-1AD5-EFAED6CE7F75}"/>
              </a:ext>
            </a:extLst>
          </p:cNvPr>
          <p:cNvSpPr>
            <a:spLocks noGrp="1"/>
          </p:cNvSpPr>
          <p:nvPr>
            <p:ph type="dt" sz="half" idx="10"/>
          </p:nvPr>
        </p:nvSpPr>
        <p:spPr/>
        <p:txBody>
          <a:bodyPr/>
          <a:lstStyle/>
          <a:p>
            <a:fld id="{70B6439D-4FB6-46F7-860B-F207B021DE1F}" type="datetime1">
              <a:rPr lang="pt-BR" smtClean="0"/>
              <a:t>17/08/2023</a:t>
            </a:fld>
            <a:endParaRPr lang="pt-BR"/>
          </a:p>
        </p:txBody>
      </p:sp>
      <p:sp>
        <p:nvSpPr>
          <p:cNvPr id="6" name="Espaço Reservado para Rodapé 5">
            <a:extLst>
              <a:ext uri="{FF2B5EF4-FFF2-40B4-BE49-F238E27FC236}">
                <a16:creationId xmlns:a16="http://schemas.microsoft.com/office/drawing/2014/main" id="{5F6410A1-064D-D81F-8F1A-267DFCAA6EF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3B7F5A3-CC7D-B511-90BA-CC10CF973EA9}"/>
              </a:ext>
            </a:extLst>
          </p:cNvPr>
          <p:cNvSpPr>
            <a:spLocks noGrp="1"/>
          </p:cNvSpPr>
          <p:nvPr>
            <p:ph type="sldNum" sz="quarter" idx="12"/>
          </p:nvPr>
        </p:nvSpPr>
        <p:spPr/>
        <p:txBody>
          <a:bodyPr/>
          <a:lstStyle/>
          <a:p>
            <a:fld id="{64080103-9B04-45C1-B969-8E4AF2C754D1}" type="slidenum">
              <a:rPr lang="pt-BR" smtClean="0"/>
              <a:t>‹nº›</a:t>
            </a:fld>
            <a:endParaRPr lang="pt-BR"/>
          </a:p>
        </p:txBody>
      </p:sp>
    </p:spTree>
    <p:extLst>
      <p:ext uri="{BB962C8B-B14F-4D97-AF65-F5344CB8AC3E}">
        <p14:creationId xmlns:p14="http://schemas.microsoft.com/office/powerpoint/2010/main" val="119958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BD8136F-6B5C-E3CC-C77C-8DCAC820E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29F3906-C9AF-3F4A-87EA-D5E4CD1726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8339693-08BB-521C-9374-B67D95F3F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25743-2C73-4C13-A79C-C68A2380BD6C}" type="datetime1">
              <a:rPr lang="pt-BR" smtClean="0"/>
              <a:t>17/08/2023</a:t>
            </a:fld>
            <a:endParaRPr lang="pt-BR"/>
          </a:p>
        </p:txBody>
      </p:sp>
      <p:sp>
        <p:nvSpPr>
          <p:cNvPr id="5" name="Espaço Reservado para Rodapé 4">
            <a:extLst>
              <a:ext uri="{FF2B5EF4-FFF2-40B4-BE49-F238E27FC236}">
                <a16:creationId xmlns:a16="http://schemas.microsoft.com/office/drawing/2014/main" id="{462C840B-A84C-27D1-A97C-D21F1124C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32038EF-9197-7816-9E25-ACC6E57F4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080103-9B04-45C1-B969-8E4AF2C754D1}" type="slidenum">
              <a:rPr lang="pt-BR" smtClean="0"/>
              <a:t>‹nº›</a:t>
            </a:fld>
            <a:endParaRPr lang="pt-BR"/>
          </a:p>
        </p:txBody>
      </p:sp>
    </p:spTree>
    <p:extLst>
      <p:ext uri="{BB962C8B-B14F-4D97-AF65-F5344CB8AC3E}">
        <p14:creationId xmlns:p14="http://schemas.microsoft.com/office/powerpoint/2010/main" val="3824241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w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667EDF7-C9C4-1583-CDDE-CBE1307E04CB}"/>
              </a:ext>
            </a:extLst>
          </p:cNvPr>
          <p:cNvSpPr>
            <a:spLocks noGrp="1"/>
          </p:cNvSpPr>
          <p:nvPr>
            <p:ph type="title"/>
          </p:nvPr>
        </p:nvSpPr>
        <p:spPr/>
        <p:txBody>
          <a:bodyPr/>
          <a:lstStyle/>
          <a:p>
            <a:r>
              <a:rPr lang="pt-BR" b="1" dirty="0">
                <a:highlight>
                  <a:srgbClr val="FFFF00"/>
                </a:highlight>
              </a:rPr>
              <a:t>APRENDENDO A DESCALAR PROJETOS -Método</a:t>
            </a:r>
          </a:p>
        </p:txBody>
      </p:sp>
      <p:sp>
        <p:nvSpPr>
          <p:cNvPr id="5" name="Espaço Reservado para Texto 4">
            <a:extLst>
              <a:ext uri="{FF2B5EF4-FFF2-40B4-BE49-F238E27FC236}">
                <a16:creationId xmlns:a16="http://schemas.microsoft.com/office/drawing/2014/main" id="{8BF71684-30EA-9DDD-B3D2-DDAD416F9035}"/>
              </a:ext>
            </a:extLst>
          </p:cNvPr>
          <p:cNvSpPr>
            <a:spLocks noGrp="1"/>
          </p:cNvSpPr>
          <p:nvPr>
            <p:ph type="body" idx="1"/>
          </p:nvPr>
        </p:nvSpPr>
        <p:spPr>
          <a:xfrm>
            <a:off x="646059" y="2505075"/>
            <a:ext cx="5157787" cy="823912"/>
          </a:xfrm>
        </p:spPr>
        <p:txBody>
          <a:bodyPr>
            <a:normAutofit lnSpcReduction="10000"/>
          </a:bodyPr>
          <a:lstStyle/>
          <a:p>
            <a:r>
              <a:rPr lang="pt-BR" dirty="0"/>
              <a:t>Prof. Edison Luiz Leismann</a:t>
            </a:r>
          </a:p>
          <a:p>
            <a:r>
              <a:rPr lang="pt-BR" dirty="0"/>
              <a:t>Startup Model </a:t>
            </a:r>
            <a:r>
              <a:rPr lang="pt-BR" dirty="0" err="1"/>
              <a:t>Beginner</a:t>
            </a:r>
            <a:r>
              <a:rPr lang="pt-BR" dirty="0"/>
              <a:t> - 2023</a:t>
            </a:r>
          </a:p>
          <a:p>
            <a:endParaRPr lang="pt-BR" dirty="0"/>
          </a:p>
        </p:txBody>
      </p:sp>
      <p:sp>
        <p:nvSpPr>
          <p:cNvPr id="7" name="Espaço Reservado para Texto 6">
            <a:extLst>
              <a:ext uri="{FF2B5EF4-FFF2-40B4-BE49-F238E27FC236}">
                <a16:creationId xmlns:a16="http://schemas.microsoft.com/office/drawing/2014/main" id="{9690A23C-CCB2-A117-46BE-38E19640A0B9}"/>
              </a:ext>
            </a:extLst>
          </p:cNvPr>
          <p:cNvSpPr>
            <a:spLocks noGrp="1"/>
          </p:cNvSpPr>
          <p:nvPr>
            <p:ph type="body" sz="quarter" idx="3"/>
          </p:nvPr>
        </p:nvSpPr>
        <p:spPr>
          <a:xfrm>
            <a:off x="6146609" y="1554162"/>
            <a:ext cx="5183188" cy="823912"/>
          </a:xfrm>
        </p:spPr>
        <p:txBody>
          <a:bodyPr>
            <a:normAutofit lnSpcReduction="10000"/>
          </a:bodyPr>
          <a:lstStyle/>
          <a:p>
            <a:r>
              <a:rPr lang="pt-BR" sz="1800" b="1" dirty="0">
                <a:effectLst/>
                <a:latin typeface="Times New Roman" panose="02020603050405020304" pitchFamily="18" charset="0"/>
                <a:ea typeface="Times New Roman" panose="02020603050405020304" pitchFamily="18" charset="0"/>
              </a:rPr>
              <a:t>Por Mark Keil e Ramiro </a:t>
            </a:r>
            <a:r>
              <a:rPr lang="pt-BR" sz="1800" b="1" dirty="0" err="1">
                <a:effectLst/>
                <a:latin typeface="Times New Roman" panose="02020603050405020304" pitchFamily="18" charset="0"/>
                <a:ea typeface="Times New Roman" panose="02020603050405020304" pitchFamily="18" charset="0"/>
              </a:rPr>
              <a:t>Montealegre</a:t>
            </a:r>
            <a:endParaRPr lang="pt-BR" dirty="0"/>
          </a:p>
        </p:txBody>
      </p:sp>
      <p:sp>
        <p:nvSpPr>
          <p:cNvPr id="8" name="Espaço Reservado para Conteúdo 7">
            <a:extLst>
              <a:ext uri="{FF2B5EF4-FFF2-40B4-BE49-F238E27FC236}">
                <a16:creationId xmlns:a16="http://schemas.microsoft.com/office/drawing/2014/main" id="{FFA85F4F-43DE-98AE-2DC6-004468D3F5ED}"/>
              </a:ext>
            </a:extLst>
          </p:cNvPr>
          <p:cNvSpPr>
            <a:spLocks noGrp="1"/>
          </p:cNvSpPr>
          <p:nvPr>
            <p:ph sz="quarter" idx="4"/>
          </p:nvPr>
        </p:nvSpPr>
        <p:spPr/>
        <p:txBody>
          <a:bodyPr>
            <a:normAutofit/>
          </a:bodyPr>
          <a:lstStyle/>
          <a:p>
            <a:pPr algn="just"/>
            <a:r>
              <a:rPr lang="pt-BR" b="1" i="1" dirty="0">
                <a:effectLst/>
                <a:latin typeface="Times New Roman" panose="02020603050405020304" pitchFamily="18" charset="0"/>
                <a:ea typeface="Times New Roman" panose="02020603050405020304" pitchFamily="18" charset="0"/>
              </a:rPr>
              <a:t>Cancelar um projeto em andamento é uma das mais difíceis decisões a tomar. </a:t>
            </a:r>
          </a:p>
          <a:p>
            <a:pPr algn="just"/>
            <a:r>
              <a:rPr lang="pt-BR" b="1" i="1" dirty="0">
                <a:effectLst/>
                <a:latin typeface="Times New Roman" panose="02020603050405020304" pitchFamily="18" charset="0"/>
                <a:ea typeface="Times New Roman" panose="02020603050405020304" pitchFamily="18" charset="0"/>
              </a:rPr>
              <a:t>Mas há um modo financeiramente inteligente de interromper a chamada “escalada” de um projeto e evitar a perda de dinheiro e recursos.</a:t>
            </a:r>
            <a:endParaRPr lang="pt-BR" b="1" dirty="0"/>
          </a:p>
        </p:txBody>
      </p:sp>
      <p:sp>
        <p:nvSpPr>
          <p:cNvPr id="9" name="Espaço Reservado para Número de Slide 8">
            <a:extLst>
              <a:ext uri="{FF2B5EF4-FFF2-40B4-BE49-F238E27FC236}">
                <a16:creationId xmlns:a16="http://schemas.microsoft.com/office/drawing/2014/main" id="{ADC40F56-EC1F-F434-4212-D3953D7CE5EE}"/>
              </a:ext>
            </a:extLst>
          </p:cNvPr>
          <p:cNvSpPr>
            <a:spLocks noGrp="1"/>
          </p:cNvSpPr>
          <p:nvPr>
            <p:ph type="sldNum" sz="quarter" idx="12"/>
          </p:nvPr>
        </p:nvSpPr>
        <p:spPr/>
        <p:txBody>
          <a:bodyPr/>
          <a:lstStyle/>
          <a:p>
            <a:fld id="{64080103-9B04-45C1-B969-8E4AF2C754D1}" type="slidenum">
              <a:rPr lang="pt-BR" smtClean="0"/>
              <a:t>1</a:t>
            </a:fld>
            <a:endParaRPr lang="pt-BR"/>
          </a:p>
        </p:txBody>
      </p:sp>
      <p:pic>
        <p:nvPicPr>
          <p:cNvPr id="2" name="Picture 2" descr="Excluir, Cancelar, Não, Símbolo">
            <a:extLst>
              <a:ext uri="{FF2B5EF4-FFF2-40B4-BE49-F238E27FC236}">
                <a16:creationId xmlns:a16="http://schemas.microsoft.com/office/drawing/2014/main" id="{C987ECC6-48D5-0B10-DCFC-6A36185F9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34" y="3173411"/>
            <a:ext cx="3684589" cy="3684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2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10</a:t>
            </a:fld>
            <a:endParaRPr lang="pt-BR"/>
          </a:p>
        </p:txBody>
      </p:sp>
      <p:sp>
        <p:nvSpPr>
          <p:cNvPr id="3" name="CaixaDeTexto 2">
            <a:extLst>
              <a:ext uri="{FF2B5EF4-FFF2-40B4-BE49-F238E27FC236}">
                <a16:creationId xmlns:a16="http://schemas.microsoft.com/office/drawing/2014/main" id="{B47147C5-2511-7CBB-7A5F-9D4F404DEFC6}"/>
              </a:ext>
            </a:extLst>
          </p:cNvPr>
          <p:cNvSpPr txBox="1"/>
          <p:nvPr/>
        </p:nvSpPr>
        <p:spPr>
          <a:xfrm>
            <a:off x="208128" y="0"/>
            <a:ext cx="11665424" cy="4832092"/>
          </a:xfrm>
          <a:prstGeom prst="rect">
            <a:avLst/>
          </a:prstGeom>
          <a:noFill/>
        </p:spPr>
        <p:txBody>
          <a:bodyPr wrap="square">
            <a:spAutoFit/>
          </a:bodyPr>
          <a:lstStyle/>
          <a:p>
            <a:pPr marL="342900" lvl="0" indent="-342900" algn="just">
              <a:buFont typeface="Symbol" panose="05050102010706020507" pitchFamily="18" charset="2"/>
              <a:buChar char=""/>
              <a:tabLst>
                <a:tab pos="228600" algn="l"/>
              </a:tabLst>
            </a:pPr>
            <a:r>
              <a:rPr lang="pt-BR" sz="2800" b="1" u="sng" dirty="0">
                <a:effectLst/>
                <a:highlight>
                  <a:srgbClr val="FFFF00"/>
                </a:highlight>
                <a:latin typeface="Times New Roman" panose="02020603050405020304" pitchFamily="18" charset="0"/>
                <a:ea typeface="Times New Roman" panose="02020603050405020304" pitchFamily="18" charset="0"/>
              </a:rPr>
              <a:t>A terceira fase inclui a busca de alternativas de ação</a:t>
            </a:r>
            <a:r>
              <a:rPr lang="pt-BR" sz="2800" dirty="0">
                <a:effectLst/>
                <a:latin typeface="Times New Roman" panose="02020603050405020304" pitchFamily="18" charset="0"/>
                <a:ea typeface="Times New Roman" panose="02020603050405020304" pitchFamily="18" charset="0"/>
              </a:rPr>
              <a:t>. </a:t>
            </a:r>
          </a:p>
          <a:p>
            <a:pPr marL="342900" lvl="0" indent="-342900" algn="just">
              <a:buFont typeface="Symbol" panose="05050102010706020507" pitchFamily="18" charset="2"/>
              <a:buChar char=""/>
              <a:tabLst>
                <a:tab pos="228600" algn="l"/>
              </a:tabLst>
            </a:pPr>
            <a:r>
              <a:rPr lang="pt-BR" sz="2800" dirty="0">
                <a:effectLst/>
                <a:latin typeface="Times New Roman" panose="02020603050405020304" pitchFamily="18" charset="0"/>
                <a:ea typeface="Times New Roman" panose="02020603050405020304" pitchFamily="18" charset="0"/>
              </a:rPr>
              <a:t>A atenção do executivo deve voltar-se para a </a:t>
            </a:r>
            <a:r>
              <a:rPr lang="pt-BR" sz="2800" b="1" u="sng" dirty="0">
                <a:effectLst/>
                <a:latin typeface="Times New Roman" panose="02020603050405020304" pitchFamily="18" charset="0"/>
                <a:ea typeface="Times New Roman" panose="02020603050405020304" pitchFamily="18" charset="0"/>
              </a:rPr>
              <a:t>contenção do dano </a:t>
            </a:r>
            <a:r>
              <a:rPr lang="pt-BR" sz="2800" dirty="0">
                <a:effectLst/>
                <a:latin typeface="Times New Roman" panose="02020603050405020304" pitchFamily="18" charset="0"/>
                <a:ea typeface="Times New Roman" panose="02020603050405020304" pitchFamily="18" charset="0"/>
              </a:rPr>
              <a:t>decorrente da linha de ação atual, ao mesmo tempo que procura alternativas. </a:t>
            </a:r>
          </a:p>
          <a:p>
            <a:pPr marL="342900" lvl="0" indent="-342900" algn="just">
              <a:buFont typeface="Symbol" panose="05050102010706020507" pitchFamily="18" charset="2"/>
              <a:buChar char=""/>
              <a:tabLst>
                <a:tab pos="228600" algn="l"/>
              </a:tabLst>
            </a:pPr>
            <a:r>
              <a:rPr lang="pt-BR" sz="2800" dirty="0">
                <a:effectLst/>
                <a:latin typeface="Times New Roman" panose="02020603050405020304" pitchFamily="18" charset="0"/>
                <a:ea typeface="Times New Roman" panose="02020603050405020304" pitchFamily="18" charset="0"/>
              </a:rPr>
              <a:t>Nesta fase, os executivos devem começar a convencer outras pessoas de que é preciso mudar. </a:t>
            </a:r>
          </a:p>
          <a:p>
            <a:pPr marL="342900" lvl="0" indent="-342900" algn="just">
              <a:buFont typeface="Symbol" panose="05050102010706020507" pitchFamily="18" charset="2"/>
              <a:buChar char=""/>
              <a:tabLst>
                <a:tab pos="228600" algn="l"/>
              </a:tabLst>
            </a:pPr>
            <a:r>
              <a:rPr lang="pt-BR" sz="2800" dirty="0">
                <a:effectLst/>
                <a:latin typeface="Times New Roman" panose="02020603050405020304" pitchFamily="18" charset="0"/>
                <a:ea typeface="Times New Roman" panose="02020603050405020304" pitchFamily="18" charset="0"/>
              </a:rPr>
              <a:t>Parte do trabalho envolve a obtenção de evidências independentes da existência de problemas com a linha de ação atual, ao mesmo tempo que se identifica e legitima uma nova linha de ação. </a:t>
            </a:r>
          </a:p>
          <a:p>
            <a:pPr marL="342900" lvl="0" indent="-342900" algn="just">
              <a:buFont typeface="Symbol" panose="05050102010706020507" pitchFamily="18" charset="2"/>
              <a:buChar char=""/>
              <a:tabLst>
                <a:tab pos="228600" algn="l"/>
              </a:tabLst>
            </a:pPr>
            <a:r>
              <a:rPr lang="pt-BR" sz="2800" dirty="0">
                <a:effectLst/>
                <a:latin typeface="Times New Roman" panose="02020603050405020304" pitchFamily="18" charset="0"/>
                <a:ea typeface="Times New Roman" panose="02020603050405020304" pitchFamily="18" charset="0"/>
              </a:rPr>
              <a:t>A simples identificação de uma linha de ação  alternativa é insuficiente para conduzir a mudanças – </a:t>
            </a:r>
            <a:r>
              <a:rPr lang="pt-BR" sz="2800" b="1" u="sng" dirty="0">
                <a:effectLst/>
                <a:highlight>
                  <a:srgbClr val="FFFF00"/>
                </a:highlight>
                <a:latin typeface="Times New Roman" panose="02020603050405020304" pitchFamily="18" charset="0"/>
                <a:ea typeface="Times New Roman" panose="02020603050405020304" pitchFamily="18" charset="0"/>
              </a:rPr>
              <a:t>é preciso legitimá-la </a:t>
            </a:r>
            <a:r>
              <a:rPr lang="pt-BR" sz="2800" dirty="0">
                <a:effectLst/>
                <a:latin typeface="Times New Roman" panose="02020603050405020304" pitchFamily="18" charset="0"/>
                <a:ea typeface="Times New Roman" panose="02020603050405020304" pitchFamily="18" charset="0"/>
              </a:rPr>
              <a:t>e as partes interessadas devem estar convencidas de sua validade.</a:t>
            </a:r>
          </a:p>
        </p:txBody>
      </p:sp>
      <p:pic>
        <p:nvPicPr>
          <p:cNvPr id="9218" name="Picture 2" descr="Abstract arrow direction illustration, flat design, editable stroke, cope space composition, business leader concept. - Royalty-free Via Única arte vetorial">
            <a:extLst>
              <a:ext uri="{FF2B5EF4-FFF2-40B4-BE49-F238E27FC236}">
                <a16:creationId xmlns:a16="http://schemas.microsoft.com/office/drawing/2014/main" id="{2921A994-49A4-D82C-5012-7AC3839DE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095" y="4876542"/>
            <a:ext cx="9753600" cy="1844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67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11</a:t>
            </a:fld>
            <a:endParaRPr lang="pt-BR"/>
          </a:p>
        </p:txBody>
      </p:sp>
      <p:sp>
        <p:nvSpPr>
          <p:cNvPr id="3" name="CaixaDeTexto 2">
            <a:extLst>
              <a:ext uri="{FF2B5EF4-FFF2-40B4-BE49-F238E27FC236}">
                <a16:creationId xmlns:a16="http://schemas.microsoft.com/office/drawing/2014/main" id="{F21A7A95-4769-74CA-FB9F-EDD033799F65}"/>
              </a:ext>
            </a:extLst>
          </p:cNvPr>
          <p:cNvSpPr txBox="1"/>
          <p:nvPr/>
        </p:nvSpPr>
        <p:spPr>
          <a:xfrm>
            <a:off x="330958" y="0"/>
            <a:ext cx="11861042" cy="2246769"/>
          </a:xfrm>
          <a:prstGeom prst="rect">
            <a:avLst/>
          </a:prstGeom>
          <a:noFill/>
        </p:spPr>
        <p:txBody>
          <a:bodyPr wrap="square">
            <a:spAutoFit/>
          </a:bodyPr>
          <a:lstStyle/>
          <a:p>
            <a:pPr marL="342900" lvl="0" indent="-342900" algn="just">
              <a:buFont typeface="Symbol" panose="05050102010706020507" pitchFamily="18" charset="2"/>
              <a:buChar char=""/>
              <a:tabLst>
                <a:tab pos="228600" algn="l"/>
              </a:tabLst>
            </a:pPr>
            <a:r>
              <a:rPr lang="pt-BR" sz="2800" b="1" u="sng" dirty="0">
                <a:effectLst/>
                <a:highlight>
                  <a:srgbClr val="FFFF00"/>
                </a:highlight>
                <a:latin typeface="Times New Roman" panose="02020603050405020304" pitchFamily="18" charset="0"/>
                <a:ea typeface="Times New Roman" panose="02020603050405020304" pitchFamily="18" charset="0"/>
              </a:rPr>
              <a:t>A última fase envolve a implantação de uma estratégia de saída (4ª Fase)</a:t>
            </a:r>
            <a:r>
              <a:rPr lang="pt-BR" sz="2800" dirty="0">
                <a:effectLst/>
                <a:highlight>
                  <a:srgbClr val="FFFF00"/>
                </a:highlight>
                <a:latin typeface="Times New Roman" panose="02020603050405020304" pitchFamily="18" charset="0"/>
                <a:ea typeface="Times New Roman" panose="02020603050405020304" pitchFamily="18" charset="0"/>
              </a:rPr>
              <a:t>. </a:t>
            </a:r>
          </a:p>
          <a:p>
            <a:pPr marL="342900" lvl="0" indent="-342900" algn="just">
              <a:buFont typeface="Symbol" panose="05050102010706020507" pitchFamily="18" charset="2"/>
              <a:buChar char=""/>
              <a:tabLst>
                <a:tab pos="228600" algn="l"/>
              </a:tabLst>
            </a:pPr>
            <a:endParaRPr lang="pt-BR" sz="2800" dirty="0">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228600" algn="l"/>
              </a:tabLst>
            </a:pPr>
            <a:r>
              <a:rPr lang="pt-BR" sz="2800" dirty="0">
                <a:effectLst/>
                <a:latin typeface="Times New Roman" panose="02020603050405020304" pitchFamily="18" charset="0"/>
                <a:ea typeface="Times New Roman" panose="02020603050405020304" pitchFamily="18" charset="0"/>
              </a:rPr>
              <a:t>Por mais apropriada que pareça a estratégia, será impossível tirar proveito dela sem um plano coerente de implantação, o que requer a preparação das principais partes interessadas e a gestão de impressões.</a:t>
            </a:r>
          </a:p>
        </p:txBody>
      </p:sp>
      <p:pic>
        <p:nvPicPr>
          <p:cNvPr id="10242" name="Picture 2" descr="Zona de implantação de segurança - Royalty-free Profissão Militar Foto de stock">
            <a:extLst>
              <a:ext uri="{FF2B5EF4-FFF2-40B4-BE49-F238E27FC236}">
                <a16:creationId xmlns:a16="http://schemas.microsoft.com/office/drawing/2014/main" id="{D7FF0E92-28B3-D804-A245-D89A24234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25244"/>
            <a:ext cx="9753600"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25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12</a:t>
            </a:fld>
            <a:endParaRPr lang="pt-BR"/>
          </a:p>
        </p:txBody>
      </p:sp>
      <p:sp>
        <p:nvSpPr>
          <p:cNvPr id="4" name="CaixaDeTexto 3">
            <a:extLst>
              <a:ext uri="{FF2B5EF4-FFF2-40B4-BE49-F238E27FC236}">
                <a16:creationId xmlns:a16="http://schemas.microsoft.com/office/drawing/2014/main" id="{28762ED1-1A83-443F-8B0D-8044F0597C4C}"/>
              </a:ext>
            </a:extLst>
          </p:cNvPr>
          <p:cNvSpPr txBox="1"/>
          <p:nvPr/>
        </p:nvSpPr>
        <p:spPr>
          <a:xfrm>
            <a:off x="-1" y="170539"/>
            <a:ext cx="12050973" cy="458074"/>
          </a:xfrm>
          <a:prstGeom prst="rect">
            <a:avLst/>
          </a:prstGeom>
          <a:noFill/>
        </p:spPr>
        <p:txBody>
          <a:bodyPr wrap="square">
            <a:spAutoFit/>
          </a:bodyPr>
          <a:lstStyle/>
          <a:p>
            <a:pPr marL="457200" algn="just">
              <a:lnSpc>
                <a:spcPct val="150000"/>
              </a:lnSpc>
            </a:pPr>
            <a:r>
              <a:rPr lang="pt-BR" sz="1800" b="1" u="sng" dirty="0">
                <a:effectLst/>
                <a:highlight>
                  <a:srgbClr val="FFFF00"/>
                </a:highlight>
                <a:latin typeface="Times New Roman" panose="02020603050405020304" pitchFamily="18" charset="0"/>
                <a:ea typeface="Times New Roman" panose="02020603050405020304" pitchFamily="18" charset="0"/>
              </a:rPr>
              <a:t>PROJETO 1: BAGAGENS, AEROPORTO DE DENVER</a:t>
            </a:r>
            <a:endParaRPr lang="pt-BR" sz="1600" dirty="0">
              <a:effectLst/>
              <a:highlight>
                <a:srgbClr val="FFFF00"/>
              </a:highlight>
              <a:latin typeface="Times New Roman" panose="02020603050405020304" pitchFamily="18" charset="0"/>
              <a:ea typeface="Times New Roman" panose="02020603050405020304" pitchFamily="18" charset="0"/>
            </a:endParaRPr>
          </a:p>
        </p:txBody>
      </p:sp>
      <p:pic>
        <p:nvPicPr>
          <p:cNvPr id="9" name="Imagem 8">
            <a:extLst>
              <a:ext uri="{FF2B5EF4-FFF2-40B4-BE49-F238E27FC236}">
                <a16:creationId xmlns:a16="http://schemas.microsoft.com/office/drawing/2014/main" id="{8D261041-F364-B0D4-ED22-C112862AF72D}"/>
              </a:ext>
            </a:extLst>
          </p:cNvPr>
          <p:cNvPicPr>
            <a:picLocks noChangeAspect="1"/>
          </p:cNvPicPr>
          <p:nvPr/>
        </p:nvPicPr>
        <p:blipFill>
          <a:blip r:embed="rId2"/>
          <a:stretch>
            <a:fillRect/>
          </a:stretch>
        </p:blipFill>
        <p:spPr>
          <a:xfrm>
            <a:off x="263471" y="821569"/>
            <a:ext cx="11670224" cy="3957334"/>
          </a:xfrm>
          <a:prstGeom prst="rect">
            <a:avLst/>
          </a:prstGeom>
        </p:spPr>
      </p:pic>
      <p:pic>
        <p:nvPicPr>
          <p:cNvPr id="11" name="Imagem 10">
            <a:extLst>
              <a:ext uri="{FF2B5EF4-FFF2-40B4-BE49-F238E27FC236}">
                <a16:creationId xmlns:a16="http://schemas.microsoft.com/office/drawing/2014/main" id="{4723E604-2082-9E7D-5F33-F5CC72AE84F3}"/>
              </a:ext>
            </a:extLst>
          </p:cNvPr>
          <p:cNvPicPr>
            <a:picLocks noChangeAspect="1"/>
          </p:cNvPicPr>
          <p:nvPr/>
        </p:nvPicPr>
        <p:blipFill>
          <a:blip r:embed="rId3"/>
          <a:stretch>
            <a:fillRect/>
          </a:stretch>
        </p:blipFill>
        <p:spPr>
          <a:xfrm>
            <a:off x="258304" y="4778903"/>
            <a:ext cx="11792667" cy="1985970"/>
          </a:xfrm>
          <a:prstGeom prst="rect">
            <a:avLst/>
          </a:prstGeom>
        </p:spPr>
      </p:pic>
    </p:spTree>
    <p:extLst>
      <p:ext uri="{BB962C8B-B14F-4D97-AF65-F5344CB8AC3E}">
        <p14:creationId xmlns:p14="http://schemas.microsoft.com/office/powerpoint/2010/main" val="419989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13</a:t>
            </a:fld>
            <a:endParaRPr lang="pt-BR"/>
          </a:p>
        </p:txBody>
      </p:sp>
      <p:sp>
        <p:nvSpPr>
          <p:cNvPr id="4" name="CaixaDeTexto 3">
            <a:extLst>
              <a:ext uri="{FF2B5EF4-FFF2-40B4-BE49-F238E27FC236}">
                <a16:creationId xmlns:a16="http://schemas.microsoft.com/office/drawing/2014/main" id="{6E999163-7296-4263-49EF-211F8A0A112A}"/>
              </a:ext>
            </a:extLst>
          </p:cNvPr>
          <p:cNvSpPr txBox="1"/>
          <p:nvPr/>
        </p:nvSpPr>
        <p:spPr>
          <a:xfrm>
            <a:off x="208128" y="129596"/>
            <a:ext cx="11815550" cy="3416320"/>
          </a:xfrm>
          <a:prstGeom prst="rect">
            <a:avLst/>
          </a:prstGeom>
          <a:noFill/>
        </p:spPr>
        <p:txBody>
          <a:bodyPr wrap="square">
            <a:spAutoFit/>
          </a:bodyPr>
          <a:lstStyle/>
          <a:p>
            <a:pPr indent="457200" algn="just"/>
            <a:r>
              <a:rPr lang="pt-BR" sz="2400" dirty="0">
                <a:effectLst/>
                <a:latin typeface="Times New Roman" panose="02020603050405020304" pitchFamily="18" charset="0"/>
                <a:ea typeface="Times New Roman" panose="02020603050405020304" pitchFamily="18" charset="0"/>
              </a:rPr>
              <a:t>Inicialmente por problemas de construção e mais tarde devido às dificuldades no sistema de bagagem, o aeroporto deixou de ser inaugurado na data prevista. </a:t>
            </a:r>
          </a:p>
          <a:p>
            <a:pPr indent="457200" algn="just"/>
            <a:r>
              <a:rPr lang="pt-BR" sz="2400" dirty="0">
                <a:effectLst/>
                <a:latin typeface="Times New Roman" panose="02020603050405020304" pitchFamily="18" charset="0"/>
                <a:ea typeface="Times New Roman" panose="02020603050405020304" pitchFamily="18" charset="0"/>
              </a:rPr>
              <a:t>A imprensa passou a cobrir a história e o projeto começou a ser investigado pelo governo federal. Em abril de 1994, quando a BAE se preparava para o primeiro teste do sistema, a Prefeitura de Denver convidou a imprensa para acompanhá-lo. </a:t>
            </a:r>
          </a:p>
          <a:p>
            <a:pPr indent="457200" algn="just"/>
            <a:r>
              <a:rPr lang="pt-BR" sz="2400" dirty="0">
                <a:effectLst/>
                <a:latin typeface="Times New Roman" panose="02020603050405020304" pitchFamily="18" charset="0"/>
                <a:ea typeface="Times New Roman" panose="02020603050405020304" pitchFamily="18" charset="0"/>
              </a:rPr>
              <a:t>Sete mil malas deveriam ser transferidas para os terminais A, da continental, e B, da </a:t>
            </a:r>
            <a:r>
              <a:rPr lang="pt-BR" sz="2400" dirty="0" err="1">
                <a:effectLst/>
                <a:latin typeface="Times New Roman" panose="02020603050405020304" pitchFamily="18" charset="0"/>
                <a:ea typeface="Times New Roman" panose="02020603050405020304" pitchFamily="18" charset="0"/>
              </a:rPr>
              <a:t>Unided</a:t>
            </a:r>
            <a:r>
              <a:rPr lang="pt-BR" sz="2400" dirty="0">
                <a:effectLst/>
                <a:latin typeface="Times New Roman" panose="02020603050405020304" pitchFamily="18" charset="0"/>
                <a:ea typeface="Times New Roman" panose="02020603050405020304" pitchFamily="18" charset="0"/>
              </a:rPr>
              <a:t>. Tantos foram os problemas que o teste precisou ser suspenso. </a:t>
            </a:r>
          </a:p>
          <a:p>
            <a:pPr indent="457200" algn="just"/>
            <a:r>
              <a:rPr lang="pt-BR" sz="2400" dirty="0">
                <a:effectLst/>
                <a:latin typeface="Times New Roman" panose="02020603050405020304" pitchFamily="18" charset="0"/>
                <a:ea typeface="Times New Roman" panose="02020603050405020304" pitchFamily="18" charset="0"/>
              </a:rPr>
              <a:t>O prefeito de Denver, Wellington Webb, decidiu adiar a abertura do aeroporto indefinidamente.</a:t>
            </a:r>
          </a:p>
        </p:txBody>
      </p:sp>
      <p:sp>
        <p:nvSpPr>
          <p:cNvPr id="6" name="CaixaDeTexto 5">
            <a:extLst>
              <a:ext uri="{FF2B5EF4-FFF2-40B4-BE49-F238E27FC236}">
                <a16:creationId xmlns:a16="http://schemas.microsoft.com/office/drawing/2014/main" id="{0DEA3953-9881-8577-2A1E-2709D32FBC71}"/>
              </a:ext>
            </a:extLst>
          </p:cNvPr>
          <p:cNvSpPr txBox="1"/>
          <p:nvPr/>
        </p:nvSpPr>
        <p:spPr>
          <a:xfrm>
            <a:off x="0" y="3998797"/>
            <a:ext cx="11639266" cy="2677656"/>
          </a:xfrm>
          <a:prstGeom prst="rect">
            <a:avLst/>
          </a:prstGeom>
          <a:noFill/>
        </p:spPr>
        <p:txBody>
          <a:bodyPr wrap="square">
            <a:spAutoFit/>
          </a:bodyPr>
          <a:lstStyle/>
          <a:p>
            <a:pPr indent="457200" algn="just"/>
            <a:r>
              <a:rPr lang="pt-BR" sz="2400" dirty="0">
                <a:effectLst/>
                <a:latin typeface="Times New Roman" panose="02020603050405020304" pitchFamily="18" charset="0"/>
                <a:ea typeface="Times New Roman" panose="02020603050405020304" pitchFamily="18" charset="0"/>
              </a:rPr>
              <a:t>A princípio, Webb reafirmou seu compromisso com o sistema de controle de bagagem, condicionando a abertura do aeroporto a seu perfeito funcionamento. </a:t>
            </a:r>
          </a:p>
          <a:p>
            <a:pPr indent="457200" algn="just"/>
            <a:r>
              <a:rPr lang="pt-BR" sz="2400" dirty="0">
                <a:effectLst/>
                <a:latin typeface="Times New Roman" panose="02020603050405020304" pitchFamily="18" charset="0"/>
                <a:ea typeface="Times New Roman" panose="02020603050405020304" pitchFamily="18" charset="0"/>
              </a:rPr>
              <a:t>No final, porém, abandonou a ideia. Para evitar os custos de atrasos adicionais, era preciso </a:t>
            </a:r>
            <a:r>
              <a:rPr lang="pt-BR" sz="2400" b="1" dirty="0">
                <a:effectLst/>
                <a:highlight>
                  <a:srgbClr val="FFFF00"/>
                </a:highlight>
                <a:latin typeface="Times New Roman" panose="02020603050405020304" pitchFamily="18" charset="0"/>
                <a:ea typeface="Times New Roman" panose="02020603050405020304" pitchFamily="18" charset="0"/>
              </a:rPr>
              <a:t>redefinir o problema </a:t>
            </a:r>
            <a:r>
              <a:rPr lang="pt-BR" sz="2400" dirty="0">
                <a:effectLst/>
                <a:latin typeface="Times New Roman" panose="02020603050405020304" pitchFamily="18" charset="0"/>
                <a:ea typeface="Times New Roman" panose="02020603050405020304" pitchFamily="18" charset="0"/>
              </a:rPr>
              <a:t>e encontrar uma maneira de abrir o aeroporto o mais depressa possível. </a:t>
            </a:r>
          </a:p>
          <a:p>
            <a:pPr indent="457200" algn="just"/>
            <a:r>
              <a:rPr lang="pt-BR" sz="2400" dirty="0">
                <a:effectLst/>
                <a:latin typeface="Times New Roman" panose="02020603050405020304" pitchFamily="18" charset="0"/>
                <a:ea typeface="Times New Roman" panose="02020603050405020304" pitchFamily="18" charset="0"/>
              </a:rPr>
              <a:t>Ao final, o Aeroporto de Denver implantou um sistema de controle de bagagem , com carrinhos e caminhões movimentados a gás propano.</a:t>
            </a:r>
          </a:p>
        </p:txBody>
      </p:sp>
    </p:spTree>
    <p:extLst>
      <p:ext uri="{BB962C8B-B14F-4D97-AF65-F5344CB8AC3E}">
        <p14:creationId xmlns:p14="http://schemas.microsoft.com/office/powerpoint/2010/main" val="49330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14</a:t>
            </a:fld>
            <a:endParaRPr lang="pt-BR"/>
          </a:p>
        </p:txBody>
      </p:sp>
      <p:sp>
        <p:nvSpPr>
          <p:cNvPr id="3" name="CaixaDeTexto 2">
            <a:extLst>
              <a:ext uri="{FF2B5EF4-FFF2-40B4-BE49-F238E27FC236}">
                <a16:creationId xmlns:a16="http://schemas.microsoft.com/office/drawing/2014/main" id="{C7D98137-4F54-E8BE-058F-5D9F64836672}"/>
              </a:ext>
            </a:extLst>
          </p:cNvPr>
          <p:cNvSpPr txBox="1"/>
          <p:nvPr/>
        </p:nvSpPr>
        <p:spPr>
          <a:xfrm>
            <a:off x="221776" y="382012"/>
            <a:ext cx="11556242" cy="3046988"/>
          </a:xfrm>
          <a:prstGeom prst="rect">
            <a:avLst/>
          </a:prstGeom>
          <a:noFill/>
        </p:spPr>
        <p:txBody>
          <a:bodyPr wrap="square">
            <a:spAutoFit/>
          </a:bodyPr>
          <a:lstStyle/>
          <a:p>
            <a:pPr indent="457200" algn="just"/>
            <a:r>
              <a:rPr lang="pt-BR" sz="2400" dirty="0">
                <a:effectLst/>
                <a:latin typeface="Times New Roman" panose="02020603050405020304" pitchFamily="18" charset="0"/>
                <a:ea typeface="Times New Roman" panose="02020603050405020304" pitchFamily="18" charset="0"/>
              </a:rPr>
              <a:t>Quando o aeroporto abriu as portas, em fevereiro de 1995, estava 16 meses atrasado e cerca de US$ 2 bilhões haviam sido gastos além do orçamento original. </a:t>
            </a:r>
          </a:p>
          <a:p>
            <a:pPr indent="457200" algn="just"/>
            <a:r>
              <a:rPr lang="pt-BR" sz="2400" dirty="0">
                <a:effectLst/>
                <a:latin typeface="Times New Roman" panose="02020603050405020304" pitchFamily="18" charset="0"/>
                <a:ea typeface="Times New Roman" panose="02020603050405020304" pitchFamily="18" charset="0"/>
              </a:rPr>
              <a:t>A essa altura, o sistema de controle de bagagem no aeroporto como um todo havia sido abandonado, deixando dois terminais atendidos por um sistema manual e um atendido por um sistema </a:t>
            </a:r>
            <a:r>
              <a:rPr lang="pt-BR" sz="2400" dirty="0" err="1">
                <a:effectLst/>
                <a:latin typeface="Times New Roman" panose="02020603050405020304" pitchFamily="18" charset="0"/>
                <a:ea typeface="Times New Roman" panose="02020603050405020304" pitchFamily="18" charset="0"/>
              </a:rPr>
              <a:t>semi-automático</a:t>
            </a:r>
            <a:r>
              <a:rPr lang="pt-BR" sz="2400" dirty="0">
                <a:effectLst/>
                <a:latin typeface="Times New Roman" panose="02020603050405020304" pitchFamily="18" charset="0"/>
                <a:ea typeface="Times New Roman" panose="02020603050405020304" pitchFamily="18" charset="0"/>
              </a:rPr>
              <a:t>. </a:t>
            </a:r>
          </a:p>
          <a:p>
            <a:pPr indent="457200" algn="just"/>
            <a:r>
              <a:rPr lang="pt-BR" sz="2400" dirty="0">
                <a:effectLst/>
                <a:latin typeface="Times New Roman" panose="02020603050405020304" pitchFamily="18" charset="0"/>
                <a:ea typeface="Times New Roman" panose="02020603050405020304" pitchFamily="18" charset="0"/>
              </a:rPr>
              <a:t>Examinando o caminho  que Webb adotou para livrar-se dessa trajetória errada, apresentamos conceitos para compreender o </a:t>
            </a:r>
            <a:r>
              <a:rPr lang="pt-BR" sz="2400" b="1" dirty="0">
                <a:effectLst/>
                <a:highlight>
                  <a:srgbClr val="FFFF00"/>
                </a:highlight>
                <a:latin typeface="Times New Roman" panose="02020603050405020304" pitchFamily="18" charset="0"/>
                <a:ea typeface="Times New Roman" panose="02020603050405020304" pitchFamily="18" charset="0"/>
              </a:rPr>
              <a:t>processo de </a:t>
            </a:r>
            <a:r>
              <a:rPr lang="pt-BR" sz="2400" b="1" dirty="0" err="1">
                <a:effectLst/>
                <a:highlight>
                  <a:srgbClr val="FFFF00"/>
                </a:highlight>
                <a:latin typeface="Times New Roman" panose="02020603050405020304" pitchFamily="18" charset="0"/>
                <a:ea typeface="Times New Roman" panose="02020603050405020304" pitchFamily="18" charset="0"/>
              </a:rPr>
              <a:t>desescalada</a:t>
            </a:r>
            <a:r>
              <a:rPr lang="pt-BR" sz="2400" b="1" dirty="0">
                <a:effectLst/>
                <a:highlight>
                  <a:srgbClr val="FFFF00"/>
                </a:highlight>
                <a:latin typeface="Times New Roman" panose="02020603050405020304" pitchFamily="18" charset="0"/>
                <a:ea typeface="Times New Roman" panose="02020603050405020304" pitchFamily="18" charset="0"/>
              </a:rPr>
              <a:t> </a:t>
            </a:r>
            <a:r>
              <a:rPr lang="pt-BR" sz="2400" dirty="0">
                <a:effectLst/>
                <a:latin typeface="Times New Roman" panose="02020603050405020304" pitchFamily="18" charset="0"/>
                <a:ea typeface="Times New Roman" panose="02020603050405020304" pitchFamily="18" charset="0"/>
              </a:rPr>
              <a:t>e delinear os eventos ocorridos no caso do </a:t>
            </a:r>
            <a:r>
              <a:rPr lang="pt-BR" sz="2400" b="1" dirty="0">
                <a:effectLst/>
                <a:latin typeface="Times New Roman" panose="02020603050405020304" pitchFamily="18" charset="0"/>
                <a:ea typeface="Times New Roman" panose="02020603050405020304" pitchFamily="18" charset="0"/>
              </a:rPr>
              <a:t>Aeroporto de Denver</a:t>
            </a:r>
            <a:r>
              <a:rPr lang="pt-BR" sz="2400" dirty="0">
                <a:effectLst/>
                <a:latin typeface="Times New Roman" panose="02020603050405020304" pitchFamily="18" charset="0"/>
                <a:ea typeface="Times New Roman" panose="02020603050405020304" pitchFamily="18" charset="0"/>
              </a:rPr>
              <a:t>, bem como sua relação com nosso enfoque.</a:t>
            </a:r>
          </a:p>
        </p:txBody>
      </p:sp>
      <p:pic>
        <p:nvPicPr>
          <p:cNvPr id="14338" name="Picture 2" descr="Luggages Moving On Airport Conveyor Belt Overhead View - Royalty-free Aeroporto Foto de stock">
            <a:extLst>
              <a:ext uri="{FF2B5EF4-FFF2-40B4-BE49-F238E27FC236}">
                <a16:creationId xmlns:a16="http://schemas.microsoft.com/office/drawing/2014/main" id="{F867F1A8-9088-2966-6F1A-9A1818ECB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76" y="3429000"/>
            <a:ext cx="10751024" cy="325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186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15</a:t>
            </a:fld>
            <a:endParaRPr lang="pt-BR"/>
          </a:p>
        </p:txBody>
      </p:sp>
      <p:sp>
        <p:nvSpPr>
          <p:cNvPr id="3" name="CaixaDeTexto 2">
            <a:extLst>
              <a:ext uri="{FF2B5EF4-FFF2-40B4-BE49-F238E27FC236}">
                <a16:creationId xmlns:a16="http://schemas.microsoft.com/office/drawing/2014/main" id="{42BD33B4-8F74-F3C8-B43B-3A1E88DC6BF5}"/>
              </a:ext>
            </a:extLst>
          </p:cNvPr>
          <p:cNvSpPr txBox="1"/>
          <p:nvPr/>
        </p:nvSpPr>
        <p:spPr>
          <a:xfrm>
            <a:off x="259309" y="246361"/>
            <a:ext cx="11259403" cy="4012893"/>
          </a:xfrm>
          <a:prstGeom prst="rect">
            <a:avLst/>
          </a:prstGeom>
          <a:noFill/>
        </p:spPr>
        <p:txBody>
          <a:bodyPr wrap="square">
            <a:spAutoFit/>
          </a:bodyPr>
          <a:lstStyle/>
          <a:p>
            <a:pPr marL="457200" algn="just">
              <a:lnSpc>
                <a:spcPct val="150000"/>
              </a:lnSpc>
            </a:pPr>
            <a:r>
              <a:rPr lang="pt-BR" sz="2800" b="1" u="sng" dirty="0">
                <a:effectLst/>
                <a:latin typeface="Times New Roman" panose="02020603050405020304" pitchFamily="18" charset="0"/>
                <a:ea typeface="Times New Roman" panose="02020603050405020304" pitchFamily="18" charset="0"/>
              </a:rPr>
              <a:t>AS QUATRO FASES</a:t>
            </a:r>
          </a:p>
          <a:p>
            <a:pPr marL="457200" algn="just">
              <a:lnSpc>
                <a:spcPct val="150000"/>
              </a:lnSpc>
            </a:pPr>
            <a:r>
              <a:rPr lang="pt-BR" sz="1800" b="1" dirty="0">
                <a:effectLst/>
                <a:highlight>
                  <a:srgbClr val="FFFF00"/>
                </a:highlight>
                <a:latin typeface="Times New Roman" panose="02020603050405020304" pitchFamily="18" charset="0"/>
                <a:ea typeface="Times New Roman" panose="02020603050405020304" pitchFamily="18" charset="0"/>
              </a:rPr>
              <a:t>Fase 1: Reconhecimento do problema</a:t>
            </a:r>
            <a:endParaRPr lang="pt-BR" sz="1600" dirty="0">
              <a:effectLst/>
              <a:highlight>
                <a:srgbClr val="FFFF00"/>
              </a:highligh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Reconhecimento de </a:t>
            </a:r>
            <a:r>
              <a:rPr lang="pt-BR" sz="1800" b="1" i="1" dirty="0">
                <a:effectLst/>
                <a:latin typeface="Times New Roman" panose="02020603050405020304" pitchFamily="18" charset="0"/>
                <a:ea typeface="Times New Roman" panose="02020603050405020304" pitchFamily="18" charset="0"/>
              </a:rPr>
              <a:t>feedback</a:t>
            </a:r>
            <a:r>
              <a:rPr lang="pt-BR" sz="1800" b="1" dirty="0">
                <a:effectLst/>
                <a:latin typeface="Times New Roman" panose="02020603050405020304" pitchFamily="18" charset="0"/>
                <a:ea typeface="Times New Roman" panose="02020603050405020304" pitchFamily="18" charset="0"/>
              </a:rPr>
              <a:t> negativo. </a:t>
            </a:r>
            <a:r>
              <a:rPr lang="pt-BR" sz="1800" dirty="0">
                <a:effectLst/>
                <a:latin typeface="Times New Roman" panose="02020603050405020304" pitchFamily="18" charset="0"/>
                <a:ea typeface="Times New Roman" panose="02020603050405020304" pitchFamily="18" charset="0"/>
              </a:rPr>
              <a:t>Quando o sistema de bagagens do Aeroporto de Denver fracassa, as autoridades municipais começam a questionar se o fornecedor é capaz de com que o sistema funcione.</a:t>
            </a:r>
            <a:endParaRPr lang="pt-BR"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Reação a pressões externas. </a:t>
            </a:r>
            <a:r>
              <a:rPr lang="pt-BR" sz="1800" dirty="0">
                <a:effectLst/>
                <a:latin typeface="Times New Roman" panose="02020603050405020304" pitchFamily="18" charset="0"/>
                <a:ea typeface="Times New Roman" panose="02020603050405020304" pitchFamily="18" charset="0"/>
              </a:rPr>
              <a:t>O Aeroporto Internacional de Denver passa a ser investigado por um </a:t>
            </a:r>
            <a:r>
              <a:rPr lang="pt-BR" sz="1800" dirty="0" err="1">
                <a:effectLst/>
                <a:latin typeface="Times New Roman" panose="02020603050405020304" pitchFamily="18" charset="0"/>
                <a:ea typeface="Times New Roman" panose="02020603050405020304" pitchFamily="18" charset="0"/>
              </a:rPr>
              <a:t>juri</a:t>
            </a:r>
            <a:r>
              <a:rPr lang="pt-BR" sz="1800" dirty="0">
                <a:effectLst/>
                <a:latin typeface="Times New Roman" panose="02020603050405020304" pitchFamily="18" charset="0"/>
                <a:ea typeface="Times New Roman" panose="02020603050405020304" pitchFamily="18" charset="0"/>
              </a:rPr>
              <a:t> e auditorias federais. Seus futuros ocupantes ameaçam mover uma ação conjunta contra a prefeitura devido aos repetidos adiamentos da abertura do aeroporto.</a:t>
            </a:r>
            <a:endParaRPr lang="pt-BR"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Ação Administrativa. </a:t>
            </a:r>
            <a:r>
              <a:rPr lang="pt-BR" sz="1800" dirty="0">
                <a:effectLst/>
                <a:latin typeface="Times New Roman" panose="02020603050405020304" pitchFamily="18" charset="0"/>
                <a:ea typeface="Times New Roman" panose="02020603050405020304" pitchFamily="18" charset="0"/>
              </a:rPr>
              <a:t>O prefeito de Denver anuncia a contratação de uma empresa de consultoria </a:t>
            </a:r>
            <a:r>
              <a:rPr lang="pt-BR" sz="1800" dirty="0" err="1">
                <a:effectLst/>
                <a:latin typeface="Times New Roman" panose="02020603050405020304" pitchFamily="18" charset="0"/>
                <a:ea typeface="Times New Roman" panose="02020603050405020304" pitchFamily="18" charset="0"/>
              </a:rPr>
              <a:t>Logplan</a:t>
            </a:r>
            <a:r>
              <a:rPr lang="pt-BR" sz="1800" dirty="0">
                <a:effectLst/>
                <a:latin typeface="Times New Roman" panose="02020603050405020304" pitchFamily="18" charset="0"/>
                <a:ea typeface="Times New Roman" panose="02020603050405020304" pitchFamily="18" charset="0"/>
              </a:rPr>
              <a:t>, para avaliar o sistema.</a:t>
            </a:r>
            <a:endParaRPr lang="pt-BR" sz="1600" dirty="0">
              <a:effectLst/>
              <a:latin typeface="Times New Roman" panose="02020603050405020304" pitchFamily="18" charset="0"/>
              <a:ea typeface="Times New Roman" panose="02020603050405020304" pitchFamily="18" charset="0"/>
            </a:endParaRPr>
          </a:p>
        </p:txBody>
      </p:sp>
      <p:pic>
        <p:nvPicPr>
          <p:cNvPr id="15362" name="Picture 2" descr="Customer - Royalty-free Feedback - Comunicação Foto de stock">
            <a:extLst>
              <a:ext uri="{FF2B5EF4-FFF2-40B4-BE49-F238E27FC236}">
                <a16:creationId xmlns:a16="http://schemas.microsoft.com/office/drawing/2014/main" id="{EFAF794F-77B6-C7D1-53E1-D170361B8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421" y="4723277"/>
            <a:ext cx="10836321" cy="2114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5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16</a:t>
            </a:fld>
            <a:endParaRPr lang="pt-BR"/>
          </a:p>
        </p:txBody>
      </p:sp>
      <p:sp>
        <p:nvSpPr>
          <p:cNvPr id="3" name="CaixaDeTexto 2">
            <a:extLst>
              <a:ext uri="{FF2B5EF4-FFF2-40B4-BE49-F238E27FC236}">
                <a16:creationId xmlns:a16="http://schemas.microsoft.com/office/drawing/2014/main" id="{1ECBA263-F95D-C221-6D5E-17A0792B7D0B}"/>
              </a:ext>
            </a:extLst>
          </p:cNvPr>
          <p:cNvSpPr txBox="1"/>
          <p:nvPr/>
        </p:nvSpPr>
        <p:spPr>
          <a:xfrm>
            <a:off x="412845" y="252426"/>
            <a:ext cx="11638128" cy="3966727"/>
          </a:xfrm>
          <a:prstGeom prst="rect">
            <a:avLst/>
          </a:prstGeom>
          <a:noFill/>
        </p:spPr>
        <p:txBody>
          <a:bodyPr wrap="square">
            <a:spAutoFit/>
          </a:bodyPr>
          <a:lstStyle/>
          <a:p>
            <a:pPr marL="457200" algn="just">
              <a:lnSpc>
                <a:spcPct val="150000"/>
              </a:lnSpc>
            </a:pPr>
            <a:r>
              <a:rPr lang="pt-BR" sz="2800" b="1" dirty="0">
                <a:effectLst/>
                <a:highlight>
                  <a:srgbClr val="FFFF00"/>
                </a:highlight>
                <a:latin typeface="Times New Roman" panose="02020603050405020304" pitchFamily="18" charset="0"/>
                <a:ea typeface="Times New Roman" panose="02020603050405020304" pitchFamily="18" charset="0"/>
              </a:rPr>
              <a:t>Fase 2: Reexame da linha de ação atual</a:t>
            </a:r>
            <a:endParaRPr lang="pt-BR" sz="2800" dirty="0">
              <a:effectLst/>
              <a:highlight>
                <a:srgbClr val="FFFF00"/>
              </a:highligh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Determinação da magnitude do problema. </a:t>
            </a:r>
          </a:p>
          <a:p>
            <a:pPr marL="342900" lvl="0" indent="-342900" algn="just">
              <a:lnSpc>
                <a:spcPct val="150000"/>
              </a:lnSpc>
              <a:buFont typeface="Symbol" panose="05050102010706020507" pitchFamily="18" charset="2"/>
              <a:buChar char=""/>
              <a:tabLst>
                <a:tab pos="228600" algn="l"/>
              </a:tabLst>
            </a:pPr>
            <a:r>
              <a:rPr lang="pt-BR" sz="1800" dirty="0">
                <a:effectLst/>
                <a:latin typeface="Times New Roman" panose="02020603050405020304" pitchFamily="18" charset="0"/>
                <a:ea typeface="Times New Roman" panose="02020603050405020304" pitchFamily="18" charset="0"/>
              </a:rPr>
              <a:t>O custo de não abrir o Aeroporto de Denver é de US$ 33,3 milhões por mês.</a:t>
            </a:r>
          </a:p>
          <a:p>
            <a:pPr marL="342900" lvl="0" indent="-342900" algn="just">
              <a:lnSpc>
                <a:spcPct val="150000"/>
              </a:lnSpc>
              <a:buFont typeface="Symbol" panose="05050102010706020507" pitchFamily="18" charset="2"/>
              <a:buChar char=""/>
              <a:tabLst>
                <a:tab pos="228600" algn="l"/>
              </a:tabLst>
            </a:pPr>
            <a:endParaRPr lang="pt-BR"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Redefinição do problema. </a:t>
            </a:r>
          </a:p>
          <a:p>
            <a:pPr marL="342900" lvl="0" indent="-342900" algn="just">
              <a:lnSpc>
                <a:spcPct val="150000"/>
              </a:lnSpc>
              <a:buFont typeface="Symbol" panose="05050102010706020507" pitchFamily="18" charset="2"/>
              <a:buChar char=""/>
              <a:tabLst>
                <a:tab pos="228600" algn="l"/>
              </a:tabLst>
            </a:pPr>
            <a:r>
              <a:rPr lang="pt-BR" sz="1800" dirty="0">
                <a:effectLst/>
                <a:latin typeface="Times New Roman" panose="02020603050405020304" pitchFamily="18" charset="0"/>
                <a:ea typeface="Times New Roman" panose="02020603050405020304" pitchFamily="18" charset="0"/>
              </a:rPr>
              <a:t>O crescimento do serviço da dívida leva o prefeito a redefinir o problema de “como completar o sistema automatizado original” para “</a:t>
            </a:r>
            <a:r>
              <a:rPr lang="pt-BR" sz="1800" b="1" u="sng" dirty="0">
                <a:effectLst/>
                <a:latin typeface="Times New Roman" panose="02020603050405020304" pitchFamily="18" charset="0"/>
                <a:ea typeface="Times New Roman" panose="02020603050405020304" pitchFamily="18" charset="0"/>
              </a:rPr>
              <a:t>como  fazer o aeroporto ser aberto o mais depressa possível</a:t>
            </a:r>
            <a:r>
              <a:rPr lang="pt-BR" sz="1800" dirty="0">
                <a:effectLst/>
                <a:latin typeface="Times New Roman" panose="02020603050405020304" pitchFamily="18"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Ação administrativa. </a:t>
            </a:r>
          </a:p>
          <a:p>
            <a:pPr marL="342900" lvl="0" indent="-342900" algn="just">
              <a:lnSpc>
                <a:spcPct val="150000"/>
              </a:lnSpc>
              <a:buFont typeface="Symbol" panose="05050102010706020507" pitchFamily="18" charset="2"/>
              <a:buChar char=""/>
              <a:tabLst>
                <a:tab pos="228600" algn="l"/>
              </a:tabLst>
            </a:pPr>
            <a:r>
              <a:rPr lang="pt-BR" sz="1800" dirty="0">
                <a:effectLst/>
                <a:latin typeface="Times New Roman" panose="02020603050405020304" pitchFamily="18" charset="0"/>
                <a:ea typeface="Times New Roman" panose="02020603050405020304" pitchFamily="18" charset="0"/>
              </a:rPr>
              <a:t>O prefeito nomeia um grupo de trabalho de alto nível para encontrar uma alternativa em curto prazo.</a:t>
            </a:r>
            <a:endParaRPr lang="pt-BR" sz="1600" dirty="0">
              <a:effectLst/>
              <a:latin typeface="Times New Roman" panose="02020603050405020304" pitchFamily="18" charset="0"/>
              <a:ea typeface="Times New Roman" panose="02020603050405020304" pitchFamily="18" charset="0"/>
            </a:endParaRPr>
          </a:p>
        </p:txBody>
      </p:sp>
      <p:pic>
        <p:nvPicPr>
          <p:cNvPr id="16386" name="Picture 2" descr="Words reset, restart and reopening on the light box. New life, new business, new deals concept - Royalty-free Reabertura Foto de stock">
            <a:extLst>
              <a:ext uri="{FF2B5EF4-FFF2-40B4-BE49-F238E27FC236}">
                <a16:creationId xmlns:a16="http://schemas.microsoft.com/office/drawing/2014/main" id="{8912334F-1160-95BB-4A5C-4FA56A723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845" y="4353773"/>
            <a:ext cx="8528714" cy="225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324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17</a:t>
            </a:fld>
            <a:endParaRPr lang="pt-BR"/>
          </a:p>
        </p:txBody>
      </p:sp>
      <p:sp>
        <p:nvSpPr>
          <p:cNvPr id="3" name="CaixaDeTexto 2">
            <a:extLst>
              <a:ext uri="{FF2B5EF4-FFF2-40B4-BE49-F238E27FC236}">
                <a16:creationId xmlns:a16="http://schemas.microsoft.com/office/drawing/2014/main" id="{A028845B-7940-45BC-055C-6EAD18E5907C}"/>
              </a:ext>
            </a:extLst>
          </p:cNvPr>
          <p:cNvSpPr txBox="1"/>
          <p:nvPr/>
        </p:nvSpPr>
        <p:spPr>
          <a:xfrm>
            <a:off x="371901" y="0"/>
            <a:ext cx="11474355" cy="3181897"/>
          </a:xfrm>
          <a:prstGeom prst="rect">
            <a:avLst/>
          </a:prstGeom>
          <a:noFill/>
        </p:spPr>
        <p:txBody>
          <a:bodyPr wrap="square">
            <a:spAutoFit/>
          </a:bodyPr>
          <a:lstStyle/>
          <a:p>
            <a:pPr marL="457200" algn="just">
              <a:lnSpc>
                <a:spcPct val="150000"/>
              </a:lnSpc>
            </a:pPr>
            <a:r>
              <a:rPr lang="pt-BR" sz="2800" b="1" dirty="0">
                <a:effectLst/>
                <a:highlight>
                  <a:srgbClr val="FFFF00"/>
                </a:highlight>
                <a:latin typeface="Times New Roman" panose="02020603050405020304" pitchFamily="18" charset="0"/>
                <a:ea typeface="Times New Roman" panose="02020603050405020304" pitchFamily="18" charset="0"/>
              </a:rPr>
              <a:t>Fase 3: Busca de linhas de ação alternativas</a:t>
            </a:r>
            <a:endParaRPr lang="pt-BR" sz="2800" dirty="0">
              <a:effectLst/>
              <a:highlight>
                <a:srgbClr val="FFFF00"/>
              </a:highligh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Obtenção de evidências independentes de problemas com a linha de ação atual. </a:t>
            </a:r>
            <a:r>
              <a:rPr lang="pt-BR" sz="1800" dirty="0">
                <a:effectLst/>
                <a:latin typeface="Times New Roman" panose="02020603050405020304" pitchFamily="18" charset="0"/>
                <a:ea typeface="Times New Roman" panose="02020603050405020304" pitchFamily="18" charset="0"/>
              </a:rPr>
              <a:t>O  </a:t>
            </a:r>
            <a:r>
              <a:rPr lang="pt-BR" sz="1800" dirty="0" err="1">
                <a:effectLst/>
                <a:latin typeface="Times New Roman" panose="02020603050405020304" pitchFamily="18" charset="0"/>
                <a:ea typeface="Times New Roman" panose="02020603050405020304" pitchFamily="18" charset="0"/>
              </a:rPr>
              <a:t>Logplan</a:t>
            </a:r>
            <a:r>
              <a:rPr lang="pt-BR" sz="1800" dirty="0">
                <a:effectLst/>
                <a:latin typeface="Times New Roman" panose="02020603050405020304" pitchFamily="18" charset="0"/>
                <a:ea typeface="Times New Roman" panose="02020603050405020304" pitchFamily="18" charset="0"/>
              </a:rPr>
              <a:t> reconhece que problemas de </a:t>
            </a:r>
            <a:r>
              <a:rPr lang="pt-BR" sz="1800" i="1" dirty="0">
                <a:effectLst/>
                <a:latin typeface="Times New Roman" panose="02020603050405020304" pitchFamily="18" charset="0"/>
                <a:ea typeface="Times New Roman" panose="02020603050405020304" pitchFamily="18" charset="0"/>
              </a:rPr>
              <a:t>software</a:t>
            </a:r>
            <a:r>
              <a:rPr lang="pt-BR" sz="1800" dirty="0">
                <a:effectLst/>
                <a:latin typeface="Times New Roman" panose="02020603050405020304" pitchFamily="18" charset="0"/>
                <a:ea typeface="Times New Roman" panose="02020603050405020304" pitchFamily="18" charset="0"/>
              </a:rPr>
              <a:t> e mecânicos “tornam improvável um funcionamento estável e confiável do sistema”.</a:t>
            </a:r>
            <a:endParaRPr lang="pt-BR"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Identificação e legitimação de nova linha de ação. </a:t>
            </a:r>
            <a:r>
              <a:rPr lang="pt-BR" sz="1800" dirty="0">
                <a:effectLst/>
                <a:latin typeface="Times New Roman" panose="02020603050405020304" pitchFamily="18" charset="0"/>
                <a:ea typeface="Times New Roman" panose="02020603050405020304" pitchFamily="18" charset="0"/>
              </a:rPr>
              <a:t>A </a:t>
            </a:r>
            <a:r>
              <a:rPr lang="pt-BR" sz="1800" dirty="0" err="1">
                <a:effectLst/>
                <a:latin typeface="Times New Roman" panose="02020603050405020304" pitchFamily="18" charset="0"/>
                <a:ea typeface="Times New Roman" panose="02020603050405020304" pitchFamily="18" charset="0"/>
              </a:rPr>
              <a:t>Logplan</a:t>
            </a:r>
            <a:r>
              <a:rPr lang="pt-BR" sz="1800" dirty="0">
                <a:effectLst/>
                <a:latin typeface="Times New Roman" panose="02020603050405020304" pitchFamily="18" charset="0"/>
                <a:ea typeface="Times New Roman" panose="02020603050405020304" pitchFamily="18" charset="0"/>
              </a:rPr>
              <a:t> recomenda a construção de um sistema de </a:t>
            </a:r>
            <a:r>
              <a:rPr lang="pt-BR" sz="1800" dirty="0" err="1">
                <a:effectLst/>
                <a:latin typeface="Times New Roman" panose="02020603050405020304" pitchFamily="18" charset="0"/>
                <a:ea typeface="Times New Roman" panose="02020603050405020304" pitchFamily="18" charset="0"/>
              </a:rPr>
              <a:t>cominhões</a:t>
            </a:r>
            <a:r>
              <a:rPr lang="pt-BR" sz="1800" dirty="0">
                <a:effectLst/>
                <a:latin typeface="Times New Roman" panose="02020603050405020304" pitchFamily="18" charset="0"/>
                <a:ea typeface="Times New Roman" panose="02020603050405020304" pitchFamily="18" charset="0"/>
              </a:rPr>
              <a:t> e carrinhos que possa ser montado em menos de cinco meses.</a:t>
            </a:r>
            <a:endParaRPr lang="pt-BR"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Ação Administrativa. </a:t>
            </a:r>
            <a:r>
              <a:rPr lang="pt-BR" sz="1800" dirty="0">
                <a:effectLst/>
                <a:latin typeface="Times New Roman" panose="02020603050405020304" pitchFamily="18" charset="0"/>
                <a:ea typeface="Times New Roman" panose="02020603050405020304" pitchFamily="18" charset="0"/>
              </a:rPr>
              <a:t>Webb anuncia um plano para desenvolver um “sistema alternativo temporário e de tecnologia simples para o sistema de tecnologia avançada do Aeroporto Internacional de Denver”.</a:t>
            </a:r>
            <a:endParaRPr lang="pt-BR" sz="1600" dirty="0">
              <a:effectLst/>
              <a:latin typeface="Times New Roman" panose="02020603050405020304" pitchFamily="18" charset="0"/>
              <a:ea typeface="Times New Roman" panose="02020603050405020304" pitchFamily="18" charset="0"/>
            </a:endParaRPr>
          </a:p>
        </p:txBody>
      </p:sp>
      <p:pic>
        <p:nvPicPr>
          <p:cNvPr id="17410" name="Picture 2" descr="Feet and arrows on road background. Pair of foot standing on tarmac road with colorful graffiti arrow sign choices - Royalty-free Escolha Foto de stock">
            <a:extLst>
              <a:ext uri="{FF2B5EF4-FFF2-40B4-BE49-F238E27FC236}">
                <a16:creationId xmlns:a16="http://schemas.microsoft.com/office/drawing/2014/main" id="{CABE022A-AA42-9B81-87EE-B704B095F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051" y="3357015"/>
            <a:ext cx="9753600" cy="318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319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18</a:t>
            </a:fld>
            <a:endParaRPr lang="pt-BR"/>
          </a:p>
        </p:txBody>
      </p:sp>
      <p:sp>
        <p:nvSpPr>
          <p:cNvPr id="3" name="CaixaDeTexto 2">
            <a:extLst>
              <a:ext uri="{FF2B5EF4-FFF2-40B4-BE49-F238E27FC236}">
                <a16:creationId xmlns:a16="http://schemas.microsoft.com/office/drawing/2014/main" id="{BA48B501-A0F1-0E42-0106-8CE742901181}"/>
              </a:ext>
            </a:extLst>
          </p:cNvPr>
          <p:cNvSpPr txBox="1"/>
          <p:nvPr/>
        </p:nvSpPr>
        <p:spPr>
          <a:xfrm>
            <a:off x="0" y="244845"/>
            <a:ext cx="12192000" cy="5259388"/>
          </a:xfrm>
          <a:prstGeom prst="rect">
            <a:avLst/>
          </a:prstGeom>
          <a:noFill/>
        </p:spPr>
        <p:txBody>
          <a:bodyPr wrap="square">
            <a:spAutoFit/>
          </a:bodyPr>
          <a:lstStyle/>
          <a:p>
            <a:pPr marL="457200" algn="just">
              <a:lnSpc>
                <a:spcPct val="150000"/>
              </a:lnSpc>
            </a:pPr>
            <a:r>
              <a:rPr lang="pt-BR" sz="2800" dirty="0">
                <a:effectLst/>
                <a:highlight>
                  <a:srgbClr val="FFFF00"/>
                </a:highlight>
                <a:latin typeface="Times New Roman" panose="02020603050405020304" pitchFamily="18" charset="0"/>
                <a:ea typeface="Times New Roman" panose="02020603050405020304" pitchFamily="18" charset="0"/>
              </a:rPr>
              <a:t>Fase 4: Implantação de uma estratégia de saída.</a:t>
            </a: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Preparação das principais partes interessadas. </a:t>
            </a: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 </a:t>
            </a:r>
            <a:r>
              <a:rPr lang="pt-BR" sz="1800" dirty="0">
                <a:effectLst/>
                <a:latin typeface="Times New Roman" panose="02020603050405020304" pitchFamily="18" charset="0"/>
                <a:ea typeface="Times New Roman" panose="02020603050405020304" pitchFamily="18" charset="0"/>
              </a:rPr>
              <a:t>A Prefeitura não preparou as partes interessadas. A United Airlines foi contrária ao sistema manual. A prefeitura reconsidera sua decisão de desenvolver um sistema manual. A cidade de Denver, a United Airlines e a BAE começam a negociação para solucionar o impasse.</a:t>
            </a:r>
            <a:endParaRPr lang="pt-BR"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Gestão de impressões.  </a:t>
            </a:r>
            <a:r>
              <a:rPr lang="pt-BR" sz="1800" dirty="0">
                <a:effectLst/>
                <a:latin typeface="Times New Roman" panose="02020603050405020304" pitchFamily="18" charset="0"/>
                <a:ea typeface="Times New Roman" panose="02020603050405020304" pitchFamily="18" charset="0"/>
              </a:rPr>
              <a:t> </a:t>
            </a:r>
          </a:p>
          <a:p>
            <a:pPr marL="342900" lvl="0" indent="-342900" algn="just">
              <a:lnSpc>
                <a:spcPct val="150000"/>
              </a:lnSpc>
              <a:buFont typeface="Symbol" panose="05050102010706020507" pitchFamily="18" charset="2"/>
              <a:buChar char=""/>
              <a:tabLst>
                <a:tab pos="228600" algn="l"/>
              </a:tabLst>
            </a:pPr>
            <a:r>
              <a:rPr lang="pt-BR" sz="1800" dirty="0">
                <a:effectLst/>
                <a:latin typeface="Times New Roman" panose="02020603050405020304" pitchFamily="18" charset="0"/>
                <a:ea typeface="Times New Roman" panose="02020603050405020304" pitchFamily="18" charset="0"/>
              </a:rPr>
              <a:t>Com base no relatório da consultoria, Webb culpa a BAE pelos problemas no sistema. O prefeito defende um sistema manual como solução temporária.</a:t>
            </a:r>
            <a:endParaRPr lang="pt-BR"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Implantação da solução.  </a:t>
            </a:r>
          </a:p>
          <a:p>
            <a:pPr marL="342900" lvl="0" indent="-342900" algn="just">
              <a:lnSpc>
                <a:spcPct val="150000"/>
              </a:lnSpc>
              <a:buFont typeface="Symbol" panose="05050102010706020507" pitchFamily="18" charset="2"/>
              <a:buChar char=""/>
              <a:tabLst>
                <a:tab pos="228600" algn="l"/>
              </a:tabLst>
            </a:pPr>
            <a:r>
              <a:rPr lang="pt-BR" sz="1800" dirty="0">
                <a:effectLst/>
                <a:latin typeface="Times New Roman" panose="02020603050405020304" pitchFamily="18" charset="0"/>
                <a:ea typeface="Times New Roman" panose="02020603050405020304" pitchFamily="18" charset="0"/>
              </a:rPr>
              <a:t>Denver, a United Airlines e a BAE dividem o contrato do sistema de bagagem em duas partes. A United concorda em adotar uma versão simplificada do sistema no Terminal B, enquanto a prefeitura aceita implantar um sistema tradicional nos Terminais A e C. O Aeroporto de Denver é finalmente aberto, com dois sistemas distintos de controle de bagagem. </a:t>
            </a:r>
            <a:endParaRPr lang="pt-BR" sz="1600" dirty="0">
              <a:effectLst/>
              <a:latin typeface="Times New Roman" panose="02020603050405020304" pitchFamily="18" charset="0"/>
              <a:ea typeface="Times New Roman" panose="02020603050405020304" pitchFamily="18" charset="0"/>
            </a:endParaRPr>
          </a:p>
        </p:txBody>
      </p:sp>
      <p:pic>
        <p:nvPicPr>
          <p:cNvPr id="18434" name="Picture 2" descr="Sinal de Saída - Royalty-free Sinal de Saída Foto de stock">
            <a:extLst>
              <a:ext uri="{FF2B5EF4-FFF2-40B4-BE49-F238E27FC236}">
                <a16:creationId xmlns:a16="http://schemas.microsoft.com/office/drawing/2014/main" id="{D9B505CA-F0CB-2A5E-4084-D7AB7B876E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5404512"/>
            <a:ext cx="9753600" cy="126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27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19</a:t>
            </a:fld>
            <a:endParaRPr lang="pt-BR"/>
          </a:p>
        </p:txBody>
      </p:sp>
      <p:sp>
        <p:nvSpPr>
          <p:cNvPr id="3" name="CaixaDeTexto 2">
            <a:extLst>
              <a:ext uri="{FF2B5EF4-FFF2-40B4-BE49-F238E27FC236}">
                <a16:creationId xmlns:a16="http://schemas.microsoft.com/office/drawing/2014/main" id="{6EAC5227-DD72-3377-5E58-5540A44659DD}"/>
              </a:ext>
            </a:extLst>
          </p:cNvPr>
          <p:cNvSpPr txBox="1"/>
          <p:nvPr/>
        </p:nvSpPr>
        <p:spPr>
          <a:xfrm>
            <a:off x="713095" y="363124"/>
            <a:ext cx="10519011" cy="3892861"/>
          </a:xfrm>
          <a:prstGeom prst="rect">
            <a:avLst/>
          </a:prstGeom>
          <a:noFill/>
        </p:spPr>
        <p:txBody>
          <a:bodyPr wrap="square">
            <a:spAutoFit/>
          </a:bodyPr>
          <a:lstStyle/>
          <a:p>
            <a:pPr indent="457200" algn="just">
              <a:lnSpc>
                <a:spcPct val="150000"/>
              </a:lnSpc>
            </a:pPr>
            <a:r>
              <a:rPr lang="pt-BR" sz="2800" dirty="0">
                <a:effectLst/>
                <a:latin typeface="Times New Roman" panose="02020603050405020304" pitchFamily="18" charset="0"/>
                <a:ea typeface="Times New Roman" panose="02020603050405020304" pitchFamily="18" charset="0"/>
              </a:rPr>
              <a:t>Embora nosso enfoque tenha sido desenvolvido no contexto do Aeroporto de Denver, também pode ser usado para compreender outros casos de </a:t>
            </a:r>
            <a:r>
              <a:rPr lang="pt-BR" sz="2800" b="1" dirty="0" err="1">
                <a:effectLst/>
                <a:latin typeface="Times New Roman" panose="02020603050405020304" pitchFamily="18" charset="0"/>
                <a:ea typeface="Times New Roman" panose="02020603050405020304" pitchFamily="18" charset="0"/>
              </a:rPr>
              <a:t>desescalada</a:t>
            </a:r>
            <a:r>
              <a:rPr lang="pt-BR" sz="2800" dirty="0">
                <a:effectLst/>
                <a:latin typeface="Times New Roman" panose="02020603050405020304" pitchFamily="18" charset="0"/>
                <a:ea typeface="Times New Roman" panose="02020603050405020304" pitchFamily="18" charset="0"/>
              </a:rPr>
              <a:t>, como o projeto </a:t>
            </a:r>
            <a:r>
              <a:rPr lang="pt-BR" sz="2800" b="1" dirty="0">
                <a:effectLst/>
                <a:latin typeface="Times New Roman" panose="02020603050405020304" pitchFamily="18" charset="0"/>
                <a:ea typeface="Times New Roman" panose="02020603050405020304" pitchFamily="18" charset="0"/>
              </a:rPr>
              <a:t>Taurus na Bolsa de Valores de Londres. </a:t>
            </a:r>
          </a:p>
          <a:p>
            <a:pPr indent="457200" algn="just">
              <a:lnSpc>
                <a:spcPct val="150000"/>
              </a:lnSpc>
            </a:pPr>
            <a:r>
              <a:rPr lang="pt-BR" sz="2800" dirty="0">
                <a:effectLst/>
                <a:latin typeface="Times New Roman" panose="02020603050405020304" pitchFamily="18" charset="0"/>
                <a:ea typeface="Times New Roman" panose="02020603050405020304" pitchFamily="18" charset="0"/>
              </a:rPr>
              <a:t>Embora os casos difiram em muitos aspectos,  os processos subjacentes para a redução do envolvimento foram parecidos.</a:t>
            </a:r>
          </a:p>
        </p:txBody>
      </p:sp>
      <p:pic>
        <p:nvPicPr>
          <p:cNvPr id="19458" name="Picture 2" descr="Composition with group of multiracial employees - Royalty-free Trabalho de Equipa arte vetorial">
            <a:extLst>
              <a:ext uri="{FF2B5EF4-FFF2-40B4-BE49-F238E27FC236}">
                <a16:creationId xmlns:a16="http://schemas.microsoft.com/office/drawing/2014/main" id="{D7003608-AABC-46CD-CF2C-F3710AA66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14" y="4490113"/>
            <a:ext cx="8387686" cy="2308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46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Texto 2">
            <a:extLst>
              <a:ext uri="{FF2B5EF4-FFF2-40B4-BE49-F238E27FC236}">
                <a16:creationId xmlns:a16="http://schemas.microsoft.com/office/drawing/2014/main" id="{4A8D2527-B0D3-FA4B-498F-E76B3CC19395}"/>
              </a:ext>
            </a:extLst>
          </p:cNvPr>
          <p:cNvSpPr>
            <a:spLocks noGrp="1"/>
          </p:cNvSpPr>
          <p:nvPr>
            <p:ph type="body" idx="1"/>
          </p:nvPr>
        </p:nvSpPr>
        <p:spPr>
          <a:xfrm>
            <a:off x="175146" y="1555750"/>
            <a:ext cx="5157787" cy="823912"/>
          </a:xfrm>
        </p:spPr>
        <p:txBody>
          <a:bodyPr/>
          <a:lstStyle/>
          <a:p>
            <a:r>
              <a:rPr lang="pt-BR" dirty="0"/>
              <a:t>EXEMPLOS REAIS</a:t>
            </a:r>
          </a:p>
        </p:txBody>
      </p:sp>
      <p:sp>
        <p:nvSpPr>
          <p:cNvPr id="4" name="Espaço Reservado para Conteúdo 3">
            <a:extLst>
              <a:ext uri="{FF2B5EF4-FFF2-40B4-BE49-F238E27FC236}">
                <a16:creationId xmlns:a16="http://schemas.microsoft.com/office/drawing/2014/main" id="{9F2CCFA1-3618-1D4F-6A64-5DFF15D270EC}"/>
              </a:ext>
            </a:extLst>
          </p:cNvPr>
          <p:cNvSpPr>
            <a:spLocks noGrp="1"/>
          </p:cNvSpPr>
          <p:nvPr>
            <p:ph sz="half" idx="2"/>
          </p:nvPr>
        </p:nvSpPr>
        <p:spPr>
          <a:xfrm>
            <a:off x="175146" y="2505075"/>
            <a:ext cx="5822429" cy="4248150"/>
          </a:xfrm>
        </p:spPr>
        <p:txBody>
          <a:bodyPr>
            <a:normAutofit fontScale="92500" lnSpcReduction="10000"/>
          </a:bodyPr>
          <a:lstStyle/>
          <a:p>
            <a:pPr algn="just"/>
            <a:r>
              <a:rPr lang="pt-BR" sz="2800" b="1" dirty="0">
                <a:effectLst/>
                <a:latin typeface="Times New Roman" panose="02020603050405020304" pitchFamily="18" charset="0"/>
                <a:ea typeface="Times New Roman" panose="02020603050405020304" pitchFamily="18" charset="0"/>
              </a:rPr>
              <a:t>Com dois exemplos reais, relativos ao sistema de bagagem do </a:t>
            </a:r>
            <a:r>
              <a:rPr lang="pt-BR" sz="2800" b="1" dirty="0">
                <a:effectLst/>
                <a:highlight>
                  <a:srgbClr val="FFFF00"/>
                </a:highlight>
                <a:latin typeface="Times New Roman" panose="02020603050405020304" pitchFamily="18" charset="0"/>
                <a:ea typeface="Times New Roman" panose="02020603050405020304" pitchFamily="18" charset="0"/>
              </a:rPr>
              <a:t>Aeroporto Internacional de Denver e ao sistema de  compensação Taurus da Bolsa de Valores  de Londres</a:t>
            </a:r>
            <a:r>
              <a:rPr lang="pt-BR" sz="2800" b="1" dirty="0">
                <a:effectLst/>
                <a:latin typeface="Times New Roman" panose="02020603050405020304" pitchFamily="18" charset="0"/>
                <a:ea typeface="Times New Roman" panose="02020603050405020304" pitchFamily="18" charset="0"/>
              </a:rPr>
              <a:t>, os especialistas apresentam seu método de avaliação e correção de escaladas de envolvimento, que consiste em quatro etapas. </a:t>
            </a:r>
          </a:p>
          <a:p>
            <a:pPr algn="just"/>
            <a:r>
              <a:rPr lang="pt-BR" sz="2800" b="1" dirty="0">
                <a:effectLst/>
                <a:latin typeface="Times New Roman" panose="02020603050405020304" pitchFamily="18" charset="0"/>
                <a:ea typeface="Times New Roman" panose="02020603050405020304" pitchFamily="18" charset="0"/>
              </a:rPr>
              <a:t>No final, apresentam sete maneiras reduzir o impacto de um projeto malsucedido.</a:t>
            </a:r>
            <a:endParaRPr lang="pt-BR" dirty="0"/>
          </a:p>
        </p:txBody>
      </p:sp>
      <p:sp>
        <p:nvSpPr>
          <p:cNvPr id="5" name="Espaço Reservado para Texto 4">
            <a:extLst>
              <a:ext uri="{FF2B5EF4-FFF2-40B4-BE49-F238E27FC236}">
                <a16:creationId xmlns:a16="http://schemas.microsoft.com/office/drawing/2014/main" id="{F7502A08-3DA8-F9D3-7B29-53B51F7C70C6}"/>
              </a:ext>
            </a:extLst>
          </p:cNvPr>
          <p:cNvSpPr>
            <a:spLocks noGrp="1"/>
          </p:cNvSpPr>
          <p:nvPr>
            <p:ph type="body" sz="quarter" idx="3"/>
          </p:nvPr>
        </p:nvSpPr>
        <p:spPr/>
        <p:txBody>
          <a:bodyPr/>
          <a:lstStyle/>
          <a:p>
            <a:r>
              <a:rPr lang="pt-BR" dirty="0"/>
              <a:t>Autores</a:t>
            </a:r>
          </a:p>
        </p:txBody>
      </p:sp>
      <p:sp>
        <p:nvSpPr>
          <p:cNvPr id="6" name="Espaço Reservado para Conteúdo 5">
            <a:extLst>
              <a:ext uri="{FF2B5EF4-FFF2-40B4-BE49-F238E27FC236}">
                <a16:creationId xmlns:a16="http://schemas.microsoft.com/office/drawing/2014/main" id="{91A50A9A-82C4-E43E-8AB0-7444F2BD8D26}"/>
              </a:ext>
            </a:extLst>
          </p:cNvPr>
          <p:cNvSpPr>
            <a:spLocks noGrp="1"/>
          </p:cNvSpPr>
          <p:nvPr>
            <p:ph sz="quarter" idx="4"/>
          </p:nvPr>
        </p:nvSpPr>
        <p:spPr/>
        <p:txBody>
          <a:bodyPr>
            <a:normAutofit fontScale="92500" lnSpcReduction="10000"/>
          </a:bodyPr>
          <a:lstStyle/>
          <a:p>
            <a:r>
              <a:rPr lang="pt-BR" sz="2400" dirty="0">
                <a:effectLst/>
                <a:latin typeface="Times New Roman" panose="02020603050405020304" pitchFamily="18" charset="0"/>
                <a:ea typeface="Times New Roman" panose="02020603050405020304" pitchFamily="18" charset="0"/>
              </a:rPr>
              <a:t>Mark Keil é professor do departamento de sistemas de informação do Robinson </a:t>
            </a:r>
            <a:r>
              <a:rPr lang="pt-BR" sz="2400" dirty="0" err="1">
                <a:effectLst/>
                <a:latin typeface="Times New Roman" panose="02020603050405020304" pitchFamily="18" charset="0"/>
                <a:ea typeface="Times New Roman" panose="02020603050405020304" pitchFamily="18" charset="0"/>
              </a:rPr>
              <a:t>College</a:t>
            </a:r>
            <a:r>
              <a:rPr lang="pt-BR" sz="2400" dirty="0">
                <a:effectLst/>
                <a:latin typeface="Times New Roman" panose="02020603050405020304" pitchFamily="18" charset="0"/>
                <a:ea typeface="Times New Roman" panose="02020603050405020304" pitchFamily="18" charset="0"/>
              </a:rPr>
              <a:t> </a:t>
            </a:r>
            <a:r>
              <a:rPr lang="pt-BR" sz="2400" dirty="0" err="1">
                <a:effectLst/>
                <a:latin typeface="Times New Roman" panose="02020603050405020304" pitchFamily="18" charset="0"/>
                <a:ea typeface="Times New Roman" panose="02020603050405020304" pitchFamily="18" charset="0"/>
              </a:rPr>
              <a:t>of</a:t>
            </a:r>
            <a:r>
              <a:rPr lang="pt-BR" sz="2400" dirty="0">
                <a:effectLst/>
                <a:latin typeface="Times New Roman" panose="02020603050405020304" pitchFamily="18" charset="0"/>
                <a:ea typeface="Times New Roman" panose="02020603050405020304" pitchFamily="18" charset="0"/>
              </a:rPr>
              <a:t> Business </a:t>
            </a:r>
            <a:r>
              <a:rPr lang="pt-BR" sz="2400" dirty="0" err="1">
                <a:effectLst/>
                <a:latin typeface="Times New Roman" panose="02020603050405020304" pitchFamily="18" charset="0"/>
                <a:ea typeface="Times New Roman" panose="02020603050405020304" pitchFamily="18" charset="0"/>
              </a:rPr>
              <a:t>Administration</a:t>
            </a:r>
            <a:r>
              <a:rPr lang="pt-BR" sz="2400" dirty="0">
                <a:effectLst/>
                <a:latin typeface="Times New Roman" panose="02020603050405020304" pitchFamily="18" charset="0"/>
                <a:ea typeface="Times New Roman" panose="02020603050405020304" pitchFamily="18" charset="0"/>
              </a:rPr>
              <a:t>, da Georgia </a:t>
            </a:r>
            <a:r>
              <a:rPr lang="pt-BR" sz="2400" dirty="0" err="1">
                <a:effectLst/>
                <a:latin typeface="Times New Roman" panose="02020603050405020304" pitchFamily="18" charset="0"/>
                <a:ea typeface="Times New Roman" panose="02020603050405020304" pitchFamily="18" charset="0"/>
              </a:rPr>
              <a:t>State</a:t>
            </a:r>
            <a:r>
              <a:rPr lang="pt-BR" sz="2400" dirty="0">
                <a:effectLst/>
                <a:latin typeface="Times New Roman" panose="02020603050405020304" pitchFamily="18" charset="0"/>
                <a:ea typeface="Times New Roman" panose="02020603050405020304" pitchFamily="18" charset="0"/>
              </a:rPr>
              <a:t> </a:t>
            </a:r>
            <a:r>
              <a:rPr lang="pt-BR" sz="2400" dirty="0" err="1">
                <a:effectLst/>
                <a:latin typeface="Times New Roman" panose="02020603050405020304" pitchFamily="18" charset="0"/>
                <a:ea typeface="Times New Roman" panose="02020603050405020304" pitchFamily="18" charset="0"/>
              </a:rPr>
              <a:t>University</a:t>
            </a:r>
            <a:r>
              <a:rPr lang="pt-BR" sz="2400" dirty="0">
                <a:effectLst/>
                <a:latin typeface="Times New Roman" panose="02020603050405020304" pitchFamily="18" charset="0"/>
                <a:ea typeface="Times New Roman" panose="02020603050405020304" pitchFamily="18" charset="0"/>
              </a:rPr>
              <a:t>, de Atlanta, Geórgia, EUA. </a:t>
            </a:r>
          </a:p>
          <a:p>
            <a:r>
              <a:rPr lang="pt-BR" sz="2400" dirty="0">
                <a:effectLst/>
                <a:latin typeface="Times New Roman" panose="02020603050405020304" pitchFamily="18" charset="0"/>
                <a:ea typeface="Times New Roman" panose="02020603050405020304" pitchFamily="18" charset="0"/>
              </a:rPr>
              <a:t>E Ramiro </a:t>
            </a:r>
            <a:r>
              <a:rPr lang="pt-BR" sz="2400" dirty="0" err="1">
                <a:effectLst/>
                <a:latin typeface="Times New Roman" panose="02020603050405020304" pitchFamily="18" charset="0"/>
                <a:ea typeface="Times New Roman" panose="02020603050405020304" pitchFamily="18" charset="0"/>
              </a:rPr>
              <a:t>Montealegre</a:t>
            </a:r>
            <a:r>
              <a:rPr lang="pt-BR" sz="2400" dirty="0">
                <a:effectLst/>
                <a:latin typeface="Times New Roman" panose="02020603050405020304" pitchFamily="18" charset="0"/>
                <a:ea typeface="Times New Roman" panose="02020603050405020304" pitchFamily="18" charset="0"/>
              </a:rPr>
              <a:t> é professor do </a:t>
            </a:r>
            <a:r>
              <a:rPr lang="pt-BR" sz="2400" dirty="0" err="1">
                <a:effectLst/>
                <a:latin typeface="Times New Roman" panose="02020603050405020304" pitchFamily="18" charset="0"/>
                <a:ea typeface="Times New Roman" panose="02020603050405020304" pitchFamily="18" charset="0"/>
              </a:rPr>
              <a:t>College</a:t>
            </a:r>
            <a:r>
              <a:rPr lang="pt-BR" sz="2400" dirty="0">
                <a:effectLst/>
                <a:latin typeface="Times New Roman" panose="02020603050405020304" pitchFamily="18" charset="0"/>
                <a:ea typeface="Times New Roman" panose="02020603050405020304" pitchFamily="18" charset="0"/>
              </a:rPr>
              <a:t> </a:t>
            </a:r>
            <a:r>
              <a:rPr lang="pt-BR" sz="2400" dirty="0" err="1">
                <a:effectLst/>
                <a:latin typeface="Times New Roman" panose="02020603050405020304" pitchFamily="18" charset="0"/>
                <a:ea typeface="Times New Roman" panose="02020603050405020304" pitchFamily="18" charset="0"/>
              </a:rPr>
              <a:t>of</a:t>
            </a:r>
            <a:r>
              <a:rPr lang="pt-BR" sz="2400" dirty="0">
                <a:effectLst/>
                <a:latin typeface="Times New Roman" panose="02020603050405020304" pitchFamily="18" charset="0"/>
                <a:ea typeface="Times New Roman" panose="02020603050405020304" pitchFamily="18" charset="0"/>
              </a:rPr>
              <a:t> Business </a:t>
            </a:r>
            <a:r>
              <a:rPr lang="pt-BR" sz="2400" dirty="0" err="1">
                <a:effectLst/>
                <a:latin typeface="Times New Roman" panose="02020603050405020304" pitchFamily="18" charset="0"/>
                <a:ea typeface="Times New Roman" panose="02020603050405020304" pitchFamily="18" charset="0"/>
              </a:rPr>
              <a:t>Administration</a:t>
            </a:r>
            <a:r>
              <a:rPr lang="pt-BR" sz="2400" dirty="0">
                <a:effectLst/>
                <a:latin typeface="Times New Roman" panose="02020603050405020304" pitchFamily="18" charset="0"/>
                <a:ea typeface="Times New Roman" panose="02020603050405020304" pitchFamily="18" charset="0"/>
              </a:rPr>
              <a:t>, da </a:t>
            </a:r>
            <a:r>
              <a:rPr lang="pt-BR" sz="2400" dirty="0" err="1">
                <a:effectLst/>
                <a:latin typeface="Times New Roman" panose="02020603050405020304" pitchFamily="18" charset="0"/>
                <a:ea typeface="Times New Roman" panose="02020603050405020304" pitchFamily="18" charset="0"/>
              </a:rPr>
              <a:t>University</a:t>
            </a:r>
            <a:r>
              <a:rPr lang="pt-BR" sz="2400" dirty="0">
                <a:effectLst/>
                <a:latin typeface="Times New Roman" panose="02020603050405020304" pitchFamily="18" charset="0"/>
                <a:ea typeface="Times New Roman" panose="02020603050405020304" pitchFamily="18" charset="0"/>
              </a:rPr>
              <a:t> </a:t>
            </a:r>
            <a:r>
              <a:rPr lang="pt-BR" sz="2400" dirty="0" err="1">
                <a:effectLst/>
                <a:latin typeface="Times New Roman" panose="02020603050405020304" pitchFamily="18" charset="0"/>
                <a:ea typeface="Times New Roman" panose="02020603050405020304" pitchFamily="18" charset="0"/>
              </a:rPr>
              <a:t>of</a:t>
            </a:r>
            <a:r>
              <a:rPr lang="pt-BR" sz="2400" dirty="0">
                <a:effectLst/>
                <a:latin typeface="Times New Roman" panose="02020603050405020304" pitchFamily="18" charset="0"/>
                <a:ea typeface="Times New Roman" panose="02020603050405020304" pitchFamily="18" charset="0"/>
              </a:rPr>
              <a:t> Colorado, de Denver, Colorado, EUA.</a:t>
            </a:r>
          </a:p>
          <a:p>
            <a:r>
              <a:rPr kumimoji="0" lang="pt-BR" altLang="pt-B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HSM </a:t>
            </a:r>
            <a:r>
              <a:rPr kumimoji="0" lang="pt-BR" altLang="pt-B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Manegement</a:t>
            </a:r>
            <a:r>
              <a:rPr kumimoji="0" lang="pt-BR" altLang="pt-B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- 22 setembro-outubro 2000. –p. 138 a 146.</a:t>
            </a:r>
            <a:endParaRPr lang="pt-BR" sz="1200" dirty="0">
              <a:effectLst/>
              <a:latin typeface="Times New Roman" panose="02020603050405020304" pitchFamily="18" charset="0"/>
              <a:ea typeface="Times New Roman" panose="02020603050405020304" pitchFamily="18" charset="0"/>
            </a:endParaRPr>
          </a:p>
          <a:p>
            <a:endParaRPr lang="pt-BR" sz="1800" dirty="0">
              <a:effectLst/>
              <a:latin typeface="Times New Roman" panose="02020603050405020304" pitchFamily="18" charset="0"/>
              <a:ea typeface="Times New Roman" panose="02020603050405020304" pitchFamily="18" charset="0"/>
            </a:endParaRPr>
          </a:p>
          <a:p>
            <a:endParaRPr lang="pt-BR" dirty="0"/>
          </a:p>
        </p:txBody>
      </p:sp>
      <p:sp>
        <p:nvSpPr>
          <p:cNvPr id="11" name="Título 10">
            <a:extLst>
              <a:ext uri="{FF2B5EF4-FFF2-40B4-BE49-F238E27FC236}">
                <a16:creationId xmlns:a16="http://schemas.microsoft.com/office/drawing/2014/main" id="{EB89E221-75AB-444C-460F-0610D0E9A47C}"/>
              </a:ext>
            </a:extLst>
          </p:cNvPr>
          <p:cNvSpPr>
            <a:spLocks noGrp="1"/>
          </p:cNvSpPr>
          <p:nvPr>
            <p:ph type="title"/>
          </p:nvPr>
        </p:nvSpPr>
        <p:spPr>
          <a:xfrm>
            <a:off x="157400" y="104775"/>
            <a:ext cx="11825334" cy="1683082"/>
          </a:xfrm>
        </p:spPr>
        <p:txBody>
          <a:bodyPr>
            <a:normAutofit fontScale="90000"/>
          </a:bodyPr>
          <a:lstStyle/>
          <a:p>
            <a:r>
              <a:rPr lang="pt-BR" sz="1800" b="1" dirty="0">
                <a:effectLst/>
                <a:latin typeface="Times New Roman" panose="02020603050405020304" pitchFamily="18" charset="0"/>
                <a:ea typeface="Times New Roman" panose="02020603050405020304" pitchFamily="18" charset="0"/>
              </a:rPr>
              <a:t>Os professores Mark Keil e Ramiro </a:t>
            </a:r>
            <a:r>
              <a:rPr lang="pt-BR" sz="1800" b="1" dirty="0" err="1">
                <a:effectLst/>
                <a:latin typeface="Times New Roman" panose="02020603050405020304" pitchFamily="18" charset="0"/>
                <a:ea typeface="Times New Roman" panose="02020603050405020304" pitchFamily="18" charset="0"/>
              </a:rPr>
              <a:t>Montealegre</a:t>
            </a:r>
            <a:r>
              <a:rPr lang="pt-BR" sz="1800" b="1" dirty="0">
                <a:effectLst/>
                <a:latin typeface="Times New Roman" panose="02020603050405020304" pitchFamily="18" charset="0"/>
                <a:ea typeface="Times New Roman" panose="02020603050405020304" pitchFamily="18" charset="0"/>
              </a:rPr>
              <a:t> estudaram mais de 40 casos de envolvimento excessivo e cego em projetos de tecnologia da informação (TI), fenômeno que vem sendo batizado no meio acadêmico de </a:t>
            </a:r>
            <a:r>
              <a:rPr lang="pt-BR" sz="2700" b="1" dirty="0">
                <a:effectLst/>
                <a:highlight>
                  <a:srgbClr val="00FF00"/>
                </a:highlight>
                <a:latin typeface="Times New Roman" panose="02020603050405020304" pitchFamily="18" charset="0"/>
                <a:ea typeface="Times New Roman" panose="02020603050405020304" pitchFamily="18" charset="0"/>
              </a:rPr>
              <a:t>“escalada do envolvimento com uma linha de ação malsucedida”. </a:t>
            </a:r>
            <a:br>
              <a:rPr lang="pt-BR" sz="2700" b="1" dirty="0">
                <a:effectLst/>
                <a:highlight>
                  <a:srgbClr val="00FF00"/>
                </a:highlight>
                <a:latin typeface="Times New Roman" panose="02020603050405020304" pitchFamily="18" charset="0"/>
                <a:ea typeface="Times New Roman" panose="02020603050405020304" pitchFamily="18" charset="0"/>
              </a:rPr>
            </a:br>
            <a:br>
              <a:rPr lang="pt-BR" sz="1800" b="1" dirty="0">
                <a:effectLst/>
                <a:latin typeface="Times New Roman" panose="02020603050405020304" pitchFamily="18" charset="0"/>
                <a:ea typeface="Times New Roman" panose="02020603050405020304" pitchFamily="18" charset="0"/>
              </a:rPr>
            </a:br>
            <a:r>
              <a:rPr lang="pt-BR" sz="1800" b="1" dirty="0">
                <a:effectLst/>
                <a:highlight>
                  <a:srgbClr val="FFFF00"/>
                </a:highlight>
                <a:latin typeface="Times New Roman" panose="02020603050405020304" pitchFamily="18" charset="0"/>
                <a:ea typeface="Times New Roman" panose="02020603050405020304" pitchFamily="18" charset="0"/>
              </a:rPr>
              <a:t>Seu objetivo tem sido entender como e por que os executivos se apegam tanto a determinados projetos que não notam os sinais de fracasso que lhe são dados e, mais importante, </a:t>
            </a:r>
            <a:r>
              <a:rPr lang="pt-BR" sz="2000" b="1" u="sng" dirty="0">
                <a:effectLst/>
                <a:highlight>
                  <a:srgbClr val="FFFF00"/>
                </a:highlight>
                <a:latin typeface="Times New Roman" panose="02020603050405020304" pitchFamily="18" charset="0"/>
                <a:ea typeface="Times New Roman" panose="02020603050405020304" pitchFamily="18" charset="0"/>
              </a:rPr>
              <a:t>descobrir como os projetos problemáticos podem ser consertados ou descartados de maneira indolor. </a:t>
            </a:r>
            <a:endParaRPr lang="pt-BR" sz="2000" u="sng" dirty="0">
              <a:highlight>
                <a:srgbClr val="FFFF00"/>
              </a:highlight>
            </a:endParaRPr>
          </a:p>
        </p:txBody>
      </p:sp>
      <p:sp>
        <p:nvSpPr>
          <p:cNvPr id="12" name="Espaço Reservado para Número de Slide 11">
            <a:extLst>
              <a:ext uri="{FF2B5EF4-FFF2-40B4-BE49-F238E27FC236}">
                <a16:creationId xmlns:a16="http://schemas.microsoft.com/office/drawing/2014/main" id="{84FE6918-F34E-8F02-38B0-B22AB25C3C92}"/>
              </a:ext>
            </a:extLst>
          </p:cNvPr>
          <p:cNvSpPr>
            <a:spLocks noGrp="1"/>
          </p:cNvSpPr>
          <p:nvPr>
            <p:ph type="sldNum" sz="quarter" idx="12"/>
          </p:nvPr>
        </p:nvSpPr>
        <p:spPr/>
        <p:txBody>
          <a:bodyPr/>
          <a:lstStyle/>
          <a:p>
            <a:fld id="{64080103-9B04-45C1-B969-8E4AF2C754D1}" type="slidenum">
              <a:rPr lang="pt-BR" smtClean="0"/>
              <a:t>2</a:t>
            </a:fld>
            <a:endParaRPr lang="pt-BR"/>
          </a:p>
        </p:txBody>
      </p:sp>
    </p:spTree>
    <p:extLst>
      <p:ext uri="{BB962C8B-B14F-4D97-AF65-F5344CB8AC3E}">
        <p14:creationId xmlns:p14="http://schemas.microsoft.com/office/powerpoint/2010/main" val="3177517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20</a:t>
            </a:fld>
            <a:endParaRPr lang="pt-BR"/>
          </a:p>
        </p:txBody>
      </p:sp>
      <p:sp>
        <p:nvSpPr>
          <p:cNvPr id="3" name="CaixaDeTexto 2">
            <a:extLst>
              <a:ext uri="{FF2B5EF4-FFF2-40B4-BE49-F238E27FC236}">
                <a16:creationId xmlns:a16="http://schemas.microsoft.com/office/drawing/2014/main" id="{6EDC6226-4D3D-388A-4C07-E8CAE8243E7C}"/>
              </a:ext>
            </a:extLst>
          </p:cNvPr>
          <p:cNvSpPr txBox="1"/>
          <p:nvPr/>
        </p:nvSpPr>
        <p:spPr>
          <a:xfrm>
            <a:off x="309965" y="170481"/>
            <a:ext cx="7687159" cy="523220"/>
          </a:xfrm>
          <a:prstGeom prst="rect">
            <a:avLst/>
          </a:prstGeom>
          <a:noFill/>
        </p:spPr>
        <p:txBody>
          <a:bodyPr wrap="square" rtlCol="0">
            <a:spAutoFit/>
          </a:bodyPr>
          <a:lstStyle/>
          <a:p>
            <a:r>
              <a:rPr lang="pt-BR" sz="2800" b="1" dirty="0">
                <a:highlight>
                  <a:srgbClr val="FFFF00"/>
                </a:highlight>
              </a:rPr>
              <a:t>PROJETO 2  - TAURUS  - BOLSA DE LONDRES</a:t>
            </a:r>
          </a:p>
        </p:txBody>
      </p:sp>
      <p:pic>
        <p:nvPicPr>
          <p:cNvPr id="6" name="Imagem 5">
            <a:extLst>
              <a:ext uri="{FF2B5EF4-FFF2-40B4-BE49-F238E27FC236}">
                <a16:creationId xmlns:a16="http://schemas.microsoft.com/office/drawing/2014/main" id="{5B6E6DCD-DFDA-6545-6022-30B7349334E9}"/>
              </a:ext>
            </a:extLst>
          </p:cNvPr>
          <p:cNvPicPr>
            <a:picLocks noChangeAspect="1"/>
          </p:cNvPicPr>
          <p:nvPr/>
        </p:nvPicPr>
        <p:blipFill>
          <a:blip r:embed="rId2"/>
          <a:stretch>
            <a:fillRect/>
          </a:stretch>
        </p:blipFill>
        <p:spPr>
          <a:xfrm>
            <a:off x="221764" y="1425844"/>
            <a:ext cx="11748471" cy="5432156"/>
          </a:xfrm>
          <a:prstGeom prst="rect">
            <a:avLst/>
          </a:prstGeom>
        </p:spPr>
      </p:pic>
    </p:spTree>
    <p:extLst>
      <p:ext uri="{BB962C8B-B14F-4D97-AF65-F5344CB8AC3E}">
        <p14:creationId xmlns:p14="http://schemas.microsoft.com/office/powerpoint/2010/main" val="3226232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21</a:t>
            </a:fld>
            <a:endParaRPr lang="pt-BR"/>
          </a:p>
        </p:txBody>
      </p:sp>
      <p:sp>
        <p:nvSpPr>
          <p:cNvPr id="3" name="CaixaDeTexto 2">
            <a:extLst>
              <a:ext uri="{FF2B5EF4-FFF2-40B4-BE49-F238E27FC236}">
                <a16:creationId xmlns:a16="http://schemas.microsoft.com/office/drawing/2014/main" id="{18C715B1-9518-0C27-85A4-2788990DF44D}"/>
              </a:ext>
            </a:extLst>
          </p:cNvPr>
          <p:cNvSpPr txBox="1"/>
          <p:nvPr/>
        </p:nvSpPr>
        <p:spPr>
          <a:xfrm>
            <a:off x="469864" y="-40943"/>
            <a:ext cx="11294505" cy="6095900"/>
          </a:xfrm>
          <a:prstGeom prst="rect">
            <a:avLst/>
          </a:prstGeom>
          <a:noFill/>
        </p:spPr>
        <p:txBody>
          <a:bodyPr wrap="square">
            <a:spAutoFit/>
          </a:bodyPr>
          <a:lstStyle/>
          <a:p>
            <a:pPr indent="457200" algn="just">
              <a:lnSpc>
                <a:spcPct val="150000"/>
              </a:lnSpc>
            </a:pPr>
            <a:r>
              <a:rPr lang="pt-BR" sz="1800" dirty="0">
                <a:effectLst/>
                <a:latin typeface="Times New Roman" panose="02020603050405020304" pitchFamily="18" charset="0"/>
                <a:ea typeface="Times New Roman" panose="02020603050405020304" pitchFamily="18" charset="0"/>
              </a:rPr>
              <a:t>Após a desregulamentação, em 1986, havia um reconhecimento de que os procedimentos de liquidação de ações eram ineficientes. Além do mais, o </a:t>
            </a:r>
            <a:r>
              <a:rPr lang="pt-BR" sz="1800" i="1" dirty="0">
                <a:effectLst/>
                <a:latin typeface="Times New Roman" panose="02020603050405020304" pitchFamily="18" charset="0"/>
                <a:ea typeface="Times New Roman" panose="02020603050405020304" pitchFamily="18" charset="0"/>
              </a:rPr>
              <a:t>crash</a:t>
            </a:r>
            <a:r>
              <a:rPr lang="pt-BR" sz="1800" dirty="0">
                <a:effectLst/>
                <a:latin typeface="Times New Roman" panose="02020603050405020304" pitchFamily="18" charset="0"/>
                <a:ea typeface="Times New Roman" panose="02020603050405020304" pitchFamily="18" charset="0"/>
              </a:rPr>
              <a:t> do mercado de ações em outubro de 1987 expôs as fraquezas do sistema de liquidação existente. Em 1988, o projeto Taurus foi ressuscitado.</a:t>
            </a:r>
            <a:endParaRPr lang="pt-BR" sz="1600" dirty="0">
              <a:effectLst/>
              <a:latin typeface="Times New Roman" panose="02020603050405020304" pitchFamily="18" charset="0"/>
              <a:ea typeface="Times New Roman" panose="02020603050405020304" pitchFamily="18" charset="0"/>
            </a:endParaRPr>
          </a:p>
          <a:p>
            <a:pPr indent="457200" algn="just">
              <a:lnSpc>
                <a:spcPct val="150000"/>
              </a:lnSpc>
            </a:pPr>
            <a:r>
              <a:rPr lang="pt-BR" sz="1800" dirty="0">
                <a:effectLst/>
                <a:latin typeface="Times New Roman" panose="02020603050405020304" pitchFamily="18" charset="0"/>
                <a:ea typeface="Times New Roman" panose="02020603050405020304" pitchFamily="18" charset="0"/>
              </a:rPr>
              <a:t>À medida que o alcance e a complexidade do sistema aumentavam, cresciam as estimativas de custo e tempo para a conclusão do projeto. O orçamento inicial havia decuplicado para 60 milhões de libras. Os novos custos, conjugados a questões de viabilidade técnica, e a resistência por parte dos bancos encarregados da compensação fizeram com que o projeto fosse abandonado em março de 1989. </a:t>
            </a:r>
          </a:p>
          <a:p>
            <a:pPr indent="457200" algn="just">
              <a:lnSpc>
                <a:spcPct val="150000"/>
              </a:lnSpc>
            </a:pPr>
            <a:r>
              <a:rPr lang="pt-BR" sz="2400" dirty="0">
                <a:effectLst/>
                <a:latin typeface="Times New Roman" panose="02020603050405020304" pitchFamily="18" charset="0"/>
                <a:ea typeface="Times New Roman" panose="02020603050405020304" pitchFamily="18" charset="0"/>
              </a:rPr>
              <a:t>Nesse mesmo ano, a recém-formada Comissão de Supervisão do Projeto Taurus (conhecida como </a:t>
            </a:r>
            <a:r>
              <a:rPr lang="pt-BR" sz="2400" dirty="0" err="1">
                <a:effectLst/>
                <a:latin typeface="Times New Roman" panose="02020603050405020304" pitchFamily="18" charset="0"/>
                <a:ea typeface="Times New Roman" panose="02020603050405020304" pitchFamily="18" charset="0"/>
              </a:rPr>
              <a:t>Siscot</a:t>
            </a:r>
            <a:r>
              <a:rPr lang="pt-BR" sz="2400" dirty="0">
                <a:effectLst/>
                <a:latin typeface="Times New Roman" panose="02020603050405020304" pitchFamily="18" charset="0"/>
                <a:ea typeface="Times New Roman" panose="02020603050405020304" pitchFamily="18" charset="0"/>
              </a:rPr>
              <a:t>) começou a desempenhar um papel importante na criação de uma nova concepção para o projeto aceitável por todas as partes. Finalmente, no fim de 1989, chegou-se a um acordo, com uma proposta que aliava as opções anteriormente propostas, gerando uma solução conciliatória bastante complexa.</a:t>
            </a:r>
          </a:p>
          <a:p>
            <a:pPr indent="457200" algn="just">
              <a:lnSpc>
                <a:spcPct val="150000"/>
              </a:lnSpc>
            </a:pPr>
            <a:endParaRPr lang="pt-BR"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7676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22</a:t>
            </a:fld>
            <a:endParaRPr lang="pt-BR"/>
          </a:p>
        </p:txBody>
      </p:sp>
      <p:sp>
        <p:nvSpPr>
          <p:cNvPr id="3" name="CaixaDeTexto 2">
            <a:extLst>
              <a:ext uri="{FF2B5EF4-FFF2-40B4-BE49-F238E27FC236}">
                <a16:creationId xmlns:a16="http://schemas.microsoft.com/office/drawing/2014/main" id="{08CD2544-881F-C49D-1B00-DF05E0775A4D}"/>
              </a:ext>
            </a:extLst>
          </p:cNvPr>
          <p:cNvSpPr txBox="1"/>
          <p:nvPr/>
        </p:nvSpPr>
        <p:spPr>
          <a:xfrm>
            <a:off x="300251" y="294887"/>
            <a:ext cx="11737074" cy="6119945"/>
          </a:xfrm>
          <a:prstGeom prst="rect">
            <a:avLst/>
          </a:prstGeom>
          <a:noFill/>
        </p:spPr>
        <p:txBody>
          <a:bodyPr wrap="square">
            <a:spAutoFit/>
          </a:bodyPr>
          <a:lstStyle/>
          <a:p>
            <a:pPr indent="457200" algn="just">
              <a:lnSpc>
                <a:spcPct val="150000"/>
              </a:lnSpc>
            </a:pPr>
            <a:r>
              <a:rPr lang="pt-BR" sz="2400" dirty="0">
                <a:effectLst/>
                <a:latin typeface="Times New Roman" panose="02020603050405020304" pitchFamily="18" charset="0"/>
                <a:ea typeface="Times New Roman" panose="02020603050405020304" pitchFamily="18" charset="0"/>
              </a:rPr>
              <a:t>O custo estimado do novo Taurus caiu para 50 milhões de libras e a data de implantação foi programada para outubro de 1991. Mesmo assim, </a:t>
            </a:r>
            <a:r>
              <a:rPr lang="pt-BR" sz="2400" dirty="0">
                <a:effectLst/>
                <a:highlight>
                  <a:srgbClr val="FFFF00"/>
                </a:highlight>
                <a:latin typeface="Times New Roman" panose="02020603050405020304" pitchFamily="18" charset="0"/>
                <a:ea typeface="Times New Roman" panose="02020603050405020304" pitchFamily="18" charset="0"/>
              </a:rPr>
              <a:t>várias pessoas anunciaram sua oposição ao projeto</a:t>
            </a:r>
            <a:r>
              <a:rPr lang="pt-BR" sz="2400" dirty="0">
                <a:effectLst/>
                <a:latin typeface="Times New Roman" panose="02020603050405020304" pitchFamily="18" charset="0"/>
                <a:ea typeface="Times New Roman" panose="02020603050405020304" pitchFamily="18" charset="0"/>
              </a:rPr>
              <a:t>, mas ninguém assumia essa posição, pois o Taurus tinha-se tornado vital para a manutenção de Londres como um centro financeiro mundial.</a:t>
            </a:r>
          </a:p>
          <a:p>
            <a:pPr indent="457200" algn="just">
              <a:lnSpc>
                <a:spcPct val="150000"/>
              </a:lnSpc>
            </a:pPr>
            <a:r>
              <a:rPr lang="pt-BR" sz="2400" dirty="0">
                <a:effectLst/>
                <a:latin typeface="Times New Roman" panose="02020603050405020304" pitchFamily="18" charset="0"/>
                <a:ea typeface="Times New Roman" panose="02020603050405020304" pitchFamily="18" charset="0"/>
              </a:rPr>
              <a:t>Enquanto isso, o papel da própria Bolsa de Londres estava sendo redefinido em decorrência da desregulamentação. </a:t>
            </a:r>
          </a:p>
          <a:p>
            <a:pPr indent="457200" algn="just">
              <a:lnSpc>
                <a:spcPct val="150000"/>
              </a:lnSpc>
            </a:pPr>
            <a:r>
              <a:rPr lang="pt-BR" sz="2400" dirty="0">
                <a:effectLst/>
                <a:latin typeface="Times New Roman" panose="02020603050405020304" pitchFamily="18" charset="0"/>
                <a:ea typeface="Times New Roman" panose="02020603050405020304" pitchFamily="18" charset="0"/>
              </a:rPr>
              <a:t>Em novembro de 1989, Peter </a:t>
            </a:r>
            <a:r>
              <a:rPr lang="pt-BR" sz="2400" dirty="0" err="1">
                <a:effectLst/>
                <a:latin typeface="Times New Roman" panose="02020603050405020304" pitchFamily="18" charset="0"/>
                <a:ea typeface="Times New Roman" panose="02020603050405020304" pitchFamily="18" charset="0"/>
              </a:rPr>
              <a:t>Rawlins</a:t>
            </a:r>
            <a:r>
              <a:rPr lang="pt-BR" sz="2400" dirty="0">
                <a:effectLst/>
                <a:latin typeface="Times New Roman" panose="02020603050405020304" pitchFamily="18" charset="0"/>
                <a:ea typeface="Times New Roman" panose="02020603050405020304" pitchFamily="18" charset="0"/>
              </a:rPr>
              <a:t> foi nomeado seu diretor executivo, incumbindo-se de uma reforma drástica. A influência da bolsa de valores havia diminuído no mercado e sua pesada estrutura de custo não era mais sustentável. Ironicamente, embora a desregulamentação tivesse revolucionado o mercado de ações, a bolsa continuava a operar como se nada tivesse mudado</a:t>
            </a:r>
            <a:r>
              <a:rPr lang="pt-BR" sz="1800" dirty="0">
                <a:effectLst/>
                <a:latin typeface="Times New Roman" panose="02020603050405020304" pitchFamily="18" charset="0"/>
                <a:ea typeface="Times New Roman" panose="02020603050405020304" pitchFamily="18" charset="0"/>
              </a:rPr>
              <a:t>.</a:t>
            </a:r>
            <a:endParaRPr lang="pt-BR"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1130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23</a:t>
            </a:fld>
            <a:endParaRPr lang="pt-BR"/>
          </a:p>
        </p:txBody>
      </p:sp>
      <p:sp>
        <p:nvSpPr>
          <p:cNvPr id="3" name="CaixaDeTexto 2">
            <a:extLst>
              <a:ext uri="{FF2B5EF4-FFF2-40B4-BE49-F238E27FC236}">
                <a16:creationId xmlns:a16="http://schemas.microsoft.com/office/drawing/2014/main" id="{5F8A5ED1-1717-38E8-DE66-0CEEB7135C9A}"/>
              </a:ext>
            </a:extLst>
          </p:cNvPr>
          <p:cNvSpPr txBox="1"/>
          <p:nvPr/>
        </p:nvSpPr>
        <p:spPr>
          <a:xfrm>
            <a:off x="97809" y="563294"/>
            <a:ext cx="11996382" cy="5028556"/>
          </a:xfrm>
          <a:prstGeom prst="rect">
            <a:avLst/>
          </a:prstGeom>
          <a:noFill/>
        </p:spPr>
        <p:txBody>
          <a:bodyPr wrap="square">
            <a:spAutoFit/>
          </a:bodyPr>
          <a:lstStyle/>
          <a:p>
            <a:pPr indent="457200" algn="just">
              <a:lnSpc>
                <a:spcPct val="150000"/>
              </a:lnSpc>
            </a:pPr>
            <a:r>
              <a:rPr lang="pt-BR" sz="1800" dirty="0">
                <a:effectLst/>
                <a:latin typeface="Times New Roman" panose="02020603050405020304" pitchFamily="18" charset="0"/>
                <a:ea typeface="Times New Roman" panose="02020603050405020304" pitchFamily="18" charset="0"/>
              </a:rPr>
              <a:t>Ao assumir sua nova posição,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também herdara o Taurus. Ele disse que era cético em relação ao projeto desde que chegou.</a:t>
            </a:r>
            <a:endParaRPr lang="pt-BR" sz="1600" dirty="0">
              <a:effectLst/>
              <a:latin typeface="Times New Roman" panose="02020603050405020304" pitchFamily="18" charset="0"/>
              <a:ea typeface="Times New Roman" panose="02020603050405020304" pitchFamily="18" charset="0"/>
            </a:endParaRPr>
          </a:p>
          <a:p>
            <a:pPr indent="457200" algn="just">
              <a:lnSpc>
                <a:spcPct val="150000"/>
              </a:lnSpc>
            </a:pPr>
            <a:r>
              <a:rPr lang="pt-BR" sz="1800" dirty="0">
                <a:effectLst/>
                <a:latin typeface="Times New Roman" panose="02020603050405020304" pitchFamily="18" charset="0"/>
                <a:ea typeface="Times New Roman" panose="02020603050405020304" pitchFamily="18" charset="0"/>
              </a:rPr>
              <a:t>Entretanto, concluiu que </a:t>
            </a:r>
            <a:r>
              <a:rPr lang="pt-BR" sz="1800" b="1" dirty="0">
                <a:effectLst/>
                <a:highlight>
                  <a:srgbClr val="FFFF00"/>
                </a:highlight>
                <a:latin typeface="Times New Roman" panose="02020603050405020304" pitchFamily="18" charset="0"/>
                <a:ea typeface="Times New Roman" panose="02020603050405020304" pitchFamily="18" charset="0"/>
              </a:rPr>
              <a:t>o projeto havia adquirido vida própria e pouco se podia fazer para suspendê-lo ou redirecioná-lo</a:t>
            </a:r>
            <a:r>
              <a:rPr lang="pt-BR" sz="1800" dirty="0">
                <a:effectLst/>
                <a:latin typeface="Times New Roman" panose="02020603050405020304" pitchFamily="18" charset="0"/>
                <a:ea typeface="Times New Roman" panose="02020603050405020304" pitchFamily="18" charset="0"/>
              </a:rPr>
              <a:t>. Por isso, assumiu uma posição de distanciamento, o que contribuiu para piorar a escalada. </a:t>
            </a:r>
            <a:endParaRPr lang="pt-BR" sz="1600" dirty="0">
              <a:effectLst/>
              <a:latin typeface="Times New Roman" panose="02020603050405020304" pitchFamily="18" charset="0"/>
              <a:ea typeface="Times New Roman" panose="02020603050405020304" pitchFamily="18" charset="0"/>
            </a:endParaRPr>
          </a:p>
          <a:p>
            <a:pPr indent="457200" algn="just">
              <a:lnSpc>
                <a:spcPct val="150000"/>
              </a:lnSpc>
            </a:pPr>
            <a:r>
              <a:rPr lang="pt-BR" sz="1800" dirty="0">
                <a:effectLst/>
                <a:latin typeface="Times New Roman" panose="02020603050405020304" pitchFamily="18" charset="0"/>
                <a:ea typeface="Times New Roman" panose="02020603050405020304" pitchFamily="18" charset="0"/>
              </a:rPr>
              <a:t>À medida que o desenvolvimento do Taurus prosseguia, novos problemas começaram a surgir. Tudo levava a crer que o projeto estava em perigo, mas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apesar de pensar em interrompê-lo, foi deixando passar. Em outubro de 1991, o custo final projetado do Taurus tinha subido para uma faixa entre 80 milhões e 90 milhões de libras e sua implantação estava prevista para o seguindo semestre de 1993.</a:t>
            </a:r>
            <a:endParaRPr lang="pt-BR" sz="1600" dirty="0">
              <a:effectLst/>
              <a:latin typeface="Times New Roman" panose="02020603050405020304" pitchFamily="18" charset="0"/>
              <a:ea typeface="Times New Roman" panose="02020603050405020304" pitchFamily="18" charset="0"/>
            </a:endParaRPr>
          </a:p>
          <a:p>
            <a:pPr indent="457200" algn="just">
              <a:lnSpc>
                <a:spcPct val="150000"/>
              </a:lnSpc>
            </a:pPr>
            <a:r>
              <a:rPr lang="pt-BR" sz="1800" dirty="0">
                <a:effectLst/>
                <a:latin typeface="Times New Roman" panose="02020603050405020304" pitchFamily="18" charset="0"/>
                <a:ea typeface="Times New Roman" panose="02020603050405020304" pitchFamily="18" charset="0"/>
              </a:rPr>
              <a:t>Por fim, em 11 de março de 1993,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reuniu-se com o conselho de administração da bolsa e anunciou publicamente que o projeto Taurus havia sido cancelado. No final das contas, a bolsa havia gasto mais de 80 milhões de libras e as corretoras do centro financeiro de Londres tinham, em conjunto,  despendido cerca de 400 milhões em seus sistemas em preparação para o Taurus. Tudo em vão.</a:t>
            </a:r>
            <a:endParaRPr lang="pt-BR"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31871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559" name="Rectangle 2355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aixaDeTexto 2">
            <a:extLst>
              <a:ext uri="{FF2B5EF4-FFF2-40B4-BE49-F238E27FC236}">
                <a16:creationId xmlns:a16="http://schemas.microsoft.com/office/drawing/2014/main" id="{F96563C7-E9D3-749F-025A-D63CD7693EA0}"/>
              </a:ext>
            </a:extLst>
          </p:cNvPr>
          <p:cNvSpPr txBox="1"/>
          <p:nvPr/>
        </p:nvSpPr>
        <p:spPr>
          <a:xfrm>
            <a:off x="640080" y="325369"/>
            <a:ext cx="4368602" cy="195684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b="1">
                <a:effectLst/>
                <a:highlight>
                  <a:srgbClr val="FFFF00"/>
                </a:highlight>
                <a:latin typeface="+mj-lt"/>
                <a:ea typeface="+mj-ea"/>
                <a:cs typeface="+mj-cs"/>
              </a:rPr>
              <a:t>AS QUATRO FASES E O TAURUS</a:t>
            </a:r>
            <a:endParaRPr lang="en-US" sz="4600">
              <a:effectLst/>
              <a:highlight>
                <a:srgbClr val="FFFF00"/>
              </a:highlight>
              <a:latin typeface="+mj-lt"/>
              <a:ea typeface="+mj-ea"/>
              <a:cs typeface="+mj-cs"/>
            </a:endParaRPr>
          </a:p>
        </p:txBody>
      </p:sp>
      <p:sp>
        <p:nvSpPr>
          <p:cNvPr id="2356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ixaDeTexto 4">
            <a:extLst>
              <a:ext uri="{FF2B5EF4-FFF2-40B4-BE49-F238E27FC236}">
                <a16:creationId xmlns:a16="http://schemas.microsoft.com/office/drawing/2014/main" id="{84C3D0EA-7FDE-992E-5D3E-952ACBA3E435}"/>
              </a:ext>
            </a:extLst>
          </p:cNvPr>
          <p:cNvSpPr txBox="1"/>
          <p:nvPr/>
        </p:nvSpPr>
        <p:spPr>
          <a:xfrm>
            <a:off x="123986" y="2872899"/>
            <a:ext cx="5315919" cy="3830288"/>
          </a:xfrm>
          <a:prstGeom prst="rect">
            <a:avLst/>
          </a:prstGeom>
        </p:spPr>
        <p:txBody>
          <a:bodyPr vert="horz" lIns="91440" tIns="45720" rIns="91440" bIns="45720" rtlCol="0">
            <a:normAutofit/>
          </a:bodyPr>
          <a:lstStyle/>
          <a:p>
            <a:pPr marL="457200" indent="-228600">
              <a:lnSpc>
                <a:spcPct val="90000"/>
              </a:lnSpc>
              <a:spcAft>
                <a:spcPts val="600"/>
              </a:spcAft>
              <a:buFont typeface="Arial" panose="020B0604020202020204" pitchFamily="34" charset="0"/>
              <a:buChar char="•"/>
            </a:pPr>
            <a:r>
              <a:rPr lang="en-US" sz="2400" b="1" dirty="0" err="1">
                <a:effectLst/>
              </a:rPr>
              <a:t>Fase</a:t>
            </a:r>
            <a:r>
              <a:rPr lang="en-US" sz="2400" b="1" dirty="0">
                <a:effectLst/>
              </a:rPr>
              <a:t> 1: </a:t>
            </a:r>
            <a:r>
              <a:rPr lang="en-US" sz="2400" b="1" dirty="0" err="1">
                <a:effectLst/>
              </a:rPr>
              <a:t>Reconhecimento</a:t>
            </a:r>
            <a:r>
              <a:rPr lang="en-US" sz="2400" b="1" dirty="0">
                <a:effectLst/>
              </a:rPr>
              <a:t> do </a:t>
            </a:r>
            <a:r>
              <a:rPr lang="en-US" sz="2400" b="1" dirty="0" err="1">
                <a:effectLst/>
              </a:rPr>
              <a:t>problema</a:t>
            </a:r>
            <a:endParaRPr lang="en-US" sz="2400" dirty="0">
              <a:effectLst/>
            </a:endParaRPr>
          </a:p>
          <a:p>
            <a:pPr marL="342900" lvl="0" indent="-228600">
              <a:lnSpc>
                <a:spcPct val="90000"/>
              </a:lnSpc>
              <a:spcAft>
                <a:spcPts val="600"/>
              </a:spcAft>
              <a:buFont typeface="Arial" panose="020B0604020202020204" pitchFamily="34" charset="0"/>
              <a:buChar char="•"/>
              <a:tabLst>
                <a:tab pos="228600" algn="l"/>
              </a:tabLst>
            </a:pPr>
            <a:r>
              <a:rPr lang="en-US" sz="1700" b="1" dirty="0" err="1">
                <a:effectLst/>
              </a:rPr>
              <a:t>Reconhecimento</a:t>
            </a:r>
            <a:r>
              <a:rPr lang="en-US" sz="1700" b="1" dirty="0">
                <a:effectLst/>
              </a:rPr>
              <a:t> de </a:t>
            </a:r>
            <a:r>
              <a:rPr lang="en-US" sz="1700" b="1" i="1" dirty="0">
                <a:effectLst/>
              </a:rPr>
              <a:t>feedback</a:t>
            </a:r>
            <a:r>
              <a:rPr lang="en-US" sz="1700" b="1" dirty="0">
                <a:effectLst/>
              </a:rPr>
              <a:t> </a:t>
            </a:r>
            <a:r>
              <a:rPr lang="en-US" sz="1700" b="1" dirty="0" err="1">
                <a:effectLst/>
              </a:rPr>
              <a:t>negativo</a:t>
            </a:r>
            <a:r>
              <a:rPr lang="en-US" sz="1700" b="1" dirty="0">
                <a:effectLst/>
              </a:rPr>
              <a:t>. </a:t>
            </a:r>
          </a:p>
          <a:p>
            <a:pPr marL="342900" lvl="0" indent="-228600">
              <a:lnSpc>
                <a:spcPct val="90000"/>
              </a:lnSpc>
              <a:spcAft>
                <a:spcPts val="600"/>
              </a:spcAft>
              <a:buFont typeface="Arial" panose="020B0604020202020204" pitchFamily="34" charset="0"/>
              <a:buChar char="•"/>
              <a:tabLst>
                <a:tab pos="228600" algn="l"/>
              </a:tabLst>
            </a:pPr>
            <a:endParaRPr lang="en-US" sz="1700" b="1" dirty="0"/>
          </a:p>
          <a:p>
            <a:pPr marL="342900" lvl="0" indent="-228600">
              <a:lnSpc>
                <a:spcPct val="90000"/>
              </a:lnSpc>
              <a:spcAft>
                <a:spcPts val="600"/>
              </a:spcAft>
              <a:buFont typeface="Arial" panose="020B0604020202020204" pitchFamily="34" charset="0"/>
              <a:buChar char="•"/>
              <a:tabLst>
                <a:tab pos="228600" algn="l"/>
              </a:tabLst>
            </a:pPr>
            <a:r>
              <a:rPr lang="en-US" sz="2000" dirty="0">
                <a:effectLst/>
              </a:rPr>
              <a:t>Rawlins e o </a:t>
            </a:r>
            <a:r>
              <a:rPr lang="en-US" sz="2000" dirty="0" err="1">
                <a:effectLst/>
              </a:rPr>
              <a:t>conselho</a:t>
            </a:r>
            <a:r>
              <a:rPr lang="en-US" sz="2000" dirty="0">
                <a:effectLst/>
              </a:rPr>
              <a:t> de </a:t>
            </a:r>
            <a:r>
              <a:rPr lang="en-US" sz="2000" dirty="0" err="1">
                <a:effectLst/>
              </a:rPr>
              <a:t>administração</a:t>
            </a:r>
            <a:r>
              <a:rPr lang="en-US" sz="2000" dirty="0">
                <a:effectLst/>
              </a:rPr>
              <a:t> </a:t>
            </a:r>
            <a:r>
              <a:rPr lang="en-US" sz="2000" dirty="0" err="1">
                <a:effectLst/>
              </a:rPr>
              <a:t>tinham</a:t>
            </a:r>
            <a:r>
              <a:rPr lang="en-US" sz="2000" dirty="0">
                <a:effectLst/>
              </a:rPr>
              <a:t> </a:t>
            </a:r>
            <a:r>
              <a:rPr lang="en-US" sz="2000" dirty="0" err="1">
                <a:effectLst/>
              </a:rPr>
              <a:t>recebido</a:t>
            </a:r>
            <a:r>
              <a:rPr lang="en-US" sz="2000" dirty="0">
                <a:effectLst/>
              </a:rPr>
              <a:t> </a:t>
            </a:r>
            <a:r>
              <a:rPr lang="en-US" sz="2000" dirty="0" err="1">
                <a:effectLst/>
              </a:rPr>
              <a:t>muitas</a:t>
            </a:r>
            <a:r>
              <a:rPr lang="en-US" sz="2000" dirty="0">
                <a:effectLst/>
              </a:rPr>
              <a:t> </a:t>
            </a:r>
            <a:r>
              <a:rPr lang="en-US" sz="2000" dirty="0" err="1">
                <a:effectLst/>
              </a:rPr>
              <a:t>indicações</a:t>
            </a:r>
            <a:r>
              <a:rPr lang="en-US" sz="2000" dirty="0">
                <a:effectLst/>
              </a:rPr>
              <a:t> de que o Taurus </a:t>
            </a:r>
            <a:r>
              <a:rPr lang="en-US" sz="2000" dirty="0" err="1">
                <a:effectLst/>
              </a:rPr>
              <a:t>não</a:t>
            </a:r>
            <a:r>
              <a:rPr lang="en-US" sz="2000" dirty="0">
                <a:effectLst/>
              </a:rPr>
              <a:t> </a:t>
            </a:r>
            <a:r>
              <a:rPr lang="en-US" sz="2000" dirty="0" err="1">
                <a:effectLst/>
              </a:rPr>
              <a:t>só</a:t>
            </a:r>
            <a:r>
              <a:rPr lang="en-US" sz="2000" dirty="0">
                <a:effectLst/>
              </a:rPr>
              <a:t> </a:t>
            </a:r>
            <a:r>
              <a:rPr lang="en-US" sz="2000" dirty="0" err="1">
                <a:effectLst/>
              </a:rPr>
              <a:t>estava</a:t>
            </a:r>
            <a:r>
              <a:rPr lang="en-US" sz="2000" dirty="0">
                <a:effectLst/>
              </a:rPr>
              <a:t> </a:t>
            </a:r>
            <a:r>
              <a:rPr lang="en-US" sz="2000" dirty="0" err="1">
                <a:effectLst/>
              </a:rPr>
              <a:t>em</a:t>
            </a:r>
            <a:r>
              <a:rPr lang="en-US" sz="2000" dirty="0">
                <a:effectLst/>
              </a:rPr>
              <a:t> </a:t>
            </a:r>
            <a:r>
              <a:rPr lang="en-US" sz="2000" dirty="0" err="1">
                <a:effectLst/>
              </a:rPr>
              <a:t>processo</a:t>
            </a:r>
            <a:r>
              <a:rPr lang="en-US" sz="2000" dirty="0">
                <a:effectLst/>
              </a:rPr>
              <a:t> de  </a:t>
            </a:r>
            <a:r>
              <a:rPr lang="en-US" sz="2000" dirty="0" err="1">
                <a:effectLst/>
              </a:rPr>
              <a:t>escalada</a:t>
            </a:r>
            <a:r>
              <a:rPr lang="en-US" sz="2000" dirty="0">
                <a:effectLst/>
              </a:rPr>
              <a:t>, </a:t>
            </a:r>
            <a:r>
              <a:rPr lang="en-US" sz="2000" dirty="0" err="1">
                <a:effectLst/>
              </a:rPr>
              <a:t>como</a:t>
            </a:r>
            <a:r>
              <a:rPr lang="en-US" sz="2000" dirty="0">
                <a:effectLst/>
              </a:rPr>
              <a:t> </a:t>
            </a:r>
            <a:r>
              <a:rPr lang="en-US" sz="2000" dirty="0" err="1">
                <a:effectLst/>
              </a:rPr>
              <a:t>estava</a:t>
            </a:r>
            <a:r>
              <a:rPr lang="en-US" sz="2000" dirty="0">
                <a:effectLst/>
              </a:rPr>
              <a:t> </a:t>
            </a:r>
            <a:r>
              <a:rPr lang="en-US" sz="2000" dirty="0" err="1">
                <a:effectLst/>
              </a:rPr>
              <a:t>fracassando</a:t>
            </a:r>
            <a:r>
              <a:rPr lang="en-US" sz="2000" dirty="0">
                <a:effectLst/>
              </a:rPr>
              <a:t> </a:t>
            </a:r>
            <a:r>
              <a:rPr lang="en-US" sz="2000" dirty="0" err="1">
                <a:effectLst/>
              </a:rPr>
              <a:t>totalmente</a:t>
            </a:r>
            <a:r>
              <a:rPr lang="en-US" sz="2000" dirty="0">
                <a:effectLst/>
              </a:rPr>
              <a:t>. </a:t>
            </a:r>
          </a:p>
          <a:p>
            <a:pPr marL="342900" lvl="0" indent="-228600">
              <a:lnSpc>
                <a:spcPct val="90000"/>
              </a:lnSpc>
              <a:spcAft>
                <a:spcPts val="600"/>
              </a:spcAft>
              <a:buFont typeface="Arial" panose="020B0604020202020204" pitchFamily="34" charset="0"/>
              <a:buChar char="•"/>
              <a:tabLst>
                <a:tab pos="228600" algn="l"/>
              </a:tabLst>
            </a:pPr>
            <a:r>
              <a:rPr lang="en-US" sz="2000" dirty="0" err="1">
                <a:effectLst/>
              </a:rPr>
              <a:t>Embora</a:t>
            </a:r>
            <a:r>
              <a:rPr lang="en-US" sz="2000" dirty="0">
                <a:effectLst/>
              </a:rPr>
              <a:t> </a:t>
            </a:r>
            <a:r>
              <a:rPr lang="en-US" sz="2000" dirty="0" err="1">
                <a:effectLst/>
              </a:rPr>
              <a:t>pudesse</a:t>
            </a:r>
            <a:r>
              <a:rPr lang="en-US" sz="2000" dirty="0">
                <a:effectLst/>
              </a:rPr>
              <a:t> Ter </a:t>
            </a:r>
            <a:r>
              <a:rPr lang="en-US" sz="2000" dirty="0" err="1">
                <a:effectLst/>
              </a:rPr>
              <a:t>obtido</a:t>
            </a:r>
            <a:r>
              <a:rPr lang="en-US" sz="2000" dirty="0">
                <a:effectLst/>
              </a:rPr>
              <a:t> o </a:t>
            </a:r>
            <a:r>
              <a:rPr lang="en-US" sz="2000" i="1" dirty="0">
                <a:effectLst/>
              </a:rPr>
              <a:t>feedback</a:t>
            </a:r>
            <a:r>
              <a:rPr lang="en-US" sz="2000" dirty="0">
                <a:effectLst/>
              </a:rPr>
              <a:t> </a:t>
            </a:r>
            <a:r>
              <a:rPr lang="en-US" sz="2000" dirty="0" err="1">
                <a:effectLst/>
              </a:rPr>
              <a:t>negativo</a:t>
            </a:r>
            <a:r>
              <a:rPr lang="en-US" sz="2000" dirty="0">
                <a:effectLst/>
              </a:rPr>
              <a:t> </a:t>
            </a:r>
            <a:r>
              <a:rPr lang="en-US" sz="2000" dirty="0" err="1">
                <a:effectLst/>
              </a:rPr>
              <a:t>desde</a:t>
            </a:r>
            <a:r>
              <a:rPr lang="en-US" sz="2000" dirty="0">
                <a:effectLst/>
              </a:rPr>
              <a:t> o </a:t>
            </a:r>
            <a:r>
              <a:rPr lang="en-US" sz="2000" dirty="0" err="1">
                <a:effectLst/>
              </a:rPr>
              <a:t>momento</a:t>
            </a:r>
            <a:r>
              <a:rPr lang="en-US" sz="2000" dirty="0">
                <a:effectLst/>
              </a:rPr>
              <a:t> </a:t>
            </a:r>
            <a:r>
              <a:rPr lang="en-US" sz="2000" dirty="0" err="1">
                <a:effectLst/>
              </a:rPr>
              <a:t>em</a:t>
            </a:r>
            <a:r>
              <a:rPr lang="en-US" sz="2000" dirty="0">
                <a:effectLst/>
              </a:rPr>
              <a:t> que </a:t>
            </a:r>
            <a:r>
              <a:rPr lang="en-US" sz="2000" dirty="0" err="1">
                <a:effectLst/>
              </a:rPr>
              <a:t>assumiu</a:t>
            </a:r>
            <a:r>
              <a:rPr lang="en-US" sz="2000" dirty="0">
                <a:effectLst/>
              </a:rPr>
              <a:t> </a:t>
            </a:r>
            <a:r>
              <a:rPr lang="en-US" sz="2000" dirty="0" err="1">
                <a:effectLst/>
              </a:rPr>
              <a:t>sua</a:t>
            </a:r>
            <a:r>
              <a:rPr lang="en-US" sz="2000" dirty="0">
                <a:effectLst/>
              </a:rPr>
              <a:t> </a:t>
            </a:r>
            <a:r>
              <a:rPr lang="en-US" sz="2000" dirty="0" err="1">
                <a:effectLst/>
              </a:rPr>
              <a:t>função</a:t>
            </a:r>
            <a:r>
              <a:rPr lang="en-US" sz="2000" dirty="0">
                <a:effectLst/>
              </a:rPr>
              <a:t> </a:t>
            </a:r>
            <a:r>
              <a:rPr lang="en-US" sz="2000" dirty="0" err="1">
                <a:effectLst/>
              </a:rPr>
              <a:t>na</a:t>
            </a:r>
            <a:r>
              <a:rPr lang="en-US" sz="2000" dirty="0">
                <a:effectLst/>
              </a:rPr>
              <a:t> Bolsa, Rawlins </a:t>
            </a:r>
            <a:r>
              <a:rPr lang="en-US" sz="2000" dirty="0" err="1">
                <a:effectLst/>
              </a:rPr>
              <a:t>preferiu</a:t>
            </a:r>
            <a:r>
              <a:rPr lang="en-US" sz="2000" dirty="0">
                <a:effectLst/>
              </a:rPr>
              <a:t> </a:t>
            </a:r>
            <a:r>
              <a:rPr lang="en-US" sz="2000" dirty="0" err="1">
                <a:effectLst/>
              </a:rPr>
              <a:t>ignorá</a:t>
            </a:r>
            <a:r>
              <a:rPr lang="en-US" sz="2000" dirty="0">
                <a:effectLst/>
              </a:rPr>
              <a:t>-lo.</a:t>
            </a:r>
          </a:p>
        </p:txBody>
      </p:sp>
      <p:pic>
        <p:nvPicPr>
          <p:cNvPr id="23554" name="Picture 2" descr="Select emotion or mood concept , Hand holding and stacking sad  face which print screen on wooden cube block. - Royalty-free Emoção negativa Foto de stock">
            <a:extLst>
              <a:ext uri="{FF2B5EF4-FFF2-40B4-BE49-F238E27FC236}">
                <a16:creationId xmlns:a16="http://schemas.microsoft.com/office/drawing/2014/main" id="{7FEB9CC0-BF7D-660F-6FFF-AD7DFE1365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298"/>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a:spcAft>
                <a:spcPts val="600"/>
              </a:spcAft>
              <a:defRPr/>
            </a:pPr>
            <a:fld id="{64080103-9B04-45C1-B969-8E4AF2C754D1}" type="slidenum">
              <a:rPr lang="en-US">
                <a:solidFill>
                  <a:srgbClr val="FFFFFF"/>
                </a:solidFill>
                <a:latin typeface="Calibri" panose="020F0502020204030204"/>
              </a:rPr>
              <a:pPr>
                <a:spcAft>
                  <a:spcPts val="600"/>
                </a:spcAft>
                <a:defRPr/>
              </a:pPr>
              <a:t>24</a:t>
            </a:fld>
            <a:endParaRPr lang="en-US">
              <a:solidFill>
                <a:srgbClr val="FFFFFF"/>
              </a:solidFill>
              <a:latin typeface="Calibri" panose="020F0502020204030204"/>
            </a:endParaRPr>
          </a:p>
        </p:txBody>
      </p:sp>
    </p:spTree>
    <p:extLst>
      <p:ext uri="{BB962C8B-B14F-4D97-AF65-F5344CB8AC3E}">
        <p14:creationId xmlns:p14="http://schemas.microsoft.com/office/powerpoint/2010/main" val="636819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64080103-9B04-45C1-B969-8E4AF2C754D1}" type="slidenum">
              <a:rPr lang="en-US" smtClean="0"/>
              <a:pPr>
                <a:spcAft>
                  <a:spcPts val="600"/>
                </a:spcAft>
              </a:pPr>
              <a:t>25</a:t>
            </a:fld>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m 2">
            <a:extLst>
              <a:ext uri="{FF2B5EF4-FFF2-40B4-BE49-F238E27FC236}">
                <a16:creationId xmlns:a16="http://schemas.microsoft.com/office/drawing/2014/main" id="{0D5A337C-C19D-F1EA-4AED-53639D2B34B7}"/>
              </a:ext>
            </a:extLst>
          </p:cNvPr>
          <p:cNvPicPr>
            <a:picLocks noChangeAspect="1"/>
          </p:cNvPicPr>
          <p:nvPr/>
        </p:nvPicPr>
        <p:blipFill>
          <a:blip r:embed="rId2"/>
          <a:stretch>
            <a:fillRect/>
          </a:stretch>
        </p:blipFill>
        <p:spPr>
          <a:xfrm>
            <a:off x="643467" y="1560612"/>
            <a:ext cx="10905066" cy="3736774"/>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969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26</a:t>
            </a:fld>
            <a:endParaRPr lang="pt-BR"/>
          </a:p>
        </p:txBody>
      </p:sp>
      <p:sp>
        <p:nvSpPr>
          <p:cNvPr id="3" name="CaixaDeTexto 2">
            <a:extLst>
              <a:ext uri="{FF2B5EF4-FFF2-40B4-BE49-F238E27FC236}">
                <a16:creationId xmlns:a16="http://schemas.microsoft.com/office/drawing/2014/main" id="{2A8053F6-762B-6370-61C1-68502DC2A61F}"/>
              </a:ext>
            </a:extLst>
          </p:cNvPr>
          <p:cNvSpPr txBox="1"/>
          <p:nvPr/>
        </p:nvSpPr>
        <p:spPr>
          <a:xfrm>
            <a:off x="797412" y="342358"/>
            <a:ext cx="10556388" cy="873572"/>
          </a:xfrm>
          <a:prstGeom prst="rect">
            <a:avLst/>
          </a:prstGeom>
          <a:noFill/>
        </p:spPr>
        <p:txBody>
          <a:bodyPr wrap="square">
            <a:spAutoFit/>
          </a:bodyPr>
          <a:lstStyle/>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Ação Administrativa. </a:t>
            </a:r>
            <a:r>
              <a:rPr lang="pt-BR" sz="1800" dirty="0">
                <a:effectLst/>
                <a:latin typeface="Times New Roman" panose="02020603050405020304" pitchFamily="18" charset="0"/>
                <a:ea typeface="Times New Roman" panose="02020603050405020304" pitchFamily="18" charset="0"/>
              </a:rPr>
              <a:t>No outono de 1992,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reconheceu o problema e começou a agir. Negou o pedido de verbas adicionais de Watson e contratou a Andersen Consulting para examinar o projeto.</a:t>
            </a:r>
            <a:endParaRPr lang="pt-BR" sz="1600" dirty="0">
              <a:effectLst/>
              <a:latin typeface="Times New Roman" panose="02020603050405020304" pitchFamily="18" charset="0"/>
              <a:ea typeface="Times New Roman" panose="02020603050405020304" pitchFamily="18" charset="0"/>
            </a:endParaRPr>
          </a:p>
        </p:txBody>
      </p:sp>
      <p:pic>
        <p:nvPicPr>
          <p:cNvPr id="5" name="Imagem 4">
            <a:extLst>
              <a:ext uri="{FF2B5EF4-FFF2-40B4-BE49-F238E27FC236}">
                <a16:creationId xmlns:a16="http://schemas.microsoft.com/office/drawing/2014/main" id="{E67B7622-734E-FD8E-50B7-14A5E303C61B}"/>
              </a:ext>
            </a:extLst>
          </p:cNvPr>
          <p:cNvPicPr>
            <a:picLocks noChangeAspect="1"/>
          </p:cNvPicPr>
          <p:nvPr/>
        </p:nvPicPr>
        <p:blipFill>
          <a:blip r:embed="rId2"/>
          <a:stretch>
            <a:fillRect/>
          </a:stretch>
        </p:blipFill>
        <p:spPr>
          <a:xfrm>
            <a:off x="260363" y="1678674"/>
            <a:ext cx="11671274" cy="5179325"/>
          </a:xfrm>
          <a:prstGeom prst="rect">
            <a:avLst/>
          </a:prstGeom>
        </p:spPr>
      </p:pic>
    </p:spTree>
    <p:extLst>
      <p:ext uri="{BB962C8B-B14F-4D97-AF65-F5344CB8AC3E}">
        <p14:creationId xmlns:p14="http://schemas.microsoft.com/office/powerpoint/2010/main" val="1749996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27</a:t>
            </a:fld>
            <a:endParaRPr lang="pt-BR"/>
          </a:p>
        </p:txBody>
      </p:sp>
      <p:sp>
        <p:nvSpPr>
          <p:cNvPr id="3" name="CaixaDeTexto 2">
            <a:extLst>
              <a:ext uri="{FF2B5EF4-FFF2-40B4-BE49-F238E27FC236}">
                <a16:creationId xmlns:a16="http://schemas.microsoft.com/office/drawing/2014/main" id="{2F48EFEF-DE97-335B-8C9D-A73B9CA77D2E}"/>
              </a:ext>
            </a:extLst>
          </p:cNvPr>
          <p:cNvSpPr txBox="1"/>
          <p:nvPr/>
        </p:nvSpPr>
        <p:spPr>
          <a:xfrm>
            <a:off x="249072" y="62437"/>
            <a:ext cx="11104728" cy="1704569"/>
          </a:xfrm>
          <a:prstGeom prst="rect">
            <a:avLst/>
          </a:prstGeom>
          <a:noFill/>
        </p:spPr>
        <p:txBody>
          <a:bodyPr wrap="square">
            <a:spAutoFit/>
          </a:bodyPr>
          <a:lstStyle/>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Ação administrativa. </a:t>
            </a:r>
            <a:r>
              <a:rPr lang="pt-BR" sz="1800" dirty="0">
                <a:effectLst/>
                <a:latin typeface="Times New Roman" panose="02020603050405020304" pitchFamily="18" charset="0"/>
                <a:ea typeface="Times New Roman" panose="02020603050405020304" pitchFamily="18" charset="0"/>
              </a:rPr>
              <a:t>Depois de decidir </a:t>
            </a:r>
            <a:r>
              <a:rPr lang="pt-BR" sz="1800" b="1" dirty="0">
                <a:effectLst/>
                <a:highlight>
                  <a:srgbClr val="FFFF00"/>
                </a:highlight>
                <a:latin typeface="Times New Roman" panose="02020603050405020304" pitchFamily="18" charset="0"/>
                <a:ea typeface="Times New Roman" panose="02020603050405020304" pitchFamily="18" charset="0"/>
              </a:rPr>
              <a:t>acabar com o projeto</a:t>
            </a:r>
            <a:r>
              <a:rPr lang="pt-BR" sz="1800" dirty="0">
                <a:effectLst/>
                <a:latin typeface="Times New Roman" panose="02020603050405020304" pitchFamily="18" charset="0"/>
                <a:ea typeface="Times New Roman" panose="02020603050405020304" pitchFamily="18" charset="0"/>
              </a:rPr>
              <a:t>,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começou a reunir dados para convencer o conselho de administração. Sabia que não podia recomendar o cancelamento apenas com base no relatório da Andersen. Prevendo que a firma de consultoria Coopers &amp; </a:t>
            </a:r>
            <a:r>
              <a:rPr lang="pt-BR" sz="1800" dirty="0" err="1">
                <a:effectLst/>
                <a:latin typeface="Times New Roman" panose="02020603050405020304" pitchFamily="18" charset="0"/>
                <a:ea typeface="Times New Roman" panose="02020603050405020304" pitchFamily="18" charset="0"/>
              </a:rPr>
              <a:t>Lybrand</a:t>
            </a:r>
            <a:r>
              <a:rPr lang="pt-BR" sz="1800" dirty="0">
                <a:effectLst/>
                <a:latin typeface="Times New Roman" panose="02020603050405020304" pitchFamily="18" charset="0"/>
                <a:ea typeface="Times New Roman" panose="02020603050405020304" pitchFamily="18" charset="0"/>
              </a:rPr>
              <a:t>, responsável até então pelos testes questionaria as conclusões da Andersen, contratou um sócio sênior da Coopers para examinar o projeto em detalhe.</a:t>
            </a:r>
            <a:endParaRPr lang="pt-BR" sz="1600" dirty="0">
              <a:effectLst/>
              <a:latin typeface="Times New Roman" panose="02020603050405020304" pitchFamily="18" charset="0"/>
              <a:ea typeface="Times New Roman" panose="02020603050405020304" pitchFamily="18" charset="0"/>
            </a:endParaRPr>
          </a:p>
        </p:txBody>
      </p:sp>
      <p:pic>
        <p:nvPicPr>
          <p:cNvPr id="26626" name="Picture 2" descr="Runners running towards the finish line. - Royalty-free Linha de Chegada Foto de stock">
            <a:extLst>
              <a:ext uri="{FF2B5EF4-FFF2-40B4-BE49-F238E27FC236}">
                <a16:creationId xmlns:a16="http://schemas.microsoft.com/office/drawing/2014/main" id="{21903386-8869-CE4E-8817-EBBCA743E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033516"/>
            <a:ext cx="9753600" cy="464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770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28</a:t>
            </a:fld>
            <a:endParaRPr lang="pt-BR"/>
          </a:p>
        </p:txBody>
      </p:sp>
      <p:sp>
        <p:nvSpPr>
          <p:cNvPr id="3" name="CaixaDeTexto 2">
            <a:extLst>
              <a:ext uri="{FF2B5EF4-FFF2-40B4-BE49-F238E27FC236}">
                <a16:creationId xmlns:a16="http://schemas.microsoft.com/office/drawing/2014/main" id="{F0EB71C5-3616-5489-C21A-3DA5422900DF}"/>
              </a:ext>
            </a:extLst>
          </p:cNvPr>
          <p:cNvSpPr txBox="1"/>
          <p:nvPr/>
        </p:nvSpPr>
        <p:spPr>
          <a:xfrm>
            <a:off x="399198" y="0"/>
            <a:ext cx="11460706" cy="5126403"/>
          </a:xfrm>
          <a:prstGeom prst="rect">
            <a:avLst/>
          </a:prstGeom>
          <a:noFill/>
        </p:spPr>
        <p:txBody>
          <a:bodyPr wrap="square">
            <a:spAutoFit/>
          </a:bodyPr>
          <a:lstStyle/>
          <a:p>
            <a:pPr marL="457200" algn="just">
              <a:lnSpc>
                <a:spcPct val="150000"/>
              </a:lnSpc>
            </a:pPr>
            <a:r>
              <a:rPr lang="pt-BR" sz="2400" b="1" dirty="0">
                <a:effectLst/>
                <a:latin typeface="Times New Roman" panose="02020603050405020304" pitchFamily="18" charset="0"/>
                <a:ea typeface="Times New Roman" panose="02020603050405020304" pitchFamily="18" charset="0"/>
              </a:rPr>
              <a:t>Fase 3: Busca de linhas de ação alternativas</a:t>
            </a:r>
            <a:endParaRPr lang="pt-BR" sz="2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Obtenção de evidências independentes de problemas com a linha de ação atual. </a:t>
            </a:r>
            <a:r>
              <a:rPr lang="pt-BR" sz="1800" dirty="0">
                <a:effectLst/>
                <a:latin typeface="Times New Roman" panose="02020603050405020304" pitchFamily="18" charset="0"/>
                <a:ea typeface="Times New Roman" panose="02020603050405020304" pitchFamily="18" charset="0"/>
              </a:rPr>
              <a:t>A Coopers &amp; </a:t>
            </a:r>
            <a:r>
              <a:rPr lang="pt-BR" sz="1800" dirty="0" err="1">
                <a:effectLst/>
                <a:latin typeface="Times New Roman" panose="02020603050405020304" pitchFamily="18" charset="0"/>
                <a:ea typeface="Times New Roman" panose="02020603050405020304" pitchFamily="18" charset="0"/>
              </a:rPr>
              <a:t>Lybrand</a:t>
            </a:r>
            <a:r>
              <a:rPr lang="pt-BR" sz="1800" dirty="0">
                <a:effectLst/>
                <a:latin typeface="Times New Roman" panose="02020603050405020304" pitchFamily="18" charset="0"/>
                <a:ea typeface="Times New Roman" panose="02020603050405020304" pitchFamily="18" charset="0"/>
              </a:rPr>
              <a:t> completou sua investigação em fevereiro de 1993. Seu relatório foi compatível com a avaliação da Andersen: ainda faltavam pelo menos 15 meses para a conclusão do Taurus e mais outro ano para os testes.</a:t>
            </a:r>
            <a:endParaRPr lang="pt-BR"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Identificação e legitimação de nova linha de ação.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já havia decidido cancelar o projeto, mas sabia que não podia fazê-lo sem oferecer uma alternativa. Precisava de opções para reforçar seu argumento de que o Taurus era desnecessário e de que a bolsa conseguiria os mesmos benefícios se implantasse um sistema menos complexo.</a:t>
            </a:r>
          </a:p>
          <a:p>
            <a:pPr marL="34290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Ação Administrativa. </a:t>
            </a:r>
            <a:r>
              <a:rPr lang="pt-BR" sz="1800" dirty="0">
                <a:effectLst/>
                <a:latin typeface="Times New Roman" panose="02020603050405020304" pitchFamily="18" charset="0"/>
                <a:ea typeface="Times New Roman" panose="02020603050405020304" pitchFamily="18" charset="0"/>
              </a:rPr>
              <a:t>Nesse trabalho exploratório,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conclui que o sistema </a:t>
            </a:r>
            <a:r>
              <a:rPr lang="pt-BR" sz="1800" dirty="0" err="1">
                <a:effectLst/>
                <a:latin typeface="Times New Roman" panose="02020603050405020304" pitchFamily="18" charset="0"/>
                <a:ea typeface="Times New Roman" panose="02020603050405020304" pitchFamily="18" charset="0"/>
              </a:rPr>
              <a:t>Talisman</a:t>
            </a:r>
            <a:r>
              <a:rPr lang="pt-BR" sz="1800" dirty="0">
                <a:effectLst/>
                <a:latin typeface="Times New Roman" panose="02020603050405020304" pitchFamily="18" charset="0"/>
                <a:ea typeface="Times New Roman" panose="02020603050405020304" pitchFamily="18" charset="0"/>
              </a:rPr>
              <a:t>, usado na compensação, era adequado ao trabalho de processamento de papelada então utilizado na tarefa de liquidação de negócios. Ao mesmo tempo,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começou a preparar o terreno para a criação de um sistema muito mais simples, que mais tarde seria conhecido pelo nome de </a:t>
            </a:r>
            <a:r>
              <a:rPr lang="pt-BR" sz="1800" dirty="0" err="1">
                <a:effectLst/>
                <a:latin typeface="Times New Roman" panose="02020603050405020304" pitchFamily="18" charset="0"/>
                <a:ea typeface="Times New Roman" panose="02020603050405020304" pitchFamily="18" charset="0"/>
              </a:rPr>
              <a:t>Crest</a:t>
            </a:r>
            <a:r>
              <a:rPr lang="pt-BR" sz="1800" dirty="0">
                <a:effectLst/>
                <a:latin typeface="Times New Roman" panose="02020603050405020304" pitchFamily="18" charset="0"/>
                <a:ea typeface="Times New Roman" panose="02020603050405020304" pitchFamily="18" charset="0"/>
              </a:rPr>
              <a:t>.</a:t>
            </a:r>
          </a:p>
          <a:p>
            <a:pPr marL="342900" lvl="0" indent="-342900" algn="just">
              <a:lnSpc>
                <a:spcPct val="150000"/>
              </a:lnSpc>
              <a:buFont typeface="Symbol" panose="05050102010706020507" pitchFamily="18" charset="2"/>
              <a:buChar char=""/>
              <a:tabLst>
                <a:tab pos="228600" algn="l"/>
              </a:tabLst>
            </a:pPr>
            <a:endParaRPr lang="pt-BR" sz="1600" dirty="0">
              <a:effectLst/>
              <a:latin typeface="Times New Roman" panose="02020603050405020304" pitchFamily="18" charset="0"/>
              <a:ea typeface="Times New Roman" panose="02020603050405020304" pitchFamily="18" charset="0"/>
            </a:endParaRPr>
          </a:p>
        </p:txBody>
      </p:sp>
      <p:pic>
        <p:nvPicPr>
          <p:cNvPr id="27650" name="Picture 2" descr="Business decision making, career path, work direction or leadership to choose the right way to success concept, confusing businessman manager looking at multiple road sign and thinking which way to go - Royalty-free Trilho arte vetorial">
            <a:extLst>
              <a:ext uri="{FF2B5EF4-FFF2-40B4-BE49-F238E27FC236}">
                <a16:creationId xmlns:a16="http://schemas.microsoft.com/office/drawing/2014/main" id="{784CE8E4-B4E8-F253-8771-AA6FDF368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763069"/>
            <a:ext cx="9753600" cy="1918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2427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29</a:t>
            </a:fld>
            <a:endParaRPr lang="pt-BR"/>
          </a:p>
        </p:txBody>
      </p:sp>
      <p:sp>
        <p:nvSpPr>
          <p:cNvPr id="3" name="CaixaDeTexto 2">
            <a:extLst>
              <a:ext uri="{FF2B5EF4-FFF2-40B4-BE49-F238E27FC236}">
                <a16:creationId xmlns:a16="http://schemas.microsoft.com/office/drawing/2014/main" id="{A7F614AF-671D-1B28-443C-C81F1D0F97A1}"/>
              </a:ext>
            </a:extLst>
          </p:cNvPr>
          <p:cNvSpPr txBox="1"/>
          <p:nvPr/>
        </p:nvSpPr>
        <p:spPr>
          <a:xfrm>
            <a:off x="535675" y="0"/>
            <a:ext cx="11392468" cy="6372898"/>
          </a:xfrm>
          <a:prstGeom prst="rect">
            <a:avLst/>
          </a:prstGeom>
          <a:noFill/>
        </p:spPr>
        <p:txBody>
          <a:bodyPr wrap="square">
            <a:spAutoFit/>
          </a:bodyPr>
          <a:lstStyle/>
          <a:p>
            <a:pPr marL="457200" algn="just">
              <a:lnSpc>
                <a:spcPct val="150000"/>
              </a:lnSpc>
            </a:pPr>
            <a:r>
              <a:rPr lang="pt-BR" sz="2400" b="1" dirty="0">
                <a:effectLst/>
                <a:highlight>
                  <a:srgbClr val="FFFF00"/>
                </a:highlight>
                <a:latin typeface="Times New Roman" panose="02020603050405020304" pitchFamily="18" charset="0"/>
                <a:ea typeface="Times New Roman" panose="02020603050405020304" pitchFamily="18" charset="0"/>
              </a:rPr>
              <a:t>Fase 4: Implantação de uma estratégia de saída.</a:t>
            </a:r>
            <a:endParaRPr lang="pt-BR" sz="2400" dirty="0">
              <a:effectLst/>
              <a:highlight>
                <a:srgbClr val="FFFF00"/>
              </a:highligh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Preparação das principais partes interessadas.  </a:t>
            </a:r>
            <a:r>
              <a:rPr lang="pt-BR" sz="1800" dirty="0">
                <a:effectLst/>
                <a:latin typeface="Times New Roman" panose="02020603050405020304" pitchFamily="18" charset="0"/>
                <a:ea typeface="Times New Roman" panose="02020603050405020304" pitchFamily="18" charset="0"/>
              </a:rPr>
              <a:t>Em fevereiro de 1993,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havia reunido dados suficientes para sugerir o cancelamento. Começou, então, a preparar os principais atores para isso, em diversas reuniões.</a:t>
            </a:r>
            <a:endParaRPr lang="pt-BR" sz="16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228600" algn="l"/>
              </a:tabLst>
            </a:pPr>
            <a:r>
              <a:rPr lang="pt-BR" sz="1800" b="1" dirty="0">
                <a:effectLst/>
                <a:latin typeface="Times New Roman" panose="02020603050405020304" pitchFamily="18" charset="0"/>
                <a:ea typeface="Times New Roman" panose="02020603050405020304" pitchFamily="18" charset="0"/>
              </a:rPr>
              <a:t>Gestão de impressões.  </a:t>
            </a:r>
            <a:r>
              <a:rPr lang="pt-BR" sz="1800" dirty="0">
                <a:effectLst/>
                <a:latin typeface="Times New Roman" panose="02020603050405020304" pitchFamily="18" charset="0"/>
                <a:ea typeface="Times New Roman" panose="02020603050405020304" pitchFamily="18" charset="0"/>
              </a:rPr>
              <a:t>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sabia que seria difícil para o conselho cancelar o projeto depois de todo esse tempo, porque daria a impressão de que o próprio conselho era responsável pelo desastre. Percebeu que havia a necessidade de encontrar um bode expiatório para o </a:t>
            </a:r>
            <a:r>
              <a:rPr lang="pt-BR" sz="1800" dirty="0" err="1">
                <a:effectLst/>
                <a:latin typeface="Times New Roman" panose="02020603050405020304" pitchFamily="18" charset="0"/>
                <a:ea typeface="Times New Roman" panose="02020603050405020304" pitchFamily="18" charset="0"/>
              </a:rPr>
              <a:t>coneslho</a:t>
            </a:r>
            <a:r>
              <a:rPr lang="pt-BR" sz="1800" dirty="0">
                <a:effectLst/>
                <a:latin typeface="Times New Roman" panose="02020603050405020304" pitchFamily="18" charset="0"/>
                <a:ea typeface="Times New Roman" panose="02020603050405020304" pitchFamily="18" charset="0"/>
              </a:rPr>
              <a:t> e por isso ofereceu-se para sê-lo, renunciando em seguida.</a:t>
            </a:r>
          </a:p>
          <a:p>
            <a:pPr marL="342900" lvl="0" indent="-342900" algn="just">
              <a:lnSpc>
                <a:spcPct val="150000"/>
              </a:lnSpc>
              <a:buFont typeface="Symbol" panose="05050102010706020507" pitchFamily="18" charset="2"/>
              <a:buChar char=""/>
              <a:tabLst>
                <a:tab pos="228600" algn="l"/>
              </a:tabLst>
            </a:pPr>
            <a:endParaRPr lang="pt-BR" dirty="0">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tabLst>
                <a:tab pos="457200" algn="l"/>
              </a:tabLst>
            </a:pPr>
            <a:r>
              <a:rPr lang="pt-BR" sz="1800" b="1" dirty="0">
                <a:effectLst/>
                <a:latin typeface="Times New Roman" panose="02020603050405020304" pitchFamily="18" charset="0"/>
                <a:ea typeface="Times New Roman" panose="02020603050405020304" pitchFamily="18" charset="0"/>
              </a:rPr>
              <a:t>Implantação da solução  </a:t>
            </a:r>
            <a:r>
              <a:rPr lang="pt-BR" sz="1800" dirty="0">
                <a:effectLst/>
                <a:latin typeface="Times New Roman" panose="02020603050405020304" pitchFamily="18" charset="0"/>
                <a:ea typeface="Times New Roman" panose="02020603050405020304" pitchFamily="18" charset="0"/>
              </a:rPr>
              <a:t> Na  primeira semana de março,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enviou um memorando confidencial de três páginas aos membros do conselho, recomendando o cancelamento. Em 11 de março, reuniu-se com o conselho e apresentou seu argumento. Enfatizou a ambiguidade e a futilidade da continuação do apoio ao Taurus: “</a:t>
            </a:r>
            <a:r>
              <a:rPr lang="pt-BR" sz="1800" b="1" dirty="0">
                <a:effectLst/>
                <a:latin typeface="Times New Roman" panose="02020603050405020304" pitchFamily="18" charset="0"/>
                <a:ea typeface="Times New Roman" panose="02020603050405020304" pitchFamily="18" charset="0"/>
              </a:rPr>
              <a:t>Sei que o </a:t>
            </a:r>
            <a:r>
              <a:rPr lang="pt-BR" sz="1800" b="1" dirty="0" err="1">
                <a:effectLst/>
                <a:latin typeface="Times New Roman" panose="02020603050405020304" pitchFamily="18" charset="0"/>
                <a:ea typeface="Times New Roman" panose="02020603050405020304" pitchFamily="18" charset="0"/>
              </a:rPr>
              <a:t>Talisman</a:t>
            </a:r>
            <a:r>
              <a:rPr lang="pt-BR" sz="1800" b="1" dirty="0">
                <a:effectLst/>
                <a:latin typeface="Times New Roman" panose="02020603050405020304" pitchFamily="18" charset="0"/>
                <a:ea typeface="Times New Roman" panose="02020603050405020304" pitchFamily="18" charset="0"/>
              </a:rPr>
              <a:t> é arcaico, mas é barato, simples e funciona bem. Podemos continuar, casos vocês estejam dispostos a votar a favor de mais verbas, mas não há garantia alguma de que, daqui a 15 meses, tudo esteja perfeito”. </a:t>
            </a:r>
            <a:r>
              <a:rPr lang="pt-BR" sz="1800" dirty="0">
                <a:effectLst/>
                <a:latin typeface="Times New Roman" panose="02020603050405020304" pitchFamily="18" charset="0"/>
                <a:ea typeface="Times New Roman" panose="02020603050405020304" pitchFamily="18" charset="0"/>
              </a:rPr>
              <a:t>A bolsa então admitiu publicamente que o projeto fora cancelado. No mesmo dia, </a:t>
            </a:r>
            <a:r>
              <a:rPr lang="pt-BR" sz="1800" dirty="0" err="1">
                <a:effectLst/>
                <a:latin typeface="Times New Roman" panose="02020603050405020304" pitchFamily="18" charset="0"/>
                <a:ea typeface="Times New Roman" panose="02020603050405020304" pitchFamily="18" charset="0"/>
              </a:rPr>
              <a:t>Rawlins</a:t>
            </a:r>
            <a:r>
              <a:rPr lang="pt-BR" sz="1800" dirty="0">
                <a:effectLst/>
                <a:latin typeface="Times New Roman" panose="02020603050405020304" pitchFamily="18" charset="0"/>
                <a:ea typeface="Times New Roman" panose="02020603050405020304" pitchFamily="18" charset="0"/>
              </a:rPr>
              <a:t> renunciou.</a:t>
            </a:r>
          </a:p>
          <a:p>
            <a:pPr algn="just">
              <a:lnSpc>
                <a:spcPct val="150000"/>
              </a:lnSpc>
            </a:pPr>
            <a:r>
              <a:rPr lang="pt-BR" sz="1800" dirty="0">
                <a:effectLst/>
                <a:latin typeface="Times New Roman" panose="02020603050405020304" pitchFamily="18" charset="0"/>
                <a:ea typeface="Times New Roman" panose="02020603050405020304" pitchFamily="18" charset="0"/>
              </a:rPr>
              <a:t> </a:t>
            </a:r>
          </a:p>
          <a:p>
            <a:pPr marL="342900" lvl="0" indent="-342900" algn="just">
              <a:lnSpc>
                <a:spcPct val="150000"/>
              </a:lnSpc>
              <a:buFont typeface="Symbol" panose="05050102010706020507" pitchFamily="18" charset="2"/>
              <a:buChar char=""/>
              <a:tabLst>
                <a:tab pos="228600" algn="l"/>
              </a:tabLst>
            </a:pPr>
            <a:endParaRPr lang="pt-BR"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2872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3</a:t>
            </a:fld>
            <a:endParaRPr lang="pt-BR"/>
          </a:p>
        </p:txBody>
      </p:sp>
      <p:pic>
        <p:nvPicPr>
          <p:cNvPr id="3074" name="Picture 2" descr="Aeroporto de Denver - Foto de stock de Aeroporto Internacional de Denver royalty-free">
            <a:extLst>
              <a:ext uri="{FF2B5EF4-FFF2-40B4-BE49-F238E27FC236}">
                <a16:creationId xmlns:a16="http://schemas.microsoft.com/office/drawing/2014/main" id="{1A251484-C7BA-201D-984C-46BC4DD53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481"/>
            <a:ext cx="12191999" cy="38700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ity of London Bank of England Square Mile night panorama - Royalty-free Londres - Inglaterra Foto de stock">
            <a:extLst>
              <a:ext uri="{FF2B5EF4-FFF2-40B4-BE49-F238E27FC236}">
                <a16:creationId xmlns:a16="http://schemas.microsoft.com/office/drawing/2014/main" id="{83656E82-7ACD-D0D0-5B16-B79700417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26602"/>
            <a:ext cx="12192000" cy="323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066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30</a:t>
            </a:fld>
            <a:endParaRPr lang="pt-BR"/>
          </a:p>
        </p:txBody>
      </p:sp>
      <p:sp>
        <p:nvSpPr>
          <p:cNvPr id="3" name="CaixaDeTexto 2">
            <a:extLst>
              <a:ext uri="{FF2B5EF4-FFF2-40B4-BE49-F238E27FC236}">
                <a16:creationId xmlns:a16="http://schemas.microsoft.com/office/drawing/2014/main" id="{7A06D136-0C9A-F03D-1834-EC7C71A9199F}"/>
              </a:ext>
            </a:extLst>
          </p:cNvPr>
          <p:cNvSpPr txBox="1"/>
          <p:nvPr/>
        </p:nvSpPr>
        <p:spPr>
          <a:xfrm>
            <a:off x="163773" y="136525"/>
            <a:ext cx="10986447" cy="4012893"/>
          </a:xfrm>
          <a:prstGeom prst="rect">
            <a:avLst/>
          </a:prstGeom>
          <a:noFill/>
        </p:spPr>
        <p:txBody>
          <a:bodyPr wrap="square">
            <a:spAutoFit/>
          </a:bodyPr>
          <a:lstStyle/>
          <a:p>
            <a:pPr algn="just">
              <a:lnSpc>
                <a:spcPct val="150000"/>
              </a:lnSpc>
            </a:pPr>
            <a:r>
              <a:rPr lang="pt-BR" sz="2800" b="1" dirty="0">
                <a:effectLst/>
                <a:highlight>
                  <a:srgbClr val="FFFF00"/>
                </a:highlight>
                <a:latin typeface="Times New Roman" panose="02020603050405020304" pitchFamily="18" charset="0"/>
                <a:ea typeface="Times New Roman" panose="02020603050405020304" pitchFamily="18" charset="0"/>
              </a:rPr>
              <a:t>SETE MANEIRAS DE REDUZIR O IMPACTO</a:t>
            </a:r>
            <a:endParaRPr lang="pt-BR" sz="2800" dirty="0">
              <a:effectLst/>
              <a:highlight>
                <a:srgbClr val="FFFF00"/>
              </a:highlight>
              <a:latin typeface="Times New Roman" panose="02020603050405020304" pitchFamily="18" charset="0"/>
              <a:ea typeface="Times New Roman" panose="02020603050405020304" pitchFamily="18" charset="0"/>
            </a:endParaRPr>
          </a:p>
          <a:p>
            <a:pPr marL="342900" lvl="0" indent="-342900" algn="just">
              <a:lnSpc>
                <a:spcPct val="150000"/>
              </a:lnSpc>
              <a:buFont typeface="+mj-lt"/>
              <a:buAutoNum type="arabicPeriod"/>
              <a:tabLst>
                <a:tab pos="228600" algn="l"/>
              </a:tabLst>
            </a:pPr>
            <a:r>
              <a:rPr lang="pt-BR" sz="1800" b="1" dirty="0">
                <a:effectLst/>
                <a:latin typeface="Times New Roman" panose="02020603050405020304" pitchFamily="18" charset="0"/>
                <a:ea typeface="Times New Roman" panose="02020603050405020304" pitchFamily="18" charset="0"/>
              </a:rPr>
              <a:t>Não ignorar o feedback negativo ou as pressões externas. </a:t>
            </a:r>
          </a:p>
          <a:p>
            <a:pPr lvl="0" algn="just">
              <a:lnSpc>
                <a:spcPct val="150000"/>
              </a:lnSpc>
              <a:tabLst>
                <a:tab pos="228600" algn="l"/>
              </a:tabLst>
            </a:pPr>
            <a:r>
              <a:rPr lang="pt-BR" sz="1800" dirty="0">
                <a:effectLst/>
                <a:latin typeface="Times New Roman" panose="02020603050405020304" pitchFamily="18" charset="0"/>
                <a:ea typeface="Times New Roman" panose="02020603050405020304" pitchFamily="18" charset="0"/>
              </a:rPr>
              <a:t>Os executivos tendem a favorecer a escalada por vaidade ou normas sociais. É preciso estar ciente disso e prestar a atenção ao </a:t>
            </a:r>
            <a:r>
              <a:rPr lang="pt-BR" sz="1800" i="1" dirty="0">
                <a:effectLst/>
                <a:latin typeface="Times New Roman" panose="02020603050405020304" pitchFamily="18" charset="0"/>
                <a:ea typeface="Times New Roman" panose="02020603050405020304" pitchFamily="18" charset="0"/>
              </a:rPr>
              <a:t>feedback</a:t>
            </a:r>
            <a:r>
              <a:rPr lang="pt-BR" sz="1800" dirty="0">
                <a:effectLst/>
                <a:latin typeface="Times New Roman" panose="02020603050405020304" pitchFamily="18" charset="0"/>
                <a:ea typeface="Times New Roman" panose="02020603050405020304" pitchFamily="18" charset="0"/>
              </a:rPr>
              <a:t> negativo e às pressões externas, porque representam sinais de alerta úteis no reconhecimento de problemas. Em projetos de TI, os problemas podem permanecer desconhecidos por longos períodos ou, caso sejam conhecidos, pode haver uma tendência a desconfiar de sua gravidade. Nesses casos, a </a:t>
            </a:r>
            <a:r>
              <a:rPr lang="pt-BR" sz="1800" dirty="0" err="1">
                <a:effectLst/>
                <a:latin typeface="Times New Roman" panose="02020603050405020304" pitchFamily="18" charset="0"/>
                <a:ea typeface="Times New Roman" panose="02020603050405020304" pitchFamily="18" charset="0"/>
              </a:rPr>
              <a:t>desescalada</a:t>
            </a:r>
            <a:r>
              <a:rPr lang="pt-BR" sz="1800" dirty="0">
                <a:effectLst/>
                <a:latin typeface="Times New Roman" panose="02020603050405020304" pitchFamily="18" charset="0"/>
                <a:ea typeface="Times New Roman" panose="02020603050405020304" pitchFamily="18" charset="0"/>
              </a:rPr>
              <a:t> só ocorrerá se a gravidade do problema for clara ou a pressão externa não puder ser mais ignorada. Com a criação de um sistema de alarme, as organizações podem economizar quantias consideráveis, identificando os problemas ainda em fases iniciais de desenvolvimento.</a:t>
            </a:r>
            <a:endParaRPr lang="pt-BR" sz="1600" dirty="0">
              <a:effectLst/>
              <a:latin typeface="Times New Roman" panose="02020603050405020304" pitchFamily="18" charset="0"/>
              <a:ea typeface="Times New Roman" panose="02020603050405020304" pitchFamily="18" charset="0"/>
            </a:endParaRPr>
          </a:p>
        </p:txBody>
      </p:sp>
      <p:pic>
        <p:nvPicPr>
          <p:cNvPr id="28676" name="Picture 4" descr="3D rendering Metal Newton's cradle on white background - Royalty-free Impacto Foto de stock">
            <a:extLst>
              <a:ext uri="{FF2B5EF4-FFF2-40B4-BE49-F238E27FC236}">
                <a16:creationId xmlns:a16="http://schemas.microsoft.com/office/drawing/2014/main" id="{7505AA8F-3531-17A0-B6A9-FAFC281A8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149" y="4149418"/>
            <a:ext cx="4815257" cy="2708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93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31</a:t>
            </a:fld>
            <a:endParaRPr lang="pt-BR"/>
          </a:p>
        </p:txBody>
      </p:sp>
      <p:pic>
        <p:nvPicPr>
          <p:cNvPr id="6" name="Imagem 5">
            <a:extLst>
              <a:ext uri="{FF2B5EF4-FFF2-40B4-BE49-F238E27FC236}">
                <a16:creationId xmlns:a16="http://schemas.microsoft.com/office/drawing/2014/main" id="{F13A43BD-1132-56D8-5ECD-EA6806B6AE42}"/>
              </a:ext>
            </a:extLst>
          </p:cNvPr>
          <p:cNvPicPr>
            <a:picLocks noChangeAspect="1"/>
          </p:cNvPicPr>
          <p:nvPr/>
        </p:nvPicPr>
        <p:blipFill>
          <a:blip r:embed="rId2"/>
          <a:stretch>
            <a:fillRect/>
          </a:stretch>
        </p:blipFill>
        <p:spPr>
          <a:xfrm>
            <a:off x="0" y="268477"/>
            <a:ext cx="11608231" cy="3952513"/>
          </a:xfrm>
          <a:prstGeom prst="rect">
            <a:avLst/>
          </a:prstGeom>
        </p:spPr>
      </p:pic>
      <p:pic>
        <p:nvPicPr>
          <p:cNvPr id="29700" name="Picture 4" descr="Business people discussion advisor concept - Royalty-free Consultor Financeiro Foto de stock">
            <a:extLst>
              <a:ext uri="{FF2B5EF4-FFF2-40B4-BE49-F238E27FC236}">
                <a16:creationId xmlns:a16="http://schemas.microsoft.com/office/drawing/2014/main" id="{8C9E8830-2ACC-28C8-7EB8-EC2E5C2F8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60556"/>
            <a:ext cx="9753600" cy="2660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57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32</a:t>
            </a:fld>
            <a:endParaRPr lang="pt-BR"/>
          </a:p>
        </p:txBody>
      </p:sp>
      <p:sp>
        <p:nvSpPr>
          <p:cNvPr id="3" name="CaixaDeTexto 2">
            <a:extLst>
              <a:ext uri="{FF2B5EF4-FFF2-40B4-BE49-F238E27FC236}">
                <a16:creationId xmlns:a16="http://schemas.microsoft.com/office/drawing/2014/main" id="{ABEF3721-84FD-E506-F479-FD2713BA3C37}"/>
              </a:ext>
            </a:extLst>
          </p:cNvPr>
          <p:cNvSpPr txBox="1"/>
          <p:nvPr/>
        </p:nvSpPr>
        <p:spPr>
          <a:xfrm>
            <a:off x="524456" y="-141198"/>
            <a:ext cx="11117084" cy="6443110"/>
          </a:xfrm>
          <a:prstGeom prst="rect">
            <a:avLst/>
          </a:prstGeom>
          <a:noFill/>
        </p:spPr>
        <p:txBody>
          <a:bodyPr wrap="square">
            <a:spAutoFit/>
          </a:bodyPr>
          <a:lstStyle/>
          <a:p>
            <a:pPr marL="228600" algn="just">
              <a:lnSpc>
                <a:spcPct val="150000"/>
              </a:lnSpc>
            </a:pPr>
            <a:r>
              <a:rPr lang="pt-BR" sz="1400" b="1" dirty="0">
                <a:effectLst/>
                <a:latin typeface="Times New Roman" panose="02020603050405020304" pitchFamily="18" charset="0"/>
                <a:ea typeface="Times New Roman" panose="02020603050405020304" pitchFamily="18" charset="0"/>
              </a:rPr>
              <a:t> </a:t>
            </a:r>
            <a:endParaRPr lang="pt-BR" sz="1200" dirty="0">
              <a:effectLst/>
              <a:latin typeface="Times New Roman" panose="02020603050405020304" pitchFamily="18" charset="0"/>
              <a:ea typeface="Times New Roman" panose="02020603050405020304" pitchFamily="18" charset="0"/>
            </a:endParaRPr>
          </a:p>
          <a:p>
            <a:pPr lvl="0" algn="just">
              <a:lnSpc>
                <a:spcPct val="150000"/>
              </a:lnSpc>
              <a:tabLst>
                <a:tab pos="228600" algn="l"/>
              </a:tabLst>
            </a:pPr>
            <a:r>
              <a:rPr lang="pt-BR" sz="2400" b="1" dirty="0">
                <a:effectLst/>
                <a:latin typeface="Times New Roman" panose="02020603050405020304" pitchFamily="18" charset="0"/>
                <a:ea typeface="Times New Roman" panose="02020603050405020304" pitchFamily="18" charset="0"/>
              </a:rPr>
              <a:t>3-Não ter medo de recusar pedidos de verbas adicionais. </a:t>
            </a:r>
          </a:p>
          <a:p>
            <a:pPr lvl="0" algn="just">
              <a:lnSpc>
                <a:spcPct val="150000"/>
              </a:lnSpc>
              <a:tabLst>
                <a:tab pos="228600" algn="l"/>
              </a:tabLst>
            </a:pPr>
            <a:r>
              <a:rPr lang="pt-BR" sz="2400" b="1" dirty="0">
                <a:effectLst/>
                <a:highlight>
                  <a:srgbClr val="FFFF00"/>
                </a:highlight>
                <a:latin typeface="Times New Roman" panose="02020603050405020304" pitchFamily="18" charset="0"/>
                <a:ea typeface="Times New Roman" panose="02020603050405020304" pitchFamily="18" charset="0"/>
              </a:rPr>
              <a:t>Numa situação de escalada, parece natural que os executivos estejam propensos a despejar mais recursos no projeto</a:t>
            </a:r>
            <a:r>
              <a:rPr lang="pt-BR" sz="2400" dirty="0">
                <a:effectLst/>
                <a:latin typeface="Times New Roman" panose="02020603050405020304" pitchFamily="18" charset="0"/>
                <a:ea typeface="Times New Roman" panose="02020603050405020304" pitchFamily="18" charset="0"/>
              </a:rPr>
              <a:t>. O caso Taurus mostra que pode ser mais prudente esperar até que se obtenham mais informações. O bloqueio de </a:t>
            </a:r>
            <a:r>
              <a:rPr lang="pt-BR" sz="2400" dirty="0" err="1">
                <a:effectLst/>
                <a:latin typeface="Times New Roman" panose="02020603050405020304" pitchFamily="18" charset="0"/>
                <a:ea typeface="Times New Roman" panose="02020603050405020304" pitchFamily="18" charset="0"/>
              </a:rPr>
              <a:t>Rawlins</a:t>
            </a:r>
            <a:r>
              <a:rPr lang="pt-BR" sz="2400" dirty="0">
                <a:effectLst/>
                <a:latin typeface="Times New Roman" panose="02020603050405020304" pitchFamily="18" charset="0"/>
                <a:ea typeface="Times New Roman" panose="02020603050405020304" pitchFamily="18" charset="0"/>
              </a:rPr>
              <a:t> também teve caráter simbólico, pois representou a primeira tentativa séria de reassumir o controle do projeto.</a:t>
            </a:r>
          </a:p>
          <a:p>
            <a:pPr lvl="0" algn="just">
              <a:lnSpc>
                <a:spcPct val="150000"/>
              </a:lnSpc>
              <a:tabLst>
                <a:tab pos="228600" algn="l"/>
              </a:tabLst>
            </a:pPr>
            <a:r>
              <a:rPr lang="pt-BR" sz="2400" b="1" dirty="0">
                <a:effectLst/>
                <a:latin typeface="Times New Roman" panose="02020603050405020304" pitchFamily="18" charset="0"/>
                <a:ea typeface="Times New Roman" panose="02020603050405020304" pitchFamily="18" charset="0"/>
              </a:rPr>
              <a:t>4-Buscar oportunidades de redefinição do problema. </a:t>
            </a:r>
          </a:p>
          <a:p>
            <a:pPr lvl="0" algn="just">
              <a:lnSpc>
                <a:spcPct val="150000"/>
              </a:lnSpc>
              <a:tabLst>
                <a:tab pos="228600" algn="l"/>
              </a:tabLst>
            </a:pPr>
            <a:r>
              <a:rPr lang="pt-BR" sz="2400" dirty="0">
                <a:effectLst/>
                <a:latin typeface="Times New Roman" panose="02020603050405020304" pitchFamily="18" charset="0"/>
                <a:ea typeface="Times New Roman" panose="02020603050405020304" pitchFamily="18" charset="0"/>
              </a:rPr>
              <a:t>A redefinição do problema foi um aspecto fundamental em ambos os casos. No caso do aeroporto, as dívidas obrigaram os responsáveis a considerar os custos relativos à continuação do desenvolvimento do sistema. Esse caso ensina que a </a:t>
            </a:r>
            <a:r>
              <a:rPr lang="pt-BR" sz="2400" dirty="0">
                <a:effectLst/>
                <a:highlight>
                  <a:srgbClr val="FFFF00"/>
                </a:highlight>
                <a:latin typeface="Times New Roman" panose="02020603050405020304" pitchFamily="18" charset="0"/>
                <a:ea typeface="Times New Roman" panose="02020603050405020304" pitchFamily="18" charset="0"/>
              </a:rPr>
              <a:t>visibilidade dos custos pode desempenhar um papel importante na redefinição do problema.</a:t>
            </a:r>
          </a:p>
        </p:txBody>
      </p:sp>
    </p:spTree>
    <p:extLst>
      <p:ext uri="{BB962C8B-B14F-4D97-AF65-F5344CB8AC3E}">
        <p14:creationId xmlns:p14="http://schemas.microsoft.com/office/powerpoint/2010/main" val="1264312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33</a:t>
            </a:fld>
            <a:endParaRPr lang="pt-BR"/>
          </a:p>
        </p:txBody>
      </p:sp>
      <p:sp>
        <p:nvSpPr>
          <p:cNvPr id="3" name="CaixaDeTexto 2">
            <a:extLst>
              <a:ext uri="{FF2B5EF4-FFF2-40B4-BE49-F238E27FC236}">
                <a16:creationId xmlns:a16="http://schemas.microsoft.com/office/drawing/2014/main" id="{9F46F3B6-F105-1052-A08B-33961484B6C1}"/>
              </a:ext>
            </a:extLst>
          </p:cNvPr>
          <p:cNvSpPr txBox="1"/>
          <p:nvPr/>
        </p:nvSpPr>
        <p:spPr>
          <a:xfrm>
            <a:off x="344605" y="0"/>
            <a:ext cx="11624481" cy="3903954"/>
          </a:xfrm>
          <a:prstGeom prst="rect">
            <a:avLst/>
          </a:prstGeom>
          <a:noFill/>
        </p:spPr>
        <p:txBody>
          <a:bodyPr wrap="square">
            <a:spAutoFit/>
          </a:bodyPr>
          <a:lstStyle/>
          <a:p>
            <a:pPr lvl="0" algn="just">
              <a:lnSpc>
                <a:spcPct val="150000"/>
              </a:lnSpc>
              <a:tabLst>
                <a:tab pos="228600" algn="l"/>
              </a:tabLst>
            </a:pPr>
            <a:r>
              <a:rPr lang="pt-BR" sz="2400" b="1" dirty="0">
                <a:effectLst/>
                <a:latin typeface="Times New Roman" panose="02020603050405020304" pitchFamily="18" charset="0"/>
                <a:ea typeface="Times New Roman" panose="02020603050405020304" pitchFamily="18" charset="0"/>
              </a:rPr>
              <a:t>5-Gerenciar impressões. </a:t>
            </a:r>
          </a:p>
          <a:p>
            <a:pPr lvl="0" algn="just">
              <a:lnSpc>
                <a:spcPct val="150000"/>
              </a:lnSpc>
              <a:tabLst>
                <a:tab pos="228600" algn="l"/>
              </a:tabLst>
            </a:pPr>
            <a:r>
              <a:rPr lang="pt-BR" sz="2400" dirty="0">
                <a:effectLst/>
                <a:latin typeface="Times New Roman" panose="02020603050405020304" pitchFamily="18" charset="0"/>
                <a:ea typeface="Times New Roman" panose="02020603050405020304" pitchFamily="18" charset="0"/>
              </a:rPr>
              <a:t>Uma das forças que mais contribuem para a escalada é a necessidade humana de manter a dignidade. Há uma tendência natural de continuar um projeto malsucedido na esperança de reverter a situação e recuperar o prestígio pessoal. Os executivos tendem mais facilmente a encontrar novas linhas de ação quando as condições lhes permitem geriras impressões e manter sua dignidade. Para gerir adequadamente as impressões, alguém pode ter de ser prejudicado.</a:t>
            </a:r>
          </a:p>
        </p:txBody>
      </p:sp>
      <p:pic>
        <p:nvPicPr>
          <p:cNvPr id="30722" name="Picture 2" descr="Cute brown mexican chihuahua dog isolated on light pink background. Outraged, unhappy dog looks left. Copy Space - Royalty-free Cão Foto de stock">
            <a:extLst>
              <a:ext uri="{FF2B5EF4-FFF2-40B4-BE49-F238E27FC236}">
                <a16:creationId xmlns:a16="http://schemas.microsoft.com/office/drawing/2014/main" id="{F0C12729-9B19-88A1-C324-C3C0CC885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14" y="3903954"/>
            <a:ext cx="10749886" cy="2777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316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34</a:t>
            </a:fld>
            <a:endParaRPr lang="pt-BR"/>
          </a:p>
        </p:txBody>
      </p:sp>
      <p:sp>
        <p:nvSpPr>
          <p:cNvPr id="3" name="CaixaDeTexto 2">
            <a:extLst>
              <a:ext uri="{FF2B5EF4-FFF2-40B4-BE49-F238E27FC236}">
                <a16:creationId xmlns:a16="http://schemas.microsoft.com/office/drawing/2014/main" id="{7E8999EA-2F0B-7599-9572-90B8515FE3D2}"/>
              </a:ext>
            </a:extLst>
          </p:cNvPr>
          <p:cNvSpPr txBox="1"/>
          <p:nvPr/>
        </p:nvSpPr>
        <p:spPr>
          <a:xfrm>
            <a:off x="254758" y="473824"/>
            <a:ext cx="11682483" cy="5299977"/>
          </a:xfrm>
          <a:prstGeom prst="rect">
            <a:avLst/>
          </a:prstGeom>
          <a:noFill/>
        </p:spPr>
        <p:txBody>
          <a:bodyPr wrap="square">
            <a:spAutoFit/>
          </a:bodyPr>
          <a:lstStyle/>
          <a:p>
            <a:pPr lvl="0" algn="just">
              <a:lnSpc>
                <a:spcPct val="150000"/>
              </a:lnSpc>
              <a:tabLst>
                <a:tab pos="228600" algn="l"/>
              </a:tabLst>
            </a:pPr>
            <a:r>
              <a:rPr lang="pt-BR" sz="2800" b="1" dirty="0">
                <a:effectLst/>
                <a:highlight>
                  <a:srgbClr val="FFFF00"/>
                </a:highlight>
                <a:latin typeface="Times New Roman" panose="02020603050405020304" pitchFamily="18" charset="0"/>
                <a:ea typeface="Times New Roman" panose="02020603050405020304" pitchFamily="18" charset="0"/>
              </a:rPr>
              <a:t>6-Preparar as partes interessadas.</a:t>
            </a:r>
          </a:p>
          <a:p>
            <a:pPr lvl="0" algn="just">
              <a:lnSpc>
                <a:spcPct val="150000"/>
              </a:lnSpc>
              <a:tabLst>
                <a:tab pos="228600" algn="l"/>
              </a:tabLst>
            </a:pPr>
            <a:r>
              <a:rPr lang="pt-BR" sz="2000" b="1" dirty="0">
                <a:effectLst/>
                <a:latin typeface="Times New Roman" panose="02020603050405020304" pitchFamily="18" charset="0"/>
                <a:ea typeface="Times New Roman" panose="02020603050405020304" pitchFamily="18" charset="0"/>
              </a:rPr>
              <a:t> </a:t>
            </a:r>
            <a:r>
              <a:rPr lang="pt-BR" sz="2000" dirty="0">
                <a:effectLst/>
                <a:latin typeface="Times New Roman" panose="02020603050405020304" pitchFamily="18" charset="0"/>
                <a:ea typeface="Times New Roman" panose="02020603050405020304" pitchFamily="18" charset="0"/>
              </a:rPr>
              <a:t>Em nossos exemplos, fica claro que a decisão de mudar de direção não é suficiente para provocar mudanças. Projetos grandes e complexos geralmente adquirem vida própria e envolvem muitos interesses. </a:t>
            </a:r>
            <a:r>
              <a:rPr lang="pt-BR" sz="2000" dirty="0" err="1">
                <a:effectLst/>
                <a:latin typeface="Times New Roman" panose="02020603050405020304" pitchFamily="18" charset="0"/>
                <a:ea typeface="Times New Roman" panose="02020603050405020304" pitchFamily="18" charset="0"/>
              </a:rPr>
              <a:t>Rawlins</a:t>
            </a:r>
            <a:r>
              <a:rPr lang="pt-BR" sz="2000" dirty="0">
                <a:effectLst/>
                <a:latin typeface="Times New Roman" panose="02020603050405020304" pitchFamily="18" charset="0"/>
                <a:ea typeface="Times New Roman" panose="02020603050405020304" pitchFamily="18" charset="0"/>
              </a:rPr>
              <a:t> passou semanas preparando o terreno quando decidiu cancelar o projeto. Ele não teria sido capaz de implantar sua estratégia de saída sem a preparação adequada. Um dos problemas da estratégia do prefeito Webb era o de que ele não havia preparado as partes interessadas. Ao contrário,  adotou unilateralmente uma decisão favorável à cidade, mas tida como inviável pelas demais partes. Previsivelmente, porém, a </a:t>
            </a:r>
            <a:r>
              <a:rPr lang="pt-BR" sz="2000" dirty="0" err="1">
                <a:effectLst/>
                <a:latin typeface="Times New Roman" panose="02020603050405020304" pitchFamily="18" charset="0"/>
                <a:ea typeface="Times New Roman" panose="02020603050405020304" pitchFamily="18" charset="0"/>
              </a:rPr>
              <a:t>Unided</a:t>
            </a:r>
            <a:r>
              <a:rPr lang="pt-BR" sz="2000" dirty="0">
                <a:effectLst/>
                <a:latin typeface="Times New Roman" panose="02020603050405020304" pitchFamily="18" charset="0"/>
                <a:ea typeface="Times New Roman" panose="02020603050405020304" pitchFamily="18" charset="0"/>
              </a:rPr>
              <a:t> Airlines não ficou satisfeita, pois havia aplicado esforço considerável no desenvolvimento do sistema automatizado. Quando a </a:t>
            </a:r>
            <a:r>
              <a:rPr lang="pt-BR" sz="2000" dirty="0" err="1">
                <a:effectLst/>
                <a:latin typeface="Times New Roman" panose="02020603050405020304" pitchFamily="18" charset="0"/>
                <a:ea typeface="Times New Roman" panose="02020603050405020304" pitchFamily="18" charset="0"/>
              </a:rPr>
              <a:t>Unided</a:t>
            </a:r>
            <a:r>
              <a:rPr lang="pt-BR" sz="2000" dirty="0">
                <a:effectLst/>
                <a:latin typeface="Times New Roman" panose="02020603050405020304" pitchFamily="18" charset="0"/>
                <a:ea typeface="Times New Roman" panose="02020603050405020304" pitchFamily="18" charset="0"/>
              </a:rPr>
              <a:t> tentou bloquear a estratégia da cidade, o prefeito foi obrigado a entrar em negociação, o que resultou na fragmentação do sistema. No final Webb livrou-se da linha de ação malsucedida, mas o processo poderia ter sido mais suave se ele tivesse preparado os interessados antes.</a:t>
            </a:r>
          </a:p>
        </p:txBody>
      </p:sp>
    </p:spTree>
    <p:extLst>
      <p:ext uri="{BB962C8B-B14F-4D97-AF65-F5344CB8AC3E}">
        <p14:creationId xmlns:p14="http://schemas.microsoft.com/office/powerpoint/2010/main" val="185828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35</a:t>
            </a:fld>
            <a:endParaRPr lang="pt-BR"/>
          </a:p>
        </p:txBody>
      </p:sp>
      <p:sp>
        <p:nvSpPr>
          <p:cNvPr id="3" name="CaixaDeTexto 2">
            <a:extLst>
              <a:ext uri="{FF2B5EF4-FFF2-40B4-BE49-F238E27FC236}">
                <a16:creationId xmlns:a16="http://schemas.microsoft.com/office/drawing/2014/main" id="{B3F98A50-CD54-C8F1-2BF9-DDA6C5B99A85}"/>
              </a:ext>
            </a:extLst>
          </p:cNvPr>
          <p:cNvSpPr txBox="1"/>
          <p:nvPr/>
        </p:nvSpPr>
        <p:spPr>
          <a:xfrm>
            <a:off x="259307" y="502636"/>
            <a:ext cx="11559654" cy="5658280"/>
          </a:xfrm>
          <a:prstGeom prst="rect">
            <a:avLst/>
          </a:prstGeom>
          <a:noFill/>
        </p:spPr>
        <p:txBody>
          <a:bodyPr wrap="square">
            <a:spAutoFit/>
          </a:bodyPr>
          <a:lstStyle/>
          <a:p>
            <a:pPr lvl="0" algn="just">
              <a:lnSpc>
                <a:spcPct val="150000"/>
              </a:lnSpc>
              <a:tabLst>
                <a:tab pos="228600" algn="l"/>
              </a:tabLst>
            </a:pPr>
            <a:r>
              <a:rPr lang="pt-BR" sz="2800" b="1" dirty="0">
                <a:effectLst/>
                <a:highlight>
                  <a:srgbClr val="FFFF00"/>
                </a:highlight>
                <a:latin typeface="Times New Roman" panose="02020603050405020304" pitchFamily="18" charset="0"/>
                <a:ea typeface="Times New Roman" panose="02020603050405020304" pitchFamily="18" charset="0"/>
              </a:rPr>
              <a:t>7-Buscar oportunidades de desinstitucionalização do projeto. </a:t>
            </a:r>
          </a:p>
          <a:p>
            <a:pPr lvl="0" algn="just">
              <a:lnSpc>
                <a:spcPct val="150000"/>
              </a:lnSpc>
              <a:tabLst>
                <a:tab pos="228600" algn="l"/>
              </a:tabLst>
            </a:pPr>
            <a:r>
              <a:rPr lang="pt-BR" sz="2400" dirty="0">
                <a:effectLst/>
                <a:latin typeface="Times New Roman" panose="02020603050405020304" pitchFamily="18" charset="0"/>
                <a:ea typeface="Times New Roman" panose="02020603050405020304" pitchFamily="18" charset="0"/>
              </a:rPr>
              <a:t>A quebra de comportamentos de escalada é mais difícil quando os projetos se tornam institucionalizados. A oposição da United a um sistema manual alternativo deu ao prefeito uma oportunidade de distanciamento do projeto. Como a United reviu seu acordo com a BAE, as autoridades municipais conseguiram livrar-se da responsabilidade pela implantação do sistema e o afastaram do projeto do aeroporto. </a:t>
            </a:r>
          </a:p>
          <a:p>
            <a:pPr lvl="0" algn="just">
              <a:lnSpc>
                <a:spcPct val="150000"/>
              </a:lnSpc>
              <a:tabLst>
                <a:tab pos="228600" algn="l"/>
              </a:tabLst>
            </a:pPr>
            <a:r>
              <a:rPr lang="pt-BR" sz="2400" dirty="0">
                <a:effectLst/>
                <a:latin typeface="Times New Roman" panose="02020603050405020304" pitchFamily="18" charset="0"/>
                <a:ea typeface="Times New Roman" panose="02020603050405020304" pitchFamily="18" charset="0"/>
              </a:rPr>
              <a:t>Desse modo, conseguiram </a:t>
            </a:r>
            <a:r>
              <a:rPr lang="pt-BR" sz="2400" dirty="0" err="1">
                <a:effectLst/>
                <a:latin typeface="Times New Roman" panose="02020603050405020304" pitchFamily="18" charset="0"/>
                <a:ea typeface="Times New Roman" panose="02020603050405020304" pitchFamily="18" charset="0"/>
              </a:rPr>
              <a:t>desinstitucionalizar</a:t>
            </a:r>
            <a:r>
              <a:rPr lang="pt-BR" sz="2400" dirty="0">
                <a:effectLst/>
                <a:latin typeface="Times New Roman" panose="02020603050405020304" pitchFamily="18" charset="0"/>
                <a:ea typeface="Times New Roman" panose="02020603050405020304" pitchFamily="18" charset="0"/>
              </a:rPr>
              <a:t> o projeto, transferindo toda a responsabilidade restante à United Airlines.  </a:t>
            </a:r>
            <a:r>
              <a:rPr lang="pt-BR" sz="2400" dirty="0" err="1">
                <a:effectLst/>
                <a:latin typeface="Times New Roman" panose="02020603050405020304" pitchFamily="18" charset="0"/>
                <a:ea typeface="Times New Roman" panose="02020603050405020304" pitchFamily="18" charset="0"/>
              </a:rPr>
              <a:t>Rawlins</a:t>
            </a:r>
            <a:r>
              <a:rPr lang="pt-BR" sz="2400" dirty="0">
                <a:effectLst/>
                <a:latin typeface="Times New Roman" panose="02020603050405020304" pitchFamily="18" charset="0"/>
                <a:ea typeface="Times New Roman" panose="02020603050405020304" pitchFamily="18" charset="0"/>
              </a:rPr>
              <a:t> foi capaz de </a:t>
            </a:r>
            <a:r>
              <a:rPr lang="pt-BR" sz="2400" dirty="0" err="1">
                <a:effectLst/>
                <a:latin typeface="Times New Roman" panose="02020603050405020304" pitchFamily="18" charset="0"/>
                <a:ea typeface="Times New Roman" panose="02020603050405020304" pitchFamily="18" charset="0"/>
              </a:rPr>
              <a:t>desinstitucionalizar</a:t>
            </a:r>
            <a:r>
              <a:rPr lang="pt-BR" sz="2400" dirty="0">
                <a:effectLst/>
                <a:latin typeface="Times New Roman" panose="02020603050405020304" pitchFamily="18" charset="0"/>
                <a:ea typeface="Times New Roman" panose="02020603050405020304" pitchFamily="18" charset="0"/>
              </a:rPr>
              <a:t> o projeto Taurus ressaltando o custo de oportunidade, o risco financeiro e o fato de que sistemas anteriores e mais simples podiam gerar os mesmos benefícios. </a:t>
            </a:r>
          </a:p>
        </p:txBody>
      </p:sp>
    </p:spTree>
    <p:extLst>
      <p:ext uri="{BB962C8B-B14F-4D97-AF65-F5344CB8AC3E}">
        <p14:creationId xmlns:p14="http://schemas.microsoft.com/office/powerpoint/2010/main" val="574199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36</a:t>
            </a:fld>
            <a:endParaRPr lang="pt-BR"/>
          </a:p>
        </p:txBody>
      </p:sp>
      <p:sp>
        <p:nvSpPr>
          <p:cNvPr id="3" name="CaixaDeTexto 2">
            <a:extLst>
              <a:ext uri="{FF2B5EF4-FFF2-40B4-BE49-F238E27FC236}">
                <a16:creationId xmlns:a16="http://schemas.microsoft.com/office/drawing/2014/main" id="{8D76EBA6-C3D1-64DD-7FFC-8414F1232E1C}"/>
              </a:ext>
            </a:extLst>
          </p:cNvPr>
          <p:cNvSpPr txBox="1"/>
          <p:nvPr/>
        </p:nvSpPr>
        <p:spPr>
          <a:xfrm>
            <a:off x="808630" y="410529"/>
            <a:ext cx="10942092" cy="3108543"/>
          </a:xfrm>
          <a:prstGeom prst="rect">
            <a:avLst/>
          </a:prstGeom>
          <a:noFill/>
        </p:spPr>
        <p:txBody>
          <a:bodyPr wrap="square">
            <a:spAutoFit/>
          </a:bodyPr>
          <a:lstStyle/>
          <a:p>
            <a:r>
              <a:rPr lang="pt-BR" sz="2800" b="1" i="1" dirty="0">
                <a:effectLst/>
                <a:highlight>
                  <a:srgbClr val="FFFF00"/>
                </a:highlight>
                <a:latin typeface="Times New Roman" panose="02020603050405020304" pitchFamily="18" charset="0"/>
                <a:ea typeface="Times New Roman" panose="02020603050405020304" pitchFamily="18" charset="0"/>
              </a:rPr>
              <a:t>Os executivos devem prestar muita atenção aos riscos associados à escalada de projetos e evitá-los, quando possível</a:t>
            </a:r>
            <a:r>
              <a:rPr lang="pt-BR" sz="2800" b="1" i="1" dirty="0">
                <a:effectLst/>
                <a:latin typeface="Times New Roman" panose="02020603050405020304" pitchFamily="18" charset="0"/>
                <a:ea typeface="Times New Roman" panose="02020603050405020304" pitchFamily="18" charset="0"/>
              </a:rPr>
              <a:t>. </a:t>
            </a:r>
          </a:p>
          <a:p>
            <a:r>
              <a:rPr lang="pt-BR" sz="2800" b="1" i="1" dirty="0">
                <a:effectLst/>
                <a:latin typeface="Times New Roman" panose="02020603050405020304" pitchFamily="18" charset="0"/>
                <a:ea typeface="Times New Roman" panose="02020603050405020304" pitchFamily="18" charset="0"/>
              </a:rPr>
              <a:t>Mesmo assim, é pouco provável que sejam capazes de evitar a escalada em todos os casos. </a:t>
            </a:r>
          </a:p>
          <a:p>
            <a:r>
              <a:rPr lang="pt-BR" sz="2800" b="1" i="1" dirty="0">
                <a:effectLst/>
                <a:latin typeface="Times New Roman" panose="02020603050405020304" pitchFamily="18" charset="0"/>
                <a:ea typeface="Times New Roman" panose="02020603050405020304" pitchFamily="18" charset="0"/>
              </a:rPr>
              <a:t>Portanto, é importante que estejam a par das estratégias e táticas que podem ser usadas para reverter a tendência de projetos em dificuldade (caso isso seja possível) ou interrompê-los (se necessário). </a:t>
            </a:r>
            <a:endParaRPr lang="pt-BR" sz="2800" dirty="0"/>
          </a:p>
        </p:txBody>
      </p:sp>
      <p:pic>
        <p:nvPicPr>
          <p:cNvPr id="31746" name="Picture 2" descr="Forest fire wildfire at night time on the mountain with big smoke - Royalty-free Incêndio Florestal Foto de stock">
            <a:extLst>
              <a:ext uri="{FF2B5EF4-FFF2-40B4-BE49-F238E27FC236}">
                <a16:creationId xmlns:a16="http://schemas.microsoft.com/office/drawing/2014/main" id="{B26CEB29-E2A8-9F52-B155-EA8E141E8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46" y="3573245"/>
            <a:ext cx="10645254" cy="3108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659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37</a:t>
            </a:fld>
            <a:endParaRPr lang="pt-BR"/>
          </a:p>
        </p:txBody>
      </p:sp>
      <p:sp>
        <p:nvSpPr>
          <p:cNvPr id="3" name="CaixaDeTexto 2">
            <a:extLst>
              <a:ext uri="{FF2B5EF4-FFF2-40B4-BE49-F238E27FC236}">
                <a16:creationId xmlns:a16="http://schemas.microsoft.com/office/drawing/2014/main" id="{EBF4E214-DFEA-C80C-0678-BC3F4B9A5D03}"/>
              </a:ext>
            </a:extLst>
          </p:cNvPr>
          <p:cNvSpPr txBox="1"/>
          <p:nvPr/>
        </p:nvSpPr>
        <p:spPr>
          <a:xfrm>
            <a:off x="603913" y="477936"/>
            <a:ext cx="10983035" cy="3892861"/>
          </a:xfrm>
          <a:prstGeom prst="rect">
            <a:avLst/>
          </a:prstGeom>
          <a:noFill/>
        </p:spPr>
        <p:txBody>
          <a:bodyPr wrap="square">
            <a:spAutoFit/>
          </a:bodyPr>
          <a:lstStyle/>
          <a:p>
            <a:pPr marL="228600" algn="just">
              <a:lnSpc>
                <a:spcPct val="150000"/>
              </a:lnSpc>
            </a:pPr>
            <a:r>
              <a:rPr lang="pt-BR" sz="2800" dirty="0">
                <a:effectLst/>
                <a:latin typeface="Times New Roman" panose="02020603050405020304" pitchFamily="18" charset="0"/>
                <a:ea typeface="Times New Roman" panose="02020603050405020304" pitchFamily="18" charset="0"/>
              </a:rPr>
              <a:t>O enfoque enuncia as fases pelas quais os executivos devem passar para livrar a si mesmos e a suas empresas de linhas de ação malsucedidas. Voltando a parábola da Rã, essas são as etapas que permitem a um executivo pular fora do caldeirão antes de ser queimado vivo.</a:t>
            </a:r>
          </a:p>
          <a:p>
            <a:pPr marL="228600" algn="just">
              <a:lnSpc>
                <a:spcPct val="150000"/>
              </a:lnSpc>
            </a:pPr>
            <a:r>
              <a:rPr lang="pt-BR" sz="2800" dirty="0">
                <a:effectLst/>
                <a:latin typeface="Times New Roman" panose="02020603050405020304" pitchFamily="18" charset="0"/>
                <a:ea typeface="Times New Roman" panose="02020603050405020304" pitchFamily="18" charset="0"/>
              </a:rPr>
              <a:t> </a:t>
            </a:r>
          </a:p>
          <a:p>
            <a:pPr marL="228600" algn="just">
              <a:lnSpc>
                <a:spcPct val="150000"/>
              </a:lnSpc>
            </a:pPr>
            <a:r>
              <a:rPr lang="pt-BR" sz="2800" b="1" i="1" dirty="0">
                <a:effectLst/>
                <a:latin typeface="Times New Roman" panose="02020603050405020304" pitchFamily="18" charset="0"/>
                <a:ea typeface="Times New Roman" panose="02020603050405020304" pitchFamily="18" charset="0"/>
              </a:rPr>
              <a:t>Para finalizar, apresenta-se o quadro resumo:</a:t>
            </a:r>
            <a:endParaRPr lang="pt-BR"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72899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38</a:t>
            </a:fld>
            <a:endParaRPr lang="pt-BR"/>
          </a:p>
        </p:txBody>
      </p:sp>
      <p:pic>
        <p:nvPicPr>
          <p:cNvPr id="5" name="Imagem 4">
            <a:extLst>
              <a:ext uri="{FF2B5EF4-FFF2-40B4-BE49-F238E27FC236}">
                <a16:creationId xmlns:a16="http://schemas.microsoft.com/office/drawing/2014/main" id="{E41F0693-6F97-BDA0-604E-82BCCEE5B6F6}"/>
              </a:ext>
            </a:extLst>
          </p:cNvPr>
          <p:cNvPicPr>
            <a:picLocks noChangeAspect="1"/>
          </p:cNvPicPr>
          <p:nvPr/>
        </p:nvPicPr>
        <p:blipFill>
          <a:blip r:embed="rId2"/>
          <a:stretch>
            <a:fillRect/>
          </a:stretch>
        </p:blipFill>
        <p:spPr>
          <a:xfrm>
            <a:off x="272955" y="736978"/>
            <a:ext cx="11559654" cy="5120809"/>
          </a:xfrm>
          <a:prstGeom prst="rect">
            <a:avLst/>
          </a:prstGeom>
        </p:spPr>
      </p:pic>
    </p:spTree>
    <p:extLst>
      <p:ext uri="{BB962C8B-B14F-4D97-AF65-F5344CB8AC3E}">
        <p14:creationId xmlns:p14="http://schemas.microsoft.com/office/powerpoint/2010/main" val="1118767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9" name="Rectangle 3379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01" name="Freeform: Shape 3380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803" name="Rectangle 3380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5" name="Rectangle 3380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7" name="Freeform: Shape 3380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64080103-9B04-45C1-B969-8E4AF2C754D1}" type="slidenum">
              <a:rPr lang="en-US" smtClean="0"/>
              <a:pPr>
                <a:spcAft>
                  <a:spcPts val="600"/>
                </a:spcAft>
              </a:pPr>
              <a:t>39</a:t>
            </a:fld>
            <a:endParaRPr lang="en-US"/>
          </a:p>
        </p:txBody>
      </p:sp>
      <p:sp>
        <p:nvSpPr>
          <p:cNvPr id="33809" name="Isosceles Triangle 3380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794" name="Picture 2" descr="Lifebuoy, 3d Render - Royalty-free Seguro Foto de stock">
            <a:extLst>
              <a:ext uri="{FF2B5EF4-FFF2-40B4-BE49-F238E27FC236}">
                <a16:creationId xmlns:a16="http://schemas.microsoft.com/office/drawing/2014/main" id="{E7BE000F-FC01-377A-2A6A-D187D0CDA4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5370" y="643467"/>
            <a:ext cx="10561260"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3811" name="Isosceles Triangle 3381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729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4</a:t>
            </a:fld>
            <a:endParaRPr lang="pt-BR"/>
          </a:p>
        </p:txBody>
      </p:sp>
      <p:sp>
        <p:nvSpPr>
          <p:cNvPr id="3" name="CaixaDeTexto 2">
            <a:extLst>
              <a:ext uri="{FF2B5EF4-FFF2-40B4-BE49-F238E27FC236}">
                <a16:creationId xmlns:a16="http://schemas.microsoft.com/office/drawing/2014/main" id="{21A7684C-66CD-36CA-D0A8-856350EFC3A7}"/>
              </a:ext>
            </a:extLst>
          </p:cNvPr>
          <p:cNvSpPr txBox="1"/>
          <p:nvPr/>
        </p:nvSpPr>
        <p:spPr>
          <a:xfrm>
            <a:off x="139890" y="0"/>
            <a:ext cx="11856492" cy="3892861"/>
          </a:xfrm>
          <a:prstGeom prst="rect">
            <a:avLst/>
          </a:prstGeom>
          <a:noFill/>
        </p:spPr>
        <p:txBody>
          <a:bodyPr wrap="square">
            <a:spAutoFit/>
          </a:bodyPr>
          <a:lstStyle/>
          <a:p>
            <a:pPr indent="457200" algn="just">
              <a:lnSpc>
                <a:spcPct val="150000"/>
              </a:lnSpc>
            </a:pPr>
            <a:r>
              <a:rPr lang="pt-BR" sz="2800" dirty="0">
                <a:effectLst/>
                <a:latin typeface="Times New Roman" panose="02020603050405020304" pitchFamily="18" charset="0"/>
                <a:ea typeface="Times New Roman" panose="02020603050405020304" pitchFamily="18" charset="0"/>
              </a:rPr>
              <a:t>Todos já ouvimos falar da parábola da rã que é colocada num caldeirão e fervida até a morte, enquanto a água vai sendo aquecida. Embora tenha sido ridicularizada, a parábola ainda funciona como metáfora para descrever como nossas melhores empresas e nossos executivos mais competentes metem-se em dificuldades em certas ocasiões. </a:t>
            </a:r>
          </a:p>
          <a:p>
            <a:pPr indent="457200" algn="just">
              <a:lnSpc>
                <a:spcPct val="150000"/>
              </a:lnSpc>
            </a:pPr>
            <a:endParaRPr lang="pt-BR" sz="2800" dirty="0">
              <a:effectLst/>
              <a:latin typeface="Times New Roman" panose="02020603050405020304" pitchFamily="18" charset="0"/>
              <a:ea typeface="Times New Roman" panose="02020603050405020304" pitchFamily="18" charset="0"/>
            </a:endParaRPr>
          </a:p>
        </p:txBody>
      </p:sp>
      <p:sp>
        <p:nvSpPr>
          <p:cNvPr id="5" name="CaixaDeTexto 4">
            <a:extLst>
              <a:ext uri="{FF2B5EF4-FFF2-40B4-BE49-F238E27FC236}">
                <a16:creationId xmlns:a16="http://schemas.microsoft.com/office/drawing/2014/main" id="{441EA8AA-835F-B5B0-3F71-35EA78DCC54B}"/>
              </a:ext>
            </a:extLst>
          </p:cNvPr>
          <p:cNvSpPr txBox="1"/>
          <p:nvPr/>
        </p:nvSpPr>
        <p:spPr>
          <a:xfrm>
            <a:off x="0" y="4681805"/>
            <a:ext cx="9908275" cy="2246769"/>
          </a:xfrm>
          <a:prstGeom prst="rect">
            <a:avLst/>
          </a:prstGeom>
          <a:noFill/>
        </p:spPr>
        <p:txBody>
          <a:bodyPr wrap="square">
            <a:spAutoFit/>
          </a:bodyPr>
          <a:lstStyle/>
          <a:p>
            <a:r>
              <a:rPr lang="pt-BR" sz="2800" dirty="0">
                <a:effectLst/>
                <a:latin typeface="Times New Roman" panose="02020603050405020304" pitchFamily="18" charset="0"/>
                <a:ea typeface="Times New Roman" panose="02020603050405020304" pitchFamily="18" charset="0"/>
              </a:rPr>
              <a:t>O </a:t>
            </a:r>
            <a:r>
              <a:rPr lang="pt-BR" sz="2800" b="1" u="sng" dirty="0">
                <a:effectLst/>
                <a:highlight>
                  <a:srgbClr val="FFFF00"/>
                </a:highlight>
                <a:latin typeface="Times New Roman" panose="02020603050405020304" pitchFamily="18" charset="0"/>
                <a:ea typeface="Times New Roman" panose="02020603050405020304" pitchFamily="18" charset="0"/>
              </a:rPr>
              <a:t>envolvimento excessivo com uma estratégia </a:t>
            </a:r>
            <a:r>
              <a:rPr lang="pt-BR" sz="2800" dirty="0">
                <a:effectLst/>
                <a:latin typeface="Times New Roman" panose="02020603050405020304" pitchFamily="18" charset="0"/>
                <a:ea typeface="Times New Roman" panose="02020603050405020304" pitchFamily="18" charset="0"/>
              </a:rPr>
              <a:t>faz com que muitos executivos deixem de perceber certos sinais de alerta ou de interpretá-los corretamente. O problema é que, em muitos casos, os executivos ficam tão envolvidos com um projeto que acabam continuando nele, quando deviam </a:t>
            </a:r>
            <a:r>
              <a:rPr lang="pt-BR" sz="2800" b="1" dirty="0">
                <a:effectLst/>
                <a:latin typeface="Times New Roman" panose="02020603050405020304" pitchFamily="18" charset="0"/>
                <a:ea typeface="Times New Roman" panose="02020603050405020304" pitchFamily="18" charset="0"/>
              </a:rPr>
              <a:t>cair fora</a:t>
            </a:r>
            <a:r>
              <a:rPr lang="pt-BR" sz="2800" dirty="0">
                <a:effectLst/>
                <a:latin typeface="Times New Roman" panose="02020603050405020304" pitchFamily="18" charset="0"/>
                <a:ea typeface="Times New Roman" panose="02020603050405020304" pitchFamily="18" charset="0"/>
              </a:rPr>
              <a:t>. </a:t>
            </a:r>
            <a:endParaRPr lang="pt-BR" sz="2800" dirty="0"/>
          </a:p>
        </p:txBody>
      </p:sp>
      <p:pic>
        <p:nvPicPr>
          <p:cNvPr id="4098" name="Picture 2" descr="Resignation. businessmen holding boxes for personal belongings and resignation letters.Quitting a job,The big quit.The great Resignation. - Royalty-free Demissão Foto de stock">
            <a:extLst>
              <a:ext uri="{FF2B5EF4-FFF2-40B4-BE49-F238E27FC236}">
                <a16:creationId xmlns:a16="http://schemas.microsoft.com/office/drawing/2014/main" id="{D295C5D4-AFAF-AAED-4133-656F6520A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4559" y="4799175"/>
            <a:ext cx="2467441" cy="16457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ã em água a ferver - Royalty-free Rã arte vetorial">
            <a:extLst>
              <a:ext uri="{FF2B5EF4-FFF2-40B4-BE49-F238E27FC236}">
                <a16:creationId xmlns:a16="http://schemas.microsoft.com/office/drawing/2014/main" id="{515C3F52-685D-56BF-961B-2A7589A0C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140" y="2644315"/>
            <a:ext cx="6155139" cy="211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943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5</a:t>
            </a:fld>
            <a:endParaRPr lang="pt-BR"/>
          </a:p>
        </p:txBody>
      </p:sp>
      <p:pic>
        <p:nvPicPr>
          <p:cNvPr id="4098" name="Picture 2" descr="Resignation. businessmen holding boxes for personal belongings and resignation letters.Quitting a job,The big quit.The great Resignation. - Royalty-free Demissão Foto de stock">
            <a:extLst>
              <a:ext uri="{FF2B5EF4-FFF2-40B4-BE49-F238E27FC236}">
                <a16:creationId xmlns:a16="http://schemas.microsoft.com/office/drawing/2014/main" id="{D295C5D4-AFAF-AAED-4133-656F6520AC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4559" y="4799175"/>
            <a:ext cx="2467441" cy="164576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A1957766-A1F3-253D-EF57-2659716AF64B}"/>
              </a:ext>
            </a:extLst>
          </p:cNvPr>
          <p:cNvPicPr>
            <a:picLocks noChangeAspect="1"/>
          </p:cNvPicPr>
          <p:nvPr/>
        </p:nvPicPr>
        <p:blipFill>
          <a:blip r:embed="rId3"/>
          <a:stretch>
            <a:fillRect/>
          </a:stretch>
        </p:blipFill>
        <p:spPr>
          <a:xfrm>
            <a:off x="1357080" y="1005763"/>
            <a:ext cx="7810500" cy="4572000"/>
          </a:xfrm>
          <a:prstGeom prst="rect">
            <a:avLst/>
          </a:prstGeom>
        </p:spPr>
      </p:pic>
      <p:sp>
        <p:nvSpPr>
          <p:cNvPr id="8" name="CaixaDeTexto 7">
            <a:extLst>
              <a:ext uri="{FF2B5EF4-FFF2-40B4-BE49-F238E27FC236}">
                <a16:creationId xmlns:a16="http://schemas.microsoft.com/office/drawing/2014/main" id="{4861537B-CEC3-ADD0-355B-A392B8E45D6C}"/>
              </a:ext>
            </a:extLst>
          </p:cNvPr>
          <p:cNvSpPr txBox="1"/>
          <p:nvPr/>
        </p:nvSpPr>
        <p:spPr>
          <a:xfrm>
            <a:off x="305484" y="5622057"/>
            <a:ext cx="8862096" cy="646331"/>
          </a:xfrm>
          <a:prstGeom prst="rect">
            <a:avLst/>
          </a:prstGeom>
          <a:noFill/>
        </p:spPr>
        <p:txBody>
          <a:bodyPr wrap="square">
            <a:spAutoFit/>
          </a:bodyPr>
          <a:lstStyle/>
          <a:p>
            <a:r>
              <a:rPr lang="pt-BR" dirty="0"/>
              <a:t>https://valorinveste.globo.com/mercados/renda-variavel/empresas/noticia/2023/01/12/rial-faz-video-para-explicar-rombo-da-americanas-aos-acionistas.ghtml</a:t>
            </a:r>
          </a:p>
        </p:txBody>
      </p:sp>
    </p:spTree>
    <p:extLst>
      <p:ext uri="{BB962C8B-B14F-4D97-AF65-F5344CB8AC3E}">
        <p14:creationId xmlns:p14="http://schemas.microsoft.com/office/powerpoint/2010/main" val="228140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6</a:t>
            </a:fld>
            <a:endParaRPr lang="pt-BR"/>
          </a:p>
        </p:txBody>
      </p:sp>
      <p:sp>
        <p:nvSpPr>
          <p:cNvPr id="4" name="CaixaDeTexto 3">
            <a:extLst>
              <a:ext uri="{FF2B5EF4-FFF2-40B4-BE49-F238E27FC236}">
                <a16:creationId xmlns:a16="http://schemas.microsoft.com/office/drawing/2014/main" id="{680561AF-EDF8-F0A8-EC25-05FAC73592D4}"/>
              </a:ext>
            </a:extLst>
          </p:cNvPr>
          <p:cNvSpPr txBox="1"/>
          <p:nvPr/>
        </p:nvSpPr>
        <p:spPr>
          <a:xfrm>
            <a:off x="167186" y="0"/>
            <a:ext cx="7718793" cy="3108543"/>
          </a:xfrm>
          <a:prstGeom prst="rect">
            <a:avLst/>
          </a:prstGeom>
          <a:noFill/>
        </p:spPr>
        <p:txBody>
          <a:bodyPr wrap="square">
            <a:spAutoFit/>
          </a:bodyPr>
          <a:lstStyle/>
          <a:p>
            <a:r>
              <a:rPr lang="pt-BR" sz="2800" dirty="0">
                <a:effectLst/>
                <a:latin typeface="Times New Roman" panose="02020603050405020304" pitchFamily="18" charset="0"/>
                <a:ea typeface="Times New Roman" panose="02020603050405020304" pitchFamily="18" charset="0"/>
              </a:rPr>
              <a:t>Em vez de encerrar ou redirecionar o empreendimento que está fracassando, aplicam mais e mais recursos. Os estudiosos da administração chamam esse processo de “escalada do envolvimento com uma linha de ação malsucedida” (em inglês </a:t>
            </a:r>
            <a:r>
              <a:rPr lang="pt-BR" sz="2800" b="1" i="1" dirty="0" err="1">
                <a:effectLst/>
                <a:latin typeface="Times New Roman" panose="02020603050405020304" pitchFamily="18" charset="0"/>
                <a:ea typeface="Times New Roman" panose="02020603050405020304" pitchFamily="18" charset="0"/>
              </a:rPr>
              <a:t>escalation</a:t>
            </a:r>
            <a:r>
              <a:rPr lang="pt-BR" sz="2800" b="1" i="1" dirty="0">
                <a:effectLst/>
                <a:latin typeface="Times New Roman" panose="02020603050405020304" pitchFamily="18" charset="0"/>
                <a:ea typeface="Times New Roman" panose="02020603050405020304" pitchFamily="18" charset="0"/>
              </a:rPr>
              <a:t> </a:t>
            </a:r>
            <a:r>
              <a:rPr lang="pt-BR" sz="2800" b="1" i="1" dirty="0" err="1">
                <a:effectLst/>
                <a:latin typeface="Times New Roman" panose="02020603050405020304" pitchFamily="18" charset="0"/>
                <a:ea typeface="Times New Roman" panose="02020603050405020304" pitchFamily="18" charset="0"/>
              </a:rPr>
              <a:t>of</a:t>
            </a:r>
            <a:r>
              <a:rPr lang="pt-BR" sz="2800" b="1" i="1" dirty="0">
                <a:effectLst/>
                <a:latin typeface="Times New Roman" panose="02020603050405020304" pitchFamily="18" charset="0"/>
                <a:ea typeface="Times New Roman" panose="02020603050405020304" pitchFamily="18" charset="0"/>
              </a:rPr>
              <a:t> </a:t>
            </a:r>
            <a:r>
              <a:rPr lang="pt-BR" sz="2800" b="1" i="1" dirty="0" err="1">
                <a:effectLst/>
                <a:latin typeface="Times New Roman" panose="02020603050405020304" pitchFamily="18" charset="0"/>
                <a:ea typeface="Times New Roman" panose="02020603050405020304" pitchFamily="18" charset="0"/>
              </a:rPr>
              <a:t>commitment</a:t>
            </a:r>
            <a:r>
              <a:rPr lang="pt-BR" sz="2800" b="1" i="1" dirty="0">
                <a:effectLst/>
                <a:latin typeface="Times New Roman" panose="02020603050405020304" pitchFamily="18" charset="0"/>
                <a:ea typeface="Times New Roman" panose="02020603050405020304" pitchFamily="18" charset="0"/>
              </a:rPr>
              <a:t> </a:t>
            </a:r>
            <a:r>
              <a:rPr lang="pt-BR" sz="2800" b="1" i="1" dirty="0" err="1">
                <a:effectLst/>
                <a:latin typeface="Times New Roman" panose="02020603050405020304" pitchFamily="18" charset="0"/>
                <a:ea typeface="Times New Roman" panose="02020603050405020304" pitchFamily="18" charset="0"/>
              </a:rPr>
              <a:t>to</a:t>
            </a:r>
            <a:r>
              <a:rPr lang="pt-BR" sz="2800" b="1" i="1" dirty="0">
                <a:effectLst/>
                <a:latin typeface="Times New Roman" panose="02020603050405020304" pitchFamily="18" charset="0"/>
                <a:ea typeface="Times New Roman" panose="02020603050405020304" pitchFamily="18" charset="0"/>
              </a:rPr>
              <a:t> a </a:t>
            </a:r>
            <a:r>
              <a:rPr lang="pt-BR" sz="2800" b="1" i="1" dirty="0" err="1">
                <a:effectLst/>
                <a:latin typeface="Times New Roman" panose="02020603050405020304" pitchFamily="18" charset="0"/>
                <a:ea typeface="Times New Roman" panose="02020603050405020304" pitchFamily="18" charset="0"/>
              </a:rPr>
              <a:t>failing</a:t>
            </a:r>
            <a:r>
              <a:rPr lang="pt-BR" sz="2800" b="1" i="1" dirty="0">
                <a:effectLst/>
                <a:latin typeface="Times New Roman" panose="02020603050405020304" pitchFamily="18" charset="0"/>
                <a:ea typeface="Times New Roman" panose="02020603050405020304" pitchFamily="18" charset="0"/>
              </a:rPr>
              <a:t> </a:t>
            </a:r>
            <a:r>
              <a:rPr lang="pt-BR" sz="2800" b="1" i="1" dirty="0" err="1">
                <a:effectLst/>
                <a:latin typeface="Times New Roman" panose="02020603050405020304" pitchFamily="18" charset="0"/>
                <a:ea typeface="Times New Roman" panose="02020603050405020304" pitchFamily="18" charset="0"/>
              </a:rPr>
              <a:t>course</a:t>
            </a:r>
            <a:r>
              <a:rPr lang="pt-BR" sz="2800" b="1" i="1" dirty="0">
                <a:effectLst/>
                <a:latin typeface="Times New Roman" panose="02020603050405020304" pitchFamily="18" charset="0"/>
                <a:ea typeface="Times New Roman" panose="02020603050405020304" pitchFamily="18" charset="0"/>
              </a:rPr>
              <a:t> </a:t>
            </a:r>
            <a:r>
              <a:rPr lang="pt-BR" sz="2800" b="1" i="1" dirty="0" err="1">
                <a:effectLst/>
                <a:latin typeface="Times New Roman" panose="02020603050405020304" pitchFamily="18" charset="0"/>
                <a:ea typeface="Times New Roman" panose="02020603050405020304" pitchFamily="18" charset="0"/>
              </a:rPr>
              <a:t>of</a:t>
            </a:r>
            <a:r>
              <a:rPr lang="pt-BR" sz="2800" b="1" i="1" dirty="0">
                <a:effectLst/>
                <a:latin typeface="Times New Roman" panose="02020603050405020304" pitchFamily="18" charset="0"/>
                <a:ea typeface="Times New Roman" panose="02020603050405020304" pitchFamily="18" charset="0"/>
              </a:rPr>
              <a:t> </a:t>
            </a:r>
            <a:r>
              <a:rPr lang="pt-BR" sz="2800" b="1" i="1" dirty="0" err="1">
                <a:effectLst/>
                <a:latin typeface="Times New Roman" panose="02020603050405020304" pitchFamily="18" charset="0"/>
                <a:ea typeface="Times New Roman" panose="02020603050405020304" pitchFamily="18" charset="0"/>
              </a:rPr>
              <a:t>action</a:t>
            </a:r>
            <a:r>
              <a:rPr lang="pt-BR" sz="2800" b="1" i="1" dirty="0">
                <a:effectLst/>
                <a:latin typeface="Times New Roman" panose="02020603050405020304" pitchFamily="18" charset="0"/>
                <a:ea typeface="Times New Roman" panose="02020603050405020304" pitchFamily="18" charset="0"/>
              </a:rPr>
              <a:t>). </a:t>
            </a:r>
            <a:endParaRPr lang="pt-BR" sz="2800" dirty="0"/>
          </a:p>
        </p:txBody>
      </p:sp>
      <p:pic>
        <p:nvPicPr>
          <p:cNvPr id="5122" name="Picture 2" descr="Man divides conflicting sides parties with a hand on scales. Avoidance violence, bullying. protection of witnqesses. Mediator services. Finding a compromise. Stop hot phase of war, ceasefire fight. - Royalty-free Conflito Foto de stock">
            <a:extLst>
              <a:ext uri="{FF2B5EF4-FFF2-40B4-BE49-F238E27FC236}">
                <a16:creationId xmlns:a16="http://schemas.microsoft.com/office/drawing/2014/main" id="{9BDCE3FA-F479-0032-E147-BA3863060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9559" y="0"/>
            <a:ext cx="4192441" cy="2779949"/>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97591752-4938-6E2C-3D08-7AD83D355D8B}"/>
              </a:ext>
            </a:extLst>
          </p:cNvPr>
          <p:cNvSpPr txBox="1"/>
          <p:nvPr/>
        </p:nvSpPr>
        <p:spPr>
          <a:xfrm>
            <a:off x="2483893" y="2689424"/>
            <a:ext cx="9708107" cy="1815882"/>
          </a:xfrm>
          <a:prstGeom prst="rect">
            <a:avLst/>
          </a:prstGeom>
          <a:noFill/>
        </p:spPr>
        <p:txBody>
          <a:bodyPr wrap="square">
            <a:spAutoFit/>
          </a:bodyPr>
          <a:lstStyle/>
          <a:p>
            <a:pPr indent="457200" algn="just"/>
            <a:r>
              <a:rPr lang="pt-BR" sz="2800" dirty="0">
                <a:effectLst/>
                <a:highlight>
                  <a:srgbClr val="FFFF00"/>
                </a:highlight>
                <a:latin typeface="Times New Roman" panose="02020603050405020304" pitchFamily="18" charset="0"/>
                <a:ea typeface="Times New Roman" panose="02020603050405020304" pitchFamily="18" charset="0"/>
              </a:rPr>
              <a:t>Embora seja um fenômeno generalizado, mostra-se mais comum em projetos com importantes componentes de tecnologia da informação (TI), cuja natureza – complexidade, risco e  incerteza – os torna particularmente suscetíveis à escalada.</a:t>
            </a:r>
          </a:p>
        </p:txBody>
      </p:sp>
      <p:sp>
        <p:nvSpPr>
          <p:cNvPr id="10" name="CaixaDeTexto 9">
            <a:extLst>
              <a:ext uri="{FF2B5EF4-FFF2-40B4-BE49-F238E27FC236}">
                <a16:creationId xmlns:a16="http://schemas.microsoft.com/office/drawing/2014/main" id="{62076896-7A3E-A185-B424-44D9926297CA}"/>
              </a:ext>
            </a:extLst>
          </p:cNvPr>
          <p:cNvSpPr txBox="1"/>
          <p:nvPr/>
        </p:nvSpPr>
        <p:spPr>
          <a:xfrm>
            <a:off x="0" y="4643805"/>
            <a:ext cx="12192000" cy="2308324"/>
          </a:xfrm>
          <a:prstGeom prst="rect">
            <a:avLst/>
          </a:prstGeom>
          <a:noFill/>
        </p:spPr>
        <p:txBody>
          <a:bodyPr wrap="square">
            <a:spAutoFit/>
          </a:bodyPr>
          <a:lstStyle/>
          <a:p>
            <a:pPr indent="457200" algn="just"/>
            <a:r>
              <a:rPr lang="pt-BR" sz="2400" i="1" dirty="0">
                <a:effectLst/>
                <a:latin typeface="Times New Roman" panose="02020603050405020304" pitchFamily="18" charset="0"/>
                <a:ea typeface="Times New Roman" panose="02020603050405020304" pitchFamily="18" charset="0"/>
              </a:rPr>
              <a:t>Infelizmente, muitos projetos desse tipo fracassam anualmente e o número parece estar aumentando. Um levantamento feito com auditores de sistemas de informação revelou que </a:t>
            </a:r>
            <a:r>
              <a:rPr lang="pt-BR" sz="2400" i="1" dirty="0">
                <a:effectLst/>
                <a:highlight>
                  <a:srgbClr val="FFFF00"/>
                </a:highlight>
                <a:latin typeface="Times New Roman" panose="02020603050405020304" pitchFamily="18" charset="0"/>
                <a:ea typeface="Times New Roman" panose="02020603050405020304" pitchFamily="18" charset="0"/>
              </a:rPr>
              <a:t>30% a 40% de todos os projetos de TI apresentam alguma forma de escalada</a:t>
            </a:r>
            <a:r>
              <a:rPr lang="pt-BR" sz="2400" i="1" dirty="0">
                <a:effectLst/>
                <a:latin typeface="Times New Roman" panose="02020603050405020304" pitchFamily="18" charset="0"/>
                <a:ea typeface="Times New Roman" panose="02020603050405020304" pitchFamily="18" charset="0"/>
              </a:rPr>
              <a:t>. Embora muito se saiba sobre os fatores que podem manter os administradores em uma linha de ação errada, </a:t>
            </a:r>
            <a:r>
              <a:rPr lang="pt-BR" sz="2400" i="1" dirty="0">
                <a:effectLst/>
                <a:highlight>
                  <a:srgbClr val="00FF00"/>
                </a:highlight>
                <a:latin typeface="Times New Roman" panose="02020603050405020304" pitchFamily="18" charset="0"/>
                <a:ea typeface="Times New Roman" panose="02020603050405020304" pitchFamily="18" charset="0"/>
              </a:rPr>
              <a:t>tem sido relativamente pouca a atenção dedicada à “</a:t>
            </a:r>
            <a:r>
              <a:rPr lang="pt-BR" sz="2400" i="1" dirty="0" err="1">
                <a:effectLst/>
                <a:highlight>
                  <a:srgbClr val="00FF00"/>
                </a:highlight>
                <a:latin typeface="Times New Roman" panose="02020603050405020304" pitchFamily="18" charset="0"/>
                <a:ea typeface="Times New Roman" panose="02020603050405020304" pitchFamily="18" charset="0"/>
              </a:rPr>
              <a:t>desescalada</a:t>
            </a:r>
            <a:r>
              <a:rPr lang="pt-BR" sz="2400" i="1" dirty="0">
                <a:effectLst/>
                <a:highlight>
                  <a:srgbClr val="00FF00"/>
                </a:highlight>
                <a:latin typeface="Times New Roman" panose="02020603050405020304" pitchFamily="18" charset="0"/>
                <a:ea typeface="Times New Roman" panose="02020603050405020304" pitchFamily="18" charset="0"/>
              </a:rPr>
              <a:t>”, ou seja, ao processo de ruptura desse ciclo.</a:t>
            </a:r>
          </a:p>
        </p:txBody>
      </p:sp>
    </p:spTree>
    <p:extLst>
      <p:ext uri="{BB962C8B-B14F-4D97-AF65-F5344CB8AC3E}">
        <p14:creationId xmlns:p14="http://schemas.microsoft.com/office/powerpoint/2010/main" val="1262928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7</a:t>
            </a:fld>
            <a:endParaRPr lang="pt-BR"/>
          </a:p>
        </p:txBody>
      </p:sp>
      <p:sp>
        <p:nvSpPr>
          <p:cNvPr id="3" name="CaixaDeTexto 2">
            <a:extLst>
              <a:ext uri="{FF2B5EF4-FFF2-40B4-BE49-F238E27FC236}">
                <a16:creationId xmlns:a16="http://schemas.microsoft.com/office/drawing/2014/main" id="{784CBD72-31FF-6A76-27FE-4BFD61219608}"/>
              </a:ext>
            </a:extLst>
          </p:cNvPr>
          <p:cNvSpPr txBox="1"/>
          <p:nvPr/>
        </p:nvSpPr>
        <p:spPr>
          <a:xfrm>
            <a:off x="2276" y="123531"/>
            <a:ext cx="12189724" cy="1384995"/>
          </a:xfrm>
          <a:prstGeom prst="rect">
            <a:avLst/>
          </a:prstGeom>
          <a:noFill/>
        </p:spPr>
        <p:txBody>
          <a:bodyPr wrap="square">
            <a:spAutoFit/>
          </a:bodyPr>
          <a:lstStyle/>
          <a:p>
            <a:pPr indent="457200" algn="just"/>
            <a:r>
              <a:rPr lang="pt-BR" sz="2800" dirty="0">
                <a:effectLst/>
                <a:latin typeface="Times New Roman" panose="02020603050405020304" pitchFamily="18" charset="0"/>
                <a:ea typeface="Times New Roman" panose="02020603050405020304" pitchFamily="18" charset="0"/>
              </a:rPr>
              <a:t>Os autores examinaram mais de 40 casos de escalada em projetos de TI, procurando entender </a:t>
            </a:r>
            <a:r>
              <a:rPr lang="pt-BR" sz="2800" b="1" u="sng" dirty="0">
                <a:effectLst/>
                <a:highlight>
                  <a:srgbClr val="00FF00"/>
                </a:highlight>
                <a:latin typeface="Times New Roman" panose="02020603050405020304" pitchFamily="18" charset="0"/>
                <a:ea typeface="Times New Roman" panose="02020603050405020304" pitchFamily="18" charset="0"/>
              </a:rPr>
              <a:t>como e por que ela ocorre</a:t>
            </a:r>
            <a:r>
              <a:rPr lang="pt-BR" sz="2800" dirty="0">
                <a:effectLst/>
                <a:highlight>
                  <a:srgbClr val="00FF00"/>
                </a:highlight>
                <a:latin typeface="Times New Roman" panose="02020603050405020304" pitchFamily="18" charset="0"/>
                <a:ea typeface="Times New Roman" panose="02020603050405020304" pitchFamily="18" charset="0"/>
              </a:rPr>
              <a:t> </a:t>
            </a:r>
            <a:r>
              <a:rPr lang="pt-BR" sz="2800" dirty="0">
                <a:effectLst/>
                <a:latin typeface="Times New Roman" panose="02020603050405020304" pitchFamily="18" charset="0"/>
                <a:ea typeface="Times New Roman" panose="02020603050405020304" pitchFamily="18" charset="0"/>
              </a:rPr>
              <a:t>e, mais importante, </a:t>
            </a:r>
            <a:r>
              <a:rPr lang="pt-BR" sz="2800" dirty="0">
                <a:effectLst/>
                <a:highlight>
                  <a:srgbClr val="FFFF00"/>
                </a:highlight>
                <a:latin typeface="Times New Roman" panose="02020603050405020304" pitchFamily="18" charset="0"/>
                <a:ea typeface="Times New Roman" panose="02020603050405020304" pitchFamily="18" charset="0"/>
              </a:rPr>
              <a:t>como os projetos problemáticos podem ser colocados novamente nos eixos</a:t>
            </a:r>
            <a:r>
              <a:rPr lang="pt-BR" sz="2800" dirty="0">
                <a:effectLst/>
                <a:latin typeface="Times New Roman" panose="02020603050405020304" pitchFamily="18" charset="0"/>
                <a:ea typeface="Times New Roman" panose="02020603050405020304" pitchFamily="18" charset="0"/>
              </a:rPr>
              <a:t>.</a:t>
            </a:r>
          </a:p>
        </p:txBody>
      </p:sp>
      <p:sp>
        <p:nvSpPr>
          <p:cNvPr id="5" name="CaixaDeTexto 4">
            <a:extLst>
              <a:ext uri="{FF2B5EF4-FFF2-40B4-BE49-F238E27FC236}">
                <a16:creationId xmlns:a16="http://schemas.microsoft.com/office/drawing/2014/main" id="{3A7EE122-49D3-D71A-4B5B-7D1489773C63}"/>
              </a:ext>
            </a:extLst>
          </p:cNvPr>
          <p:cNvSpPr txBox="1"/>
          <p:nvPr/>
        </p:nvSpPr>
        <p:spPr>
          <a:xfrm>
            <a:off x="238835" y="1508526"/>
            <a:ext cx="11825786" cy="2246769"/>
          </a:xfrm>
          <a:prstGeom prst="rect">
            <a:avLst/>
          </a:prstGeom>
          <a:noFill/>
        </p:spPr>
        <p:txBody>
          <a:bodyPr wrap="square">
            <a:spAutoFit/>
          </a:bodyPr>
          <a:lstStyle/>
          <a:p>
            <a:pPr indent="457200" algn="just"/>
            <a:r>
              <a:rPr lang="pt-BR" sz="2800" dirty="0">
                <a:effectLst/>
                <a:latin typeface="Times New Roman" panose="02020603050405020304" pitchFamily="18" charset="0"/>
                <a:ea typeface="Times New Roman" panose="02020603050405020304" pitchFamily="18" charset="0"/>
              </a:rPr>
              <a:t>Oferecemos ideias quanto ao modo pelo qual os executivos podem </a:t>
            </a:r>
            <a:r>
              <a:rPr lang="pt-BR" sz="2800" dirty="0">
                <a:effectLst/>
                <a:highlight>
                  <a:srgbClr val="FFFF00"/>
                </a:highlight>
                <a:latin typeface="Times New Roman" panose="02020603050405020304" pitchFamily="18" charset="0"/>
                <a:ea typeface="Times New Roman" panose="02020603050405020304" pitchFamily="18" charset="0"/>
              </a:rPr>
              <a:t>“</a:t>
            </a:r>
            <a:r>
              <a:rPr lang="pt-BR" sz="2800" dirty="0" err="1">
                <a:effectLst/>
                <a:highlight>
                  <a:srgbClr val="FFFF00"/>
                </a:highlight>
                <a:latin typeface="Times New Roman" panose="02020603050405020304" pitchFamily="18" charset="0"/>
                <a:ea typeface="Times New Roman" panose="02020603050405020304" pitchFamily="18" charset="0"/>
              </a:rPr>
              <a:t>desescalar</a:t>
            </a:r>
            <a:r>
              <a:rPr lang="pt-BR" sz="2800" dirty="0">
                <a:effectLst/>
                <a:highlight>
                  <a:srgbClr val="FFFF00"/>
                </a:highlight>
                <a:latin typeface="Times New Roman" panose="02020603050405020304" pitchFamily="18" charset="0"/>
                <a:ea typeface="Times New Roman" panose="02020603050405020304" pitchFamily="18" charset="0"/>
              </a:rPr>
              <a:t>”, </a:t>
            </a:r>
            <a:r>
              <a:rPr lang="pt-BR" sz="2800" dirty="0">
                <a:effectLst/>
                <a:latin typeface="Times New Roman" panose="02020603050405020304" pitchFamily="18" charset="0"/>
                <a:ea typeface="Times New Roman" panose="02020603050405020304" pitchFamily="18" charset="0"/>
              </a:rPr>
              <a:t>ou seja, </a:t>
            </a:r>
            <a:r>
              <a:rPr lang="pt-BR" sz="2800" b="1" u="sng" dirty="0">
                <a:effectLst/>
                <a:latin typeface="Times New Roman" panose="02020603050405020304" pitchFamily="18" charset="0"/>
                <a:ea typeface="Times New Roman" panose="02020603050405020304" pitchFamily="18" charset="0"/>
              </a:rPr>
              <a:t>inverter a direção de projetos malsucedidos e até abandoná-los, caso seja preciso</a:t>
            </a:r>
            <a:r>
              <a:rPr lang="pt-BR" sz="2800" dirty="0">
                <a:effectLst/>
                <a:latin typeface="Times New Roman" panose="02020603050405020304" pitchFamily="18" charset="0"/>
                <a:ea typeface="Times New Roman" panose="02020603050405020304" pitchFamily="18" charset="0"/>
              </a:rPr>
              <a:t>. Quem compreender e aplicar esse sistema, demonstrado nos exemplos a seguir, terá mais condições de se livrar de linhas de ação malsucedidas.</a:t>
            </a:r>
          </a:p>
        </p:txBody>
      </p:sp>
      <p:pic>
        <p:nvPicPr>
          <p:cNvPr id="6146" name="Picture 2" descr="Fail ink stamp - Royalty-free Fracasso arte vetorial">
            <a:extLst>
              <a:ext uri="{FF2B5EF4-FFF2-40B4-BE49-F238E27FC236}">
                <a16:creationId xmlns:a16="http://schemas.microsoft.com/office/drawing/2014/main" id="{1015E2EE-51BF-37F5-B5D1-8C0EAF7E2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56" y="3755295"/>
            <a:ext cx="9753600" cy="301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560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8</a:t>
            </a:fld>
            <a:endParaRPr lang="pt-BR"/>
          </a:p>
        </p:txBody>
      </p:sp>
      <p:sp>
        <p:nvSpPr>
          <p:cNvPr id="3" name="CaixaDeTexto 2">
            <a:extLst>
              <a:ext uri="{FF2B5EF4-FFF2-40B4-BE49-F238E27FC236}">
                <a16:creationId xmlns:a16="http://schemas.microsoft.com/office/drawing/2014/main" id="{DA302C65-0C39-B825-D1D9-41CFFD716DFE}"/>
              </a:ext>
            </a:extLst>
          </p:cNvPr>
          <p:cNvSpPr txBox="1"/>
          <p:nvPr/>
        </p:nvSpPr>
        <p:spPr>
          <a:xfrm>
            <a:off x="293425" y="163486"/>
            <a:ext cx="11286699" cy="1523494"/>
          </a:xfrm>
          <a:prstGeom prst="rect">
            <a:avLst/>
          </a:prstGeom>
          <a:noFill/>
        </p:spPr>
        <p:txBody>
          <a:bodyPr wrap="square" rtlCol="0">
            <a:spAutoFit/>
          </a:bodyPr>
          <a:lstStyle/>
          <a:p>
            <a:pPr algn="just">
              <a:lnSpc>
                <a:spcPct val="150000"/>
              </a:lnSpc>
            </a:pPr>
            <a:r>
              <a:rPr lang="pt-BR" sz="3200" b="1" dirty="0">
                <a:effectLst/>
                <a:highlight>
                  <a:srgbClr val="FFFF00"/>
                </a:highlight>
                <a:latin typeface="Times New Roman" panose="02020603050405020304" pitchFamily="18" charset="0"/>
                <a:ea typeface="Times New Roman" panose="02020603050405020304" pitchFamily="18" charset="0"/>
              </a:rPr>
              <a:t>AS FASES DA ESCALADA</a:t>
            </a:r>
            <a:endParaRPr lang="pt-BR" sz="3200" dirty="0">
              <a:effectLst/>
              <a:highlight>
                <a:srgbClr val="FFFF00"/>
              </a:highlight>
              <a:latin typeface="Times New Roman" panose="02020603050405020304" pitchFamily="18" charset="0"/>
              <a:ea typeface="Times New Roman" panose="02020603050405020304" pitchFamily="18" charset="0"/>
            </a:endParaRPr>
          </a:p>
          <a:p>
            <a:pPr indent="457200" algn="just">
              <a:lnSpc>
                <a:spcPct val="150000"/>
              </a:lnSpc>
            </a:pPr>
            <a:r>
              <a:rPr lang="pt-BR" sz="1800" dirty="0">
                <a:effectLst/>
                <a:latin typeface="Times New Roman" panose="02020603050405020304" pitchFamily="18" charset="0"/>
                <a:ea typeface="Times New Roman" panose="02020603050405020304" pitchFamily="18" charset="0"/>
              </a:rPr>
              <a:t>Nossa proposta de </a:t>
            </a:r>
            <a:r>
              <a:rPr lang="pt-BR" sz="1800" dirty="0" err="1">
                <a:effectLst/>
                <a:latin typeface="Times New Roman" panose="02020603050405020304" pitchFamily="18" charset="0"/>
                <a:ea typeface="Times New Roman" panose="02020603050405020304" pitchFamily="18" charset="0"/>
              </a:rPr>
              <a:t>desescalada</a:t>
            </a:r>
            <a:r>
              <a:rPr lang="pt-BR" sz="1800" dirty="0">
                <a:effectLst/>
                <a:latin typeface="Times New Roman" panose="02020603050405020304" pitchFamily="18" charset="0"/>
                <a:ea typeface="Times New Roman" panose="02020603050405020304" pitchFamily="18" charset="0"/>
              </a:rPr>
              <a:t> de projetos consiste em quatro fases:</a:t>
            </a:r>
          </a:p>
          <a:p>
            <a:endParaRPr lang="pt-BR" dirty="0"/>
          </a:p>
        </p:txBody>
      </p:sp>
      <p:sp>
        <p:nvSpPr>
          <p:cNvPr id="6" name="CaixaDeTexto 5">
            <a:extLst>
              <a:ext uri="{FF2B5EF4-FFF2-40B4-BE49-F238E27FC236}">
                <a16:creationId xmlns:a16="http://schemas.microsoft.com/office/drawing/2014/main" id="{AB8D81CE-F343-74A5-E0F2-9538165813AE}"/>
              </a:ext>
            </a:extLst>
          </p:cNvPr>
          <p:cNvSpPr txBox="1"/>
          <p:nvPr/>
        </p:nvSpPr>
        <p:spPr>
          <a:xfrm>
            <a:off x="423081" y="1596788"/>
            <a:ext cx="10549719" cy="646331"/>
          </a:xfrm>
          <a:prstGeom prst="rect">
            <a:avLst/>
          </a:prstGeom>
          <a:noFill/>
        </p:spPr>
        <p:txBody>
          <a:bodyPr wrap="square" rtlCol="0">
            <a:spAutoFit/>
          </a:bodyPr>
          <a:lstStyle/>
          <a:p>
            <a:r>
              <a:rPr lang="pt-BR" sz="1800" b="1" u="sng" dirty="0">
                <a:effectLst/>
                <a:latin typeface="Times New Roman" panose="02020603050405020304" pitchFamily="18" charset="0"/>
                <a:ea typeface="Times New Roman" panose="02020603050405020304" pitchFamily="18" charset="0"/>
              </a:rPr>
              <a:t>A primeira fase envolve o reconhecimento do problema.</a:t>
            </a:r>
          </a:p>
          <a:p>
            <a:endParaRPr lang="pt-BR" dirty="0"/>
          </a:p>
        </p:txBody>
      </p:sp>
      <p:sp>
        <p:nvSpPr>
          <p:cNvPr id="10" name="Rectangle 6">
            <a:extLst>
              <a:ext uri="{FF2B5EF4-FFF2-40B4-BE49-F238E27FC236}">
                <a16:creationId xmlns:a16="http://schemas.microsoft.com/office/drawing/2014/main" id="{1A821EBC-C1B8-8A01-6D78-D0449ACD94EA}"/>
              </a:ext>
            </a:extLst>
          </p:cNvPr>
          <p:cNvSpPr>
            <a:spLocks noChangeArrowheads="1"/>
          </p:cNvSpPr>
          <p:nvPr/>
        </p:nvSpPr>
        <p:spPr bwMode="auto">
          <a:xfrm>
            <a:off x="0" y="2054172"/>
            <a:ext cx="1207826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pt-BR" altLang="pt-BR"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Nenhuma ação corretiva pode ser tomada até que os executivos percebam os problemas e avaliem sua gravidade. </a:t>
            </a: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pt-BR" altLang="pt-BR"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É preciso prestar atenção aos sinais de alerta que indicam que um projeto está em dificuldades. </a:t>
            </a: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endParaRPr lang="pt-BR" altLang="pt-BR" sz="1600" dirty="0">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pt-BR" altLang="pt-BR"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Num mundo ideal, isso devia ser feito sem pressões externas, mas, em alguns casos, </a:t>
            </a:r>
          </a:p>
          <a:p>
            <a:pPr marL="0" marR="0" lvl="0" indent="0" algn="just" defTabSz="914400" rtl="0" eaLnBrk="0" fontAlgn="base" latinLnBrk="0" hangingPunct="0">
              <a:lnSpc>
                <a:spcPct val="100000"/>
              </a:lnSpc>
              <a:spcBef>
                <a:spcPct val="0"/>
              </a:spcBef>
              <a:spcAft>
                <a:spcPct val="0"/>
              </a:spcAft>
              <a:buClrTx/>
              <a:buSzTx/>
              <a:buFontTx/>
              <a:buChar char="•"/>
              <a:tabLst>
                <a:tab pos="228600" algn="l"/>
              </a:tabLst>
            </a:pPr>
            <a:r>
              <a:rPr kumimoji="0" lang="pt-BR" altLang="pt-BR"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reação da administração não acontece até que os executivos comecem a reconhecer o </a:t>
            </a:r>
            <a:r>
              <a:rPr kumimoji="0" lang="pt-BR" altLang="pt-BR"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feedback </a:t>
            </a:r>
            <a:r>
              <a:rPr kumimoji="0" lang="pt-BR" altLang="pt-BR" sz="16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negativo e a receber pressões externas.</a:t>
            </a:r>
            <a:endParaRPr kumimoji="0" lang="pt-BR" altLang="pt-BR" sz="1600" b="0" i="0" u="none" strike="noStrike" cap="none" normalizeH="0" baseline="0" dirty="0">
              <a:ln>
                <a:noFill/>
              </a:ln>
              <a:solidFill>
                <a:schemeClr val="tx1"/>
              </a:solidFill>
              <a:effectLst/>
              <a:latin typeface="Arial" panose="020B0604020202020204" pitchFamily="34" charset="0"/>
            </a:endParaRPr>
          </a:p>
        </p:txBody>
      </p:sp>
      <p:pic>
        <p:nvPicPr>
          <p:cNvPr id="7176" name="Picture 8" descr="Certainty - Royalty-free Incerteza Foto de stock">
            <a:extLst>
              <a:ext uri="{FF2B5EF4-FFF2-40B4-BE49-F238E27FC236}">
                <a16:creationId xmlns:a16="http://schemas.microsoft.com/office/drawing/2014/main" id="{1B18C12E-A1CB-FB43-7096-5A74B08768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30" y="3623832"/>
            <a:ext cx="5823045" cy="3034143"/>
          </a:xfrm>
          <a:prstGeom prst="rect">
            <a:avLst/>
          </a:prstGeom>
          <a:noFill/>
          <a:extLst>
            <a:ext uri="{909E8E84-426E-40DD-AFC4-6F175D3DCCD1}">
              <a14:hiddenFill xmlns:a14="http://schemas.microsoft.com/office/drawing/2010/main">
                <a:solidFill>
                  <a:srgbClr val="FFFFFF"/>
                </a:solidFill>
              </a14:hiddenFill>
            </a:ext>
          </a:extLst>
        </p:spPr>
      </p:pic>
      <p:pic>
        <p:nvPicPr>
          <p:cNvPr id="7180" name="Picture 12" descr="Addiction alcoholic. Addict peoples alcoholism and drugs drinking person beer vodka whiskey abuse vector characters isolated - Royalty-free Bêbedo arte vetorial">
            <a:extLst>
              <a:ext uri="{FF2B5EF4-FFF2-40B4-BE49-F238E27FC236}">
                <a16:creationId xmlns:a16="http://schemas.microsoft.com/office/drawing/2014/main" id="{A2DF086F-3B53-0230-43A4-AB519A7E0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1937" y="3537254"/>
            <a:ext cx="5556332" cy="3320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14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Número de Slide 6">
            <a:extLst>
              <a:ext uri="{FF2B5EF4-FFF2-40B4-BE49-F238E27FC236}">
                <a16:creationId xmlns:a16="http://schemas.microsoft.com/office/drawing/2014/main" id="{90E76F3D-C453-CF21-2B2C-72BFFC1C40F8}"/>
              </a:ext>
            </a:extLst>
          </p:cNvPr>
          <p:cNvSpPr>
            <a:spLocks noGrp="1"/>
          </p:cNvSpPr>
          <p:nvPr>
            <p:ph type="sldNum" sz="quarter" idx="12"/>
          </p:nvPr>
        </p:nvSpPr>
        <p:spPr/>
        <p:txBody>
          <a:bodyPr/>
          <a:lstStyle/>
          <a:p>
            <a:fld id="{64080103-9B04-45C1-B969-8E4AF2C754D1}" type="slidenum">
              <a:rPr lang="pt-BR" smtClean="0"/>
              <a:t>9</a:t>
            </a:fld>
            <a:endParaRPr lang="pt-BR"/>
          </a:p>
        </p:txBody>
      </p:sp>
      <p:sp>
        <p:nvSpPr>
          <p:cNvPr id="3" name="CaixaDeTexto 2">
            <a:extLst>
              <a:ext uri="{FF2B5EF4-FFF2-40B4-BE49-F238E27FC236}">
                <a16:creationId xmlns:a16="http://schemas.microsoft.com/office/drawing/2014/main" id="{974FF1E8-6AA2-3841-7895-1C3643E8C894}"/>
              </a:ext>
            </a:extLst>
          </p:cNvPr>
          <p:cNvSpPr txBox="1"/>
          <p:nvPr/>
        </p:nvSpPr>
        <p:spPr>
          <a:xfrm>
            <a:off x="303662" y="209351"/>
            <a:ext cx="11692719" cy="4401205"/>
          </a:xfrm>
          <a:prstGeom prst="rect">
            <a:avLst/>
          </a:prstGeom>
          <a:noFill/>
        </p:spPr>
        <p:txBody>
          <a:bodyPr wrap="square">
            <a:spAutoFit/>
          </a:bodyPr>
          <a:lstStyle/>
          <a:p>
            <a:r>
              <a:rPr lang="pt-BR" sz="2800" dirty="0">
                <a:effectLst/>
                <a:latin typeface="Times New Roman" panose="02020603050405020304" pitchFamily="18" charset="0"/>
                <a:ea typeface="Times New Roman" panose="02020603050405020304" pitchFamily="18" charset="0"/>
              </a:rPr>
              <a:t>Embora o reconhecimento do problema represente certa de 80% da solução, os demais 20% podem ser particularmente difíceis em projetos em processo de escalada. </a:t>
            </a:r>
            <a:r>
              <a:rPr lang="pt-BR" sz="2800" b="1" u="sng" dirty="0">
                <a:effectLst/>
                <a:highlight>
                  <a:srgbClr val="FFFF00"/>
                </a:highlight>
                <a:latin typeface="Times New Roman" panose="02020603050405020304" pitchFamily="18" charset="0"/>
                <a:ea typeface="Times New Roman" panose="02020603050405020304" pitchFamily="18" charset="0"/>
              </a:rPr>
              <a:t>Para reduzir o envolvimento </a:t>
            </a:r>
            <a:r>
              <a:rPr lang="pt-BR" sz="2800" b="1" u="sng" dirty="0">
                <a:highlight>
                  <a:srgbClr val="FFFF00"/>
                </a:highlight>
                <a:latin typeface="Times New Roman" panose="02020603050405020304" pitchFamily="18" charset="0"/>
                <a:ea typeface="Times New Roman" panose="02020603050405020304" pitchFamily="18" charset="0"/>
              </a:rPr>
              <a:t>c</a:t>
            </a:r>
            <a:r>
              <a:rPr lang="pt-BR" sz="2800" b="1" u="sng" dirty="0">
                <a:effectLst/>
                <a:highlight>
                  <a:srgbClr val="FFFF00"/>
                </a:highlight>
                <a:latin typeface="Times New Roman" panose="02020603050405020304" pitchFamily="18" charset="0"/>
                <a:ea typeface="Times New Roman" panose="02020603050405020304" pitchFamily="18" charset="0"/>
              </a:rPr>
              <a:t>om uma linha de ação previamente escolhida, é necessário reexaminá-la objetivamente – </a:t>
            </a:r>
            <a:r>
              <a:rPr lang="pt-BR" sz="2800" dirty="0">
                <a:effectLst/>
                <a:highlight>
                  <a:srgbClr val="FFFF00"/>
                </a:highlight>
                <a:latin typeface="Times New Roman" panose="02020603050405020304" pitchFamily="18" charset="0"/>
                <a:ea typeface="Times New Roman" panose="02020603050405020304" pitchFamily="18" charset="0"/>
              </a:rPr>
              <a:t>esta é a segunda fase. </a:t>
            </a:r>
          </a:p>
          <a:p>
            <a:endParaRPr lang="pt-BR" sz="2800" dirty="0">
              <a:highlight>
                <a:srgbClr val="FFFF00"/>
              </a:highlight>
              <a:latin typeface="Times New Roman" panose="02020603050405020304" pitchFamily="18" charset="0"/>
              <a:ea typeface="Times New Roman" panose="02020603050405020304" pitchFamily="18" charset="0"/>
            </a:endParaRPr>
          </a:p>
          <a:p>
            <a:r>
              <a:rPr lang="pt-BR" sz="2800" dirty="0">
                <a:effectLst/>
                <a:latin typeface="Times New Roman" panose="02020603050405020304" pitchFamily="18" charset="0"/>
                <a:ea typeface="Times New Roman" panose="02020603050405020304" pitchFamily="18" charset="0"/>
              </a:rPr>
              <a:t>O problema, porém, está no fato de que os dados do projeto geralmente são obscuros. Pode haver pouca informação ou informação em excesso, o que dificulta a determinação do que é importante. Os executivos, em muitos casos, têm dificuldade de dar um passo atrás e refletir, embora isso seja absolutamente necessário para determinar a magnitude do problema e redefini-lo.</a:t>
            </a:r>
            <a:endParaRPr lang="pt-BR" sz="2800" dirty="0"/>
          </a:p>
        </p:txBody>
      </p:sp>
      <p:sp>
        <p:nvSpPr>
          <p:cNvPr id="4" name="CaixaDeTexto 3">
            <a:extLst>
              <a:ext uri="{FF2B5EF4-FFF2-40B4-BE49-F238E27FC236}">
                <a16:creationId xmlns:a16="http://schemas.microsoft.com/office/drawing/2014/main" id="{5A72E055-EA84-C7C9-373F-337BBF6439BA}"/>
              </a:ext>
            </a:extLst>
          </p:cNvPr>
          <p:cNvSpPr txBox="1"/>
          <p:nvPr/>
        </p:nvSpPr>
        <p:spPr>
          <a:xfrm>
            <a:off x="303662" y="5049672"/>
            <a:ext cx="4896135" cy="1200329"/>
          </a:xfrm>
          <a:prstGeom prst="rect">
            <a:avLst/>
          </a:prstGeom>
          <a:noFill/>
        </p:spPr>
        <p:txBody>
          <a:bodyPr wrap="square" rtlCol="0">
            <a:spAutoFit/>
          </a:bodyPr>
          <a:lstStyle/>
          <a:p>
            <a:r>
              <a:rPr lang="pt-BR" dirty="0"/>
              <a:t>Ver estudo sobre </a:t>
            </a:r>
            <a:r>
              <a:rPr lang="pt-BR" b="1" dirty="0"/>
              <a:t>Métricas da Vaidade.</a:t>
            </a:r>
          </a:p>
          <a:p>
            <a:r>
              <a:rPr lang="pt-BR" dirty="0"/>
              <a:t>Livro A Startup Enxuta (The Lean Startup</a:t>
            </a:r>
          </a:p>
          <a:p>
            <a:r>
              <a:rPr lang="pt-BR" dirty="0"/>
              <a:t>Capítulo 7 –MEDIR</a:t>
            </a:r>
          </a:p>
          <a:p>
            <a:r>
              <a:rPr lang="pt-BR" dirty="0"/>
              <a:t>Eric Ries</a:t>
            </a:r>
          </a:p>
        </p:txBody>
      </p:sp>
      <p:pic>
        <p:nvPicPr>
          <p:cNvPr id="8194" name="Picture 2" descr="Homem de pé na margem de rock cliff - Royalty-free Penhasco - Caraterísticas do Território Foto de stock">
            <a:extLst>
              <a:ext uri="{FF2B5EF4-FFF2-40B4-BE49-F238E27FC236}">
                <a16:creationId xmlns:a16="http://schemas.microsoft.com/office/drawing/2014/main" id="{7127AAE3-D3F9-356E-6868-1364B29A8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873" y="4610555"/>
            <a:ext cx="3648822" cy="220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65979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3867</Words>
  <Application>Microsoft Office PowerPoint</Application>
  <PresentationFormat>Widescreen</PresentationFormat>
  <Paragraphs>171</Paragraphs>
  <Slides>39</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39</vt:i4>
      </vt:variant>
    </vt:vector>
  </HeadingPairs>
  <TitlesOfParts>
    <vt:vector size="45" baseType="lpstr">
      <vt:lpstr>Arial</vt:lpstr>
      <vt:lpstr>Calibri</vt:lpstr>
      <vt:lpstr>Calibri Light</vt:lpstr>
      <vt:lpstr>Symbol</vt:lpstr>
      <vt:lpstr>Times New Roman</vt:lpstr>
      <vt:lpstr>Tema do Office</vt:lpstr>
      <vt:lpstr>APRENDENDO A DESCALAR PROJETOS -Método</vt:lpstr>
      <vt:lpstr>Os professores Mark Keil e Ramiro Montealegre estudaram mais de 40 casos de envolvimento excessivo e cego em projetos de tecnologia da informação (TI), fenômeno que vem sendo batizado no meio acadêmico de “escalada do envolvimento com uma linha de ação malsucedida”.   Seu objetivo tem sido entender como e por que os executivos se apegam tanto a determinados projetos que não notam os sinais de fracasso que lhe são dados e, mais importante, descobrir como os projetos problemáticos podem ser consertados ou descartados de maneira indolor.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APRENDENDO A DESCALAR PROJETOS</dc:title>
  <dc:creator>Edison Luiz Leismann</dc:creator>
  <cp:lastModifiedBy>Edison Luiz Leismann</cp:lastModifiedBy>
  <cp:revision>42</cp:revision>
  <dcterms:created xsi:type="dcterms:W3CDTF">2023-03-24T23:46:46Z</dcterms:created>
  <dcterms:modified xsi:type="dcterms:W3CDTF">2023-08-17T20:46:33Z</dcterms:modified>
</cp:coreProperties>
</file>