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92" autoAdjust="0"/>
  </p:normalViewPr>
  <p:slideViewPr>
    <p:cSldViewPr snapToGrid="0">
      <p:cViewPr varScale="1">
        <p:scale>
          <a:sx n="94" d="100"/>
          <a:sy n="94" d="100"/>
        </p:scale>
        <p:origin x="108" y="432"/>
      </p:cViewPr>
      <p:guideLst/>
    </p:cSldViewPr>
  </p:slideViewPr>
  <p:outlineViewPr>
    <p:cViewPr>
      <p:scale>
        <a:sx n="33" d="100"/>
        <a:sy n="33" d="100"/>
      </p:scale>
      <p:origin x="0" y="-10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3C18-316F-4F76-8A0A-357DB0D1CEB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5B8E3-AE0A-4F0D-BD87-839FAED62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8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6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26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3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7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7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2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5B8E3-AE0A-4F0D-BD87-839FAED62BD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0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037BF0-CF0E-4044-9468-37BAA1622A09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1CBF-0DCE-4EB3-BDFA-9D3947999496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8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E41E26-946A-4F67-8A5A-15C796DBCEF4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8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B9C7-44EE-4699-AB02-00AC0B5C22E7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9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E392B7-68E8-45D9-9007-C74B7E48F935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0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9B90A1E-206C-40BD-8EF4-79D524421745}" type="datetime1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BE3A1-79A5-42E1-B1A3-465D451EC129}" type="datetime1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4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17A4-BDB9-450D-BA4F-5BCBB7390D02}" type="datetime1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A70934-8C95-40D8-B8BF-8990B9D11EE6}" type="datetime1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1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8B1F-3B94-46BE-906E-86683867F731}" type="datetime1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7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8AE74C-3BD6-40A3-89D3-4B698EA26F39}" type="datetime1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0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1AB6-3BE0-4F11-AFAE-8EB33A085531}" type="datetime1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E08-F4BD-48BC-93E5-0085FDCD4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video.search.yahoo.com/search/video?fr=mcafee&amp;ei=UTF-8&amp;p=como+a+Amazon+maximizou+seu+aprendizado+infogr%C3%A1fico&amp;type=E210BR91199G0#id=10&amp;vid=307aef4b00708763214447d2e0cd0d9f&amp;action=click" TargetMode="External"/><Relationship Id="rId2" Type="http://schemas.openxmlformats.org/officeDocument/2006/relationships/hyperlink" Target="https://ecommercedesucesso.com.br/historia-da-amazon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r.video.search.yahoo.com/search/video?fr=mcafee&amp;ei=UTF-8&amp;p=Experi%C3%AAncia+do+Usu%C3%A1rio&amp;type=E210BR91199G0#id=1&amp;vid=904ffc4f7fc8032cf8df1fedc2ebcc79&amp;action=cli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rsera.org/courses?query=ux%20design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44BB-92E1-AF5B-4B12-C5B7DCDDA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STARTUP MODEL BEGINNER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8E7B1-7533-3A3A-BA86-626A0D750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EDISON LUIZ LEISMANN</a:t>
            </a:r>
          </a:p>
          <a:p>
            <a:r>
              <a:rPr lang="pt-BR" dirty="0"/>
              <a:t>2023</a:t>
            </a:r>
          </a:p>
          <a:p>
            <a:r>
              <a:rPr lang="pt-BR" dirty="0"/>
              <a:t>ADS TURMA II –JULHO/DEZEMBRO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16F4C-E320-CBC3-6AC5-A9D30EC7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9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574DBB8-0486-F0AB-D0F8-8760E934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10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0F5003-76C3-4E78-F479-F1FD510FA8EB}"/>
              </a:ext>
            </a:extLst>
          </p:cNvPr>
          <p:cNvSpPr txBox="1"/>
          <p:nvPr/>
        </p:nvSpPr>
        <p:spPr>
          <a:xfrm>
            <a:off x="213360" y="18395"/>
            <a:ext cx="1091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rgbClr val="374151"/>
                </a:solidFill>
                <a:latin typeface="Söhne"/>
              </a:rPr>
              <a:t>É</a:t>
            </a:r>
            <a:r>
              <a:rPr lang="pt-BR" b="1" i="0" u="sng" dirty="0">
                <a:solidFill>
                  <a:srgbClr val="374151"/>
                </a:solidFill>
                <a:effectLst/>
                <a:latin typeface="Söhne"/>
              </a:rPr>
              <a:t> uma referência importante no mundo das startups e aborda um conjunto de conceitos-chave para desenvolver e administrar startups de maneira eficiente.</a:t>
            </a:r>
            <a:endParaRPr lang="pt-BR" b="1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1E45B-EC5F-34A3-2335-A32F500CA91F}"/>
              </a:ext>
            </a:extLst>
          </p:cNvPr>
          <p:cNvSpPr txBox="1"/>
          <p:nvPr/>
        </p:nvSpPr>
        <p:spPr>
          <a:xfrm>
            <a:off x="101600" y="846296"/>
            <a:ext cx="117449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1" i="0" dirty="0">
                <a:effectLst/>
                <a:latin typeface="Söhne"/>
              </a:rPr>
            </a:br>
            <a:r>
              <a:rPr lang="pt-BR" sz="2800" b="1" i="0" dirty="0">
                <a:effectLst/>
                <a:latin typeface="Söhne"/>
              </a:rPr>
              <a:t>1-Startup</a:t>
            </a: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: Uma organização projetada para criar um </a:t>
            </a:r>
            <a:r>
              <a:rPr lang="pt-BR" sz="2800" b="1" i="0" u="sng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novo produto ou serviço </a:t>
            </a: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em condições de extrema incerteza. </a:t>
            </a:r>
          </a:p>
          <a:p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Startups estão focadas em </a:t>
            </a:r>
            <a:r>
              <a:rPr lang="pt-BR" sz="2800" b="1" i="0" u="sng" dirty="0">
                <a:solidFill>
                  <a:srgbClr val="374151"/>
                </a:solidFill>
                <a:effectLst/>
                <a:latin typeface="Söhne"/>
              </a:rPr>
              <a:t>inovação, aprendizado rápido e iteração constante.</a:t>
            </a:r>
            <a:endParaRPr lang="pt-BR" sz="2800" b="1" u="sng" dirty="0"/>
          </a:p>
        </p:txBody>
      </p:sp>
      <p:pic>
        <p:nvPicPr>
          <p:cNvPr id="2050" name="Picture 2" descr="Comece, Growth Hacking, Começar">
            <a:extLst>
              <a:ext uri="{FF2B5EF4-FFF2-40B4-BE49-F238E27FC236}">
                <a16:creationId xmlns:a16="http://schemas.microsoft.com/office/drawing/2014/main" id="{F94E0536-4FFA-2561-BE7B-28497CC2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319"/>
            <a:ext cx="12192000" cy="45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1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7CC66BD-A49A-6952-1C23-68E57932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5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B86D-3E45-5B86-59AE-5DD32335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800"/>
            <a:ext cx="9133840" cy="1356964"/>
          </a:xfrm>
        </p:spPr>
        <p:txBody>
          <a:bodyPr>
            <a:noAutofit/>
          </a:bodyPr>
          <a:lstStyle/>
          <a:p>
            <a:pPr algn="l"/>
            <a:r>
              <a:rPr lang="pt-BR" sz="3000" b="1" dirty="0">
                <a:solidFill>
                  <a:schemeClr val="tx1"/>
                </a:solidFill>
              </a:rPr>
              <a:t>2-Produto Mínimo Viável (PMV ou MPV): </a:t>
            </a:r>
            <a:br>
              <a:rPr lang="pt-BR" sz="3000" b="1" dirty="0">
                <a:solidFill>
                  <a:schemeClr val="tx1"/>
                </a:solidFill>
              </a:rPr>
            </a:br>
            <a:r>
              <a:rPr lang="pt-BR" sz="3000" dirty="0"/>
              <a:t>É a versão mais simples de um produto que permite que a equipe da </a:t>
            </a:r>
            <a:r>
              <a:rPr lang="pt-BR" sz="3000" b="1" dirty="0"/>
              <a:t>startup</a:t>
            </a:r>
            <a:r>
              <a:rPr lang="pt-BR" sz="3000" dirty="0"/>
              <a:t> colete a quantidade mínima de dados necessária para aprender e iterar. </a:t>
            </a:r>
            <a:br>
              <a:rPr lang="pt-BR" sz="3000" dirty="0"/>
            </a:br>
            <a:r>
              <a:rPr lang="pt-BR" sz="3000" b="1" dirty="0">
                <a:solidFill>
                  <a:schemeClr val="tx1"/>
                </a:solidFill>
                <a:highlight>
                  <a:srgbClr val="FFFF00"/>
                </a:highlight>
              </a:rPr>
              <a:t>O PMV é desenvolvido e lançado rapidamente para validar hipóteses e testar a aceitação do mercado. Versão Alfa.</a:t>
            </a:r>
            <a:br>
              <a:rPr lang="pt-BR" sz="30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pt-BR" sz="30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8501CF-4163-BFF3-70DB-2531C7DC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12</a:t>
            </a:fld>
            <a:endParaRPr lang="pt-BR"/>
          </a:p>
        </p:txBody>
      </p:sp>
      <p:pic>
        <p:nvPicPr>
          <p:cNvPr id="3074" name="Picture 2" descr="Árvore, O Negócio, Priroda, Nutureza">
            <a:extLst>
              <a:ext uri="{FF2B5EF4-FFF2-40B4-BE49-F238E27FC236}">
                <a16:creationId xmlns:a16="http://schemas.microsoft.com/office/drawing/2014/main" id="{A1BA3671-361C-D203-FA07-72A84695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76" y="4836854"/>
            <a:ext cx="8822404" cy="20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8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FF4B0E-D9BA-98FE-ABD2-0A3BAAF8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13</a:t>
            </a:fld>
            <a:endParaRPr lang="pt-BR"/>
          </a:p>
        </p:txBody>
      </p:sp>
      <p:pic>
        <p:nvPicPr>
          <p:cNvPr id="4098" name="Picture 2" descr="Startup de Projetos. Ideia, análise, planejamento, estratégia e sucesso. Preparando-se para lançar um novo projeto de sucesso. Ilustração vetorial isométrica para site. - Vetor de Transformação Digital royalty-free">
            <a:extLst>
              <a:ext uri="{FF2B5EF4-FFF2-40B4-BE49-F238E27FC236}">
                <a16:creationId xmlns:a16="http://schemas.microsoft.com/office/drawing/2014/main" id="{9C7CE396-784E-EF04-CF7D-101C2D1E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6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CCD472D-1177-ABEF-F719-EB613414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14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7AF556-4952-7383-C456-AB3D0C9EF7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681" y="640080"/>
            <a:ext cx="1107731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3-Validação de Aprendizado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processo de testar </a:t>
            </a: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hipóteses fundamentais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meio de experimentos controlados.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envolve a criação de experimentos que ajudam a equipe a aprender sobre </a:t>
            </a:r>
            <a:r>
              <a:rPr lang="pt-BR" b="1" i="0" u="sng" dirty="0">
                <a:solidFill>
                  <a:srgbClr val="374151"/>
                </a:solidFill>
                <a:effectLst/>
                <a:latin typeface="Söhne"/>
              </a:rPr>
              <a:t>o mercado, os clientes e o produto de maneira sistemática.</a:t>
            </a:r>
            <a:endParaRPr lang="pt-BR" b="1" u="sng" dirty="0"/>
          </a:p>
        </p:txBody>
      </p:sp>
      <p:pic>
        <p:nvPicPr>
          <p:cNvPr id="5122" name="Picture 2" descr="3d Vector Right Checkmark box, Approvement concept. - Royalty-free Pequeno Traço arte vetorial">
            <a:extLst>
              <a:ext uri="{FF2B5EF4-FFF2-40B4-BE49-F238E27FC236}">
                <a16:creationId xmlns:a16="http://schemas.microsoft.com/office/drawing/2014/main" id="{5BE59759-7892-9D55-C29F-0E2B5C13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2940070"/>
            <a:ext cx="7101840" cy="39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95CA00-8CE8-73FF-D783-533BB4DC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8DEAFD4-E02A-054A-BD5A-0C7291C9F7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681" y="407671"/>
            <a:ext cx="1115859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4-Pivotar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Mudar estrategicamente de direção quando uma hipótese fundamental se mostra incorreta.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Existem diferentes tipos de pivôs, </a:t>
            </a:r>
            <a:r>
              <a:rPr lang="pt-BR" b="0" i="0" dirty="0">
                <a:solidFill>
                  <a:srgbClr val="FF0000"/>
                </a:solidFill>
                <a:effectLst/>
                <a:latin typeface="Söhne"/>
              </a:rPr>
              <a:t>como:</a:t>
            </a:r>
            <a:br>
              <a:rPr lang="pt-BR" b="0" i="0" dirty="0">
                <a:solidFill>
                  <a:srgbClr val="FF0000"/>
                </a:solidFill>
                <a:effectLst/>
                <a:latin typeface="Söhne"/>
              </a:rPr>
            </a:br>
            <a:r>
              <a:rPr lang="pt-BR" dirty="0">
                <a:solidFill>
                  <a:srgbClr val="FF0000"/>
                </a:solidFill>
                <a:latin typeface="Söhne"/>
              </a:rPr>
              <a:t>a)</a:t>
            </a:r>
            <a:r>
              <a:rPr lang="pt-BR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pivotar de um segmento de mercado para outro, </a:t>
            </a:r>
            <a:b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</a:b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b)de um modelo de negócios para outro, ou mesmo </a:t>
            </a:r>
            <a:b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</a:b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c)de um produto para outro.</a:t>
            </a:r>
            <a:endParaRPr lang="pt-BR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146" name="Picture 2" descr="Setas Flechas, Centro, Direção, Central">
            <a:extLst>
              <a:ext uri="{FF2B5EF4-FFF2-40B4-BE49-F238E27FC236}">
                <a16:creationId xmlns:a16="http://schemas.microsoft.com/office/drawing/2014/main" id="{5C8E6529-BA74-A309-EE2F-25AE4A3A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320"/>
            <a:ext cx="12192000" cy="37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4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242FA48-01B6-6C38-3F7F-D36FCA9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47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BCFD9-45CB-C687-426D-E166FE81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823734"/>
          </a:xfrm>
        </p:spPr>
        <p:txBody>
          <a:bodyPr/>
          <a:lstStyle/>
          <a:p>
            <a:r>
              <a:rPr lang="pt-BR" dirty="0"/>
              <a:t>IDÉIAS?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https://www.copel.com/site/hackathon/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3F808D-6CBC-71B1-6862-172AFED9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1758" y="894080"/>
            <a:ext cx="7646117" cy="496824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03EACE-05A6-919C-1E39-B3E0474A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006E09-46C8-EEBA-4DFF-5A7BAFE1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08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DD336-F33A-F765-EB4D-3153F96D1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800" dirty="0"/>
              <a:t>5-</a:t>
            </a:r>
            <a:r>
              <a:rPr lang="pt-BR" sz="2800" b="1" dirty="0"/>
              <a:t> Construir-Medir-Aprender</a:t>
            </a:r>
            <a:r>
              <a:rPr lang="pt-BR" sz="2800" dirty="0"/>
              <a:t>: É o ciclo fundamental da metodologia enxuta. </a:t>
            </a:r>
            <a:br>
              <a:rPr lang="pt-BR" sz="2800" dirty="0"/>
            </a:br>
            <a:r>
              <a:rPr lang="pt-BR" sz="2800" dirty="0"/>
              <a:t>Começa com a construção de um PMV, seguido pela </a:t>
            </a:r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medição de como o mercado reage a ele</a:t>
            </a:r>
            <a:r>
              <a:rPr lang="pt-BR" sz="2800" dirty="0"/>
              <a:t> e, por fim, a aprendizagem com base nos dados coletados </a:t>
            </a:r>
            <a:r>
              <a:rPr lang="pt-BR" sz="2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para melhorar ou pivotar o produto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AE4946-13D0-52D5-A56F-B4A6DE16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18</a:t>
            </a:fld>
            <a:endParaRPr lang="pt-BR"/>
          </a:p>
        </p:txBody>
      </p:sp>
      <p:pic>
        <p:nvPicPr>
          <p:cNvPr id="7170" name="Picture 2" descr="Alvo, Flecha, Bullseye, Marketing">
            <a:extLst>
              <a:ext uri="{FF2B5EF4-FFF2-40B4-BE49-F238E27FC236}">
                <a16:creationId xmlns:a16="http://schemas.microsoft.com/office/drawing/2014/main" id="{6307E81C-1E1E-B610-D6C5-B68BE49A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390" y="3662296"/>
            <a:ext cx="3191510" cy="30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áfico, Estoque, Baixa, Colidir">
            <a:extLst>
              <a:ext uri="{FF2B5EF4-FFF2-40B4-BE49-F238E27FC236}">
                <a16:creationId xmlns:a16="http://schemas.microsoft.com/office/drawing/2014/main" id="{9324A421-5F8E-EEEF-58F4-251BFBB2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99" y="3942080"/>
            <a:ext cx="3997701" cy="29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C703CD13-2F13-9393-535A-01769AEFF174}"/>
              </a:ext>
            </a:extLst>
          </p:cNvPr>
          <p:cNvCxnSpPr/>
          <p:nvPr/>
        </p:nvCxnSpPr>
        <p:spPr>
          <a:xfrm rot="16200000" flipH="1">
            <a:off x="6796666" y="4231006"/>
            <a:ext cx="1804407" cy="990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ta: Curva para a Direita 6">
            <a:extLst>
              <a:ext uri="{FF2B5EF4-FFF2-40B4-BE49-F238E27FC236}">
                <a16:creationId xmlns:a16="http://schemas.microsoft.com/office/drawing/2014/main" id="{A3C79F2A-5579-C119-57C2-501FA4B6D959}"/>
              </a:ext>
            </a:extLst>
          </p:cNvPr>
          <p:cNvSpPr/>
          <p:nvPr/>
        </p:nvSpPr>
        <p:spPr>
          <a:xfrm>
            <a:off x="7040880" y="3824231"/>
            <a:ext cx="579120" cy="156056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21A0A3D-C05C-3A11-7B02-14A73803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19</a:t>
            </a:fld>
            <a:endParaRPr lang="pt-B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B31912-444C-C163-8078-B0BAA5AB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8" y="970915"/>
            <a:ext cx="8924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4F9B-B1DF-0E88-3F2B-4D89388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empresa?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9848A-CBC4-485E-C962-398F739F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Organização de recursos Financeiros, Humanos, Tecnológicos, Equipamentos, Matérias Primas, Logística, para atender determinadas NECESSIDADES de pessoas e de outras organizações.</a:t>
            </a:r>
          </a:p>
          <a:p>
            <a:r>
              <a:rPr lang="pt-BR" dirty="0"/>
              <a:t>O recurso mais importante nesse processo é o TEMPO.</a:t>
            </a:r>
          </a:p>
          <a:p>
            <a:r>
              <a:rPr lang="pt-BR" dirty="0"/>
              <a:t>CICLO ECONÔMICO: PMRV + PMRE</a:t>
            </a:r>
          </a:p>
          <a:p>
            <a:r>
              <a:rPr lang="pt-BR" dirty="0"/>
              <a:t>CICLO FINANCEIRO: PMRV + PMRE – PMPF</a:t>
            </a:r>
          </a:p>
          <a:p>
            <a:r>
              <a:rPr lang="pt-BR" dirty="0"/>
              <a:t>Ver exemplo da BRF 2023.</a:t>
            </a:r>
          </a:p>
          <a:p>
            <a:r>
              <a:rPr lang="pt-BR" dirty="0"/>
              <a:t>Ocorre que as necessidades dos clientes não é um alvo FIXO. Ele se altera ao longo do tempo.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9713A6-58B4-111A-E5DF-C79E662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4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F196869-0ED9-FEB1-4B3B-B2F51BE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20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1E5CE0-EA32-BA5C-1C7B-330AC5B46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481" y="320040"/>
            <a:ext cx="1057947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6-Feedback do Cliente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Coleta ativa de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feedback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dos clientes em relação ao produto ou serviço para compreender melhor suas necessidades, preferências e problemas.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O feedback contínuo é usado para orientar as iterações e melhorias no produto.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218" name="Picture 2" descr="Gabarito, Opinião, Bom, Mau, Neutro">
            <a:extLst>
              <a:ext uri="{FF2B5EF4-FFF2-40B4-BE49-F238E27FC236}">
                <a16:creationId xmlns:a16="http://schemas.microsoft.com/office/drawing/2014/main" id="{D44117CC-BF46-3738-A010-439E2A26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1" y="2976880"/>
            <a:ext cx="11666598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6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02B129-F14C-4F2E-A5ED-A620935D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21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B11950-CDFE-D59B-D705-F6569DD10F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41" y="0"/>
            <a:ext cx="1127543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u="sng" dirty="0">
                <a:highlight>
                  <a:srgbClr val="FFFF00"/>
                </a:highlight>
              </a:rPr>
              <a:t>FEEDBACK</a:t>
            </a:r>
            <a:br>
              <a:rPr lang="pt-BR" b="1" dirty="0"/>
            </a:br>
            <a:r>
              <a:rPr lang="pt-BR" b="1" dirty="0"/>
              <a:t>Específico, Construtivo, Focado no Essencial, Oportuno, Processo de escutar o cliente (empatia), Objetividade, Confidencialidade? </a:t>
            </a:r>
          </a:p>
        </p:txBody>
      </p:sp>
      <p:pic>
        <p:nvPicPr>
          <p:cNvPr id="10242" name="Picture 2" descr="Avaliação, Do Utilizador, Pesquisa">
            <a:extLst>
              <a:ext uri="{FF2B5EF4-FFF2-40B4-BE49-F238E27FC236}">
                <a16:creationId xmlns:a16="http://schemas.microsoft.com/office/drawing/2014/main" id="{406E2438-CCF5-AC4D-C8C5-E883696A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3440"/>
            <a:ext cx="12192000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6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64D36E-3DDE-69D6-1685-CDA7F466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22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A37D30E-FDBC-390C-D566-776671C332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1721" y="320040"/>
            <a:ext cx="1129067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7-Desenvolvimento Sustentável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Buscar um equilíbrio entre </a:t>
            </a:r>
            <a:r>
              <a:rPr lang="pt-BR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crescimento e </a:t>
            </a:r>
            <a:r>
              <a:rPr lang="pt-BR" b="1" i="0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eficiência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visando a criação de um negócio </a:t>
            </a:r>
            <a:r>
              <a:rPr lang="pt-BR" b="1" i="0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escalável e rentável a longo prazo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envolve otimizar a alocação de recursos para </a:t>
            </a: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maximizar o aprendizado e o valor entregue ao cliente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39B9FB-3AB7-B578-C404-1AFB14602AFE}"/>
              </a:ext>
            </a:extLst>
          </p:cNvPr>
          <p:cNvSpPr txBox="1"/>
          <p:nvPr/>
        </p:nvSpPr>
        <p:spPr>
          <a:xfrm>
            <a:off x="995680" y="3105834"/>
            <a:ext cx="874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https://ecommercedesucesso.com.br/historia-da-amazon/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38F34F-89E8-950C-7704-BCFA15908564}"/>
              </a:ext>
            </a:extLst>
          </p:cNvPr>
          <p:cNvSpPr txBox="1"/>
          <p:nvPr/>
        </p:nvSpPr>
        <p:spPr>
          <a:xfrm>
            <a:off x="416560" y="3604736"/>
            <a:ext cx="1116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https://br.video.search.yahoo.com/search/video?fr=mcafee&amp;ei=UTF-8&amp;p=como+a+Amazon+maximizou+seu+aprendizado+infogr%C3%A1fico&amp;type=E210BR91199G0#id=10&amp;vid=307aef4b00708763214447d2e0cd0d9f&amp;action=click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489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49EE14F-1B8F-E66F-144F-E465D62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3EC18C-6538-AAF2-E11F-551DD293B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1" y="320040"/>
            <a:ext cx="1159039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8- Engajamento Contínuo com Clientes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abordagem de manter um </a:t>
            </a:r>
            <a:r>
              <a:rPr lang="pt-BR" b="1" i="0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relacionamento ativo com os clientes após o lançamento do produto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utilizando dados, análises e feedback para melhorar constantemente a </a:t>
            </a:r>
            <a:r>
              <a:rPr lang="pt-BR" b="1" i="0" u="sng" dirty="0">
                <a:solidFill>
                  <a:srgbClr val="374151"/>
                </a:solidFill>
                <a:effectLst/>
                <a:latin typeface="Söhne"/>
              </a:rPr>
              <a:t>experiência do usuário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 agregar valor.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User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Experience –UX- 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Customer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Experience –CX)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5547A7-C492-23F1-CAEF-36C9CD07F03B}"/>
              </a:ext>
            </a:extLst>
          </p:cNvPr>
          <p:cNvSpPr txBox="1"/>
          <p:nvPr/>
        </p:nvSpPr>
        <p:spPr>
          <a:xfrm>
            <a:off x="406399" y="3056096"/>
            <a:ext cx="11138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https://br.video.search.yahoo.com/search/video?fr=mcafee&amp;ei=UTF-8&amp;p=Experi%C3%AAncia+do+Usu%C3%A1rio&amp;type=E210BR91199G0#id=1&amp;vid=904ffc4f7fc8032cf8df1fedc2ebcc79&amp;action=click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1266" name="Picture 2" descr="Comentários, Pesquisa, Satisfação">
            <a:extLst>
              <a:ext uri="{FF2B5EF4-FFF2-40B4-BE49-F238E27FC236}">
                <a16:creationId xmlns:a16="http://schemas.microsoft.com/office/drawing/2014/main" id="{2BABE9D1-7A4E-EDF6-5333-8F89C51B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8997"/>
            <a:ext cx="3461728" cy="25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ostos, Troca De Ideias">
            <a:extLst>
              <a:ext uri="{FF2B5EF4-FFF2-40B4-BE49-F238E27FC236}">
                <a16:creationId xmlns:a16="http://schemas.microsoft.com/office/drawing/2014/main" id="{6866D024-FF06-22ED-AFA2-623A81C7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38" y="3759200"/>
            <a:ext cx="5617362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291733-3C1E-D576-D241-27EC580D55A6}"/>
              </a:ext>
            </a:extLst>
          </p:cNvPr>
          <p:cNvSpPr txBox="1"/>
          <p:nvPr/>
        </p:nvSpPr>
        <p:spPr>
          <a:xfrm>
            <a:off x="6482080" y="5695467"/>
            <a:ext cx="5811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181818"/>
                </a:solidFill>
                <a:effectLst/>
                <a:latin typeface="SalesforceSansRegular"/>
              </a:rPr>
              <a:t>Customer</a:t>
            </a:r>
            <a:r>
              <a:rPr lang="pt-BR" b="1" i="0" dirty="0">
                <a:solidFill>
                  <a:srgbClr val="181818"/>
                </a:solidFill>
                <a:effectLst/>
                <a:latin typeface="SalesforceSansRegular"/>
              </a:rPr>
              <a:t> Experience (CX), ou Experiência do Cliente </a:t>
            </a:r>
            <a:r>
              <a:rPr lang="pt-BR" b="0" i="0" dirty="0">
                <a:solidFill>
                  <a:srgbClr val="181818"/>
                </a:solidFill>
                <a:effectLst/>
                <a:latin typeface="SalesforceSansRegular"/>
              </a:rPr>
              <a:t>(em português) é o nome que se dá para o </a:t>
            </a:r>
            <a:r>
              <a:rPr lang="pt-BR" b="0" i="0" dirty="0">
                <a:solidFill>
                  <a:srgbClr val="181818"/>
                </a:solidFill>
                <a:effectLst/>
                <a:latin typeface="SalesforceSansBold"/>
              </a:rPr>
              <a:t>conjunto de percepções e impressões que um consumidor possui sobre uma determinada empresa após interagir com ela. 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0EC5B9-5EE3-D2BB-E4BE-19443B24345E}"/>
              </a:ext>
            </a:extLst>
          </p:cNvPr>
          <p:cNvSpPr txBox="1"/>
          <p:nvPr/>
        </p:nvSpPr>
        <p:spPr>
          <a:xfrm>
            <a:off x="5689600" y="2591859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https://www.coursera.org/courses?query=ux%20design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34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043C29-6B0C-FA42-8686-7B32B35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24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B11B7F-B544-C66A-564F-2C2BC04DF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761" y="886460"/>
            <a:ext cx="11834239" cy="2456485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9-Iteração Rápida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prática de fazer </a:t>
            </a:r>
            <a:r>
              <a:rPr lang="pt-BR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ajustes e melhorias frequentes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produto com base no aprendizado adquirido ao longo do tempo. 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ajuda a </a:t>
            </a:r>
            <a:r>
              <a:rPr lang="pt-BR" b="1" i="0" u="sng" dirty="0">
                <a:solidFill>
                  <a:srgbClr val="374151"/>
                </a:solidFill>
                <a:effectLst/>
                <a:latin typeface="Söhne"/>
              </a:rPr>
              <a:t>evitar investimentos significativos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uma direção incorreta e a adaptar-se rapidamente às mudanças do mercado.</a:t>
            </a:r>
          </a:p>
          <a:p>
            <a:endParaRPr lang="pt-BR" dirty="0"/>
          </a:p>
        </p:txBody>
      </p:sp>
      <p:pic>
        <p:nvPicPr>
          <p:cNvPr id="12290" name="Picture 2" descr="A Recursividade Ícone, Iteração Ícone">
            <a:extLst>
              <a:ext uri="{FF2B5EF4-FFF2-40B4-BE49-F238E27FC236}">
                <a16:creationId xmlns:a16="http://schemas.microsoft.com/office/drawing/2014/main" id="{EF50391A-1792-F6B2-084E-D1172653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daptação, Setas Flechas, Mudança, Preto">
            <a:extLst>
              <a:ext uri="{FF2B5EF4-FFF2-40B4-BE49-F238E27FC236}">
                <a16:creationId xmlns:a16="http://schemas.microsoft.com/office/drawing/2014/main" id="{F898F73D-D841-E790-16DE-2490C765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60" y="2692400"/>
            <a:ext cx="898144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4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043C29-6B0C-FA42-8686-7B32B35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B11B7F-B544-C66A-564F-2C2BC04DF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2681" y="480060"/>
            <a:ext cx="11646279" cy="2948940"/>
          </a:xfrm>
        </p:spPr>
        <p:txBody>
          <a:bodyPr>
            <a:normAutofit fontScale="90000"/>
          </a:bodyPr>
          <a:lstStyle/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10-Medição de Aprendizado Validado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coleta de métricas e </a:t>
            </a:r>
            <a:r>
              <a:rPr lang="pt-BR" b="1" i="0" u="sng" dirty="0">
                <a:solidFill>
                  <a:srgbClr val="374151"/>
                </a:solidFill>
                <a:effectLst/>
                <a:latin typeface="Söhne"/>
              </a:rPr>
              <a:t>dados relevantes </a:t>
            </a:r>
            <a:r>
              <a:rPr lang="pt-BR" b="1" i="0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para medir o progresso em relação aos objetivos da startup</a:t>
            </a:r>
            <a:r>
              <a:rPr lang="pt-BR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.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As métricas devem ser escolhidas de forma a fornecer insights significativos sobre o desempenho do produto e a validação das hipóteses.</a:t>
            </a:r>
          </a:p>
          <a:p>
            <a:pPr algn="l"/>
            <a:endParaRPr lang="pt-BR" dirty="0"/>
          </a:p>
        </p:txBody>
      </p:sp>
      <p:pic>
        <p:nvPicPr>
          <p:cNvPr id="13314" name="Picture 2" descr="Aprovado, Carimbo, Aprovação, Qualidade">
            <a:extLst>
              <a:ext uri="{FF2B5EF4-FFF2-40B4-BE49-F238E27FC236}">
                <a16:creationId xmlns:a16="http://schemas.microsoft.com/office/drawing/2014/main" id="{821189D3-00FD-8F1B-EE49-BC80C25C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422374"/>
            <a:ext cx="7831137" cy="44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2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E2AA44-7369-A592-DD75-7013E1CA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26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043C46-B5E0-2B1E-2256-022923DD2757}"/>
              </a:ext>
            </a:extLst>
          </p:cNvPr>
          <p:cNvSpPr txBox="1"/>
          <p:nvPr/>
        </p:nvSpPr>
        <p:spPr>
          <a:xfrm>
            <a:off x="264160" y="320040"/>
            <a:ext cx="117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Sugestão de leitura:</a:t>
            </a:r>
          </a:p>
          <a:p>
            <a:r>
              <a:rPr lang="pt-BR" dirty="0"/>
              <a:t>Aprendendo a </a:t>
            </a:r>
            <a:r>
              <a:rPr lang="pt-BR" dirty="0" err="1"/>
              <a:t>desescalar</a:t>
            </a:r>
            <a:r>
              <a:rPr lang="pt-BR" dirty="0"/>
              <a:t>. –Ver PPT Prof. Edison Luiz Leismann no </a:t>
            </a:r>
            <a:r>
              <a:rPr lang="pt-BR" dirty="0" err="1"/>
              <a:t>Blackboard</a:t>
            </a:r>
            <a:r>
              <a:rPr lang="pt-BR" dirty="0"/>
              <a:t> Senac</a:t>
            </a:r>
          </a:p>
        </p:txBody>
      </p:sp>
    </p:spTree>
    <p:extLst>
      <p:ext uri="{BB962C8B-B14F-4D97-AF65-F5344CB8AC3E}">
        <p14:creationId xmlns:p14="http://schemas.microsoft.com/office/powerpoint/2010/main" val="4794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4F9B-B1DF-0E88-3F2B-4D89388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iniciante?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9848A-CBC4-485E-C962-398F739F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Organização de recursos Financeiros, Humanos, Tecnológicos, Equipamentos, Matérias Primas, Logística, para atender determinadas NECESSIDADES ou NICHO DE MERCADO de forma LUCRATIVA.</a:t>
            </a:r>
          </a:p>
          <a:p>
            <a:r>
              <a:rPr lang="pt-BR" dirty="0"/>
              <a:t>COMPETITIVIDADE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931884-A393-FAEA-7F33-768A828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4F9B-B1DF-0E88-3F2B-4D89388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STARTUP?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9848A-CBC4-485E-C962-398F739F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 iniciante com potencial de escalabilidade.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727A5A-0AC2-7ADB-2F7B-87D4E11C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66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4F9B-B1DF-0E88-3F2B-4D89388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uma STARTUP ENXUTA?</a:t>
            </a:r>
            <a:br>
              <a:rPr lang="pt-BR" dirty="0"/>
            </a:br>
            <a:r>
              <a:rPr lang="pt-BR" dirty="0"/>
              <a:t>Referências.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9848A-CBC4-485E-C962-398F739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10160"/>
            <a:ext cx="7711439" cy="6051808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b="1" dirty="0"/>
              <a:t>Conceito trabalhado por ERIC RIES.</a:t>
            </a:r>
          </a:p>
          <a:p>
            <a:r>
              <a:rPr lang="pt-BR" dirty="0"/>
              <a:t>O livro "The Lean Startup" (Startup Enxuta) de Eric Ries é uma referência importante no mundo das </a:t>
            </a:r>
            <a:r>
              <a:rPr lang="pt-BR" sz="2400" b="1" i="1" dirty="0"/>
              <a:t>startups </a:t>
            </a:r>
            <a:r>
              <a:rPr lang="pt-BR" dirty="0"/>
              <a:t>e aborda um conjunto de conceitos-chave para desenvolver e administrar startups de maneira eficiente.</a:t>
            </a:r>
          </a:p>
          <a:p>
            <a:r>
              <a:rPr lang="pt-BR" dirty="0"/>
              <a:t>Outras referências: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1-"The Lean Startup: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Today's</a:t>
            </a:r>
            <a:r>
              <a:rPr lang="pt-BR" dirty="0"/>
              <a:t> Entrepreneurs Use </a:t>
            </a:r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Radically</a:t>
            </a:r>
            <a:r>
              <a:rPr lang="pt-BR" dirty="0"/>
              <a:t> </a:t>
            </a:r>
            <a:r>
              <a:rPr lang="pt-BR" dirty="0" err="1"/>
              <a:t>Successful</a:t>
            </a:r>
            <a:r>
              <a:rPr lang="pt-BR" dirty="0"/>
              <a:t> Businesses" por Eric Ries.</a:t>
            </a:r>
          </a:p>
          <a:p>
            <a:endParaRPr lang="pt-BR" dirty="0"/>
          </a:p>
          <a:p>
            <a:r>
              <a:rPr lang="pt-BR" dirty="0"/>
              <a:t>2-Este livro introduz o conceito de "</a:t>
            </a:r>
            <a:r>
              <a:rPr lang="pt-BR" dirty="0" err="1"/>
              <a:t>lean</a:t>
            </a:r>
            <a:r>
              <a:rPr lang="pt-BR" dirty="0"/>
              <a:t> startup", que se concentra em testar hipóteses, iterar rapidamente e adaptar-se às mudanças, reduzindo o desperdício de recursos. É um guia fundamental para empreendedores que desejam criar startups de forma ágil.</a:t>
            </a:r>
          </a:p>
          <a:p>
            <a:r>
              <a:rPr lang="pt-BR" dirty="0"/>
              <a:t>3-"Zero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: Notes </a:t>
            </a:r>
            <a:r>
              <a:rPr lang="pt-BR" dirty="0" err="1"/>
              <a:t>on</a:t>
            </a:r>
            <a:r>
              <a:rPr lang="pt-BR" dirty="0"/>
              <a:t> Startups,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Build </a:t>
            </a:r>
            <a:r>
              <a:rPr lang="pt-BR" dirty="0" err="1"/>
              <a:t>the</a:t>
            </a:r>
            <a:r>
              <a:rPr lang="pt-BR" dirty="0"/>
              <a:t> Future" por Peter </a:t>
            </a:r>
            <a:r>
              <a:rPr lang="pt-BR" dirty="0" err="1"/>
              <a:t>Thiel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65031B-82BD-ADD9-27D7-DA9BCECC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2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4F9B-B1DF-0E88-3F2B-4D89388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+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9848A-CBC4-485E-C962-398F739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0"/>
            <a:ext cx="7711439" cy="605180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3-Peter </a:t>
            </a:r>
            <a:r>
              <a:rPr lang="pt-BR" dirty="0" err="1"/>
              <a:t>Thiel</a:t>
            </a:r>
            <a:r>
              <a:rPr lang="pt-BR" dirty="0"/>
              <a:t>, cofundador do PayPal, compartilha suas perspectivas sobre como criar startups que criem inovações significativas e alcancem monopólios de mercado. Ele aborda a importância de encontrar um nicho único e construir a partir dele.</a:t>
            </a:r>
          </a:p>
          <a:p>
            <a:r>
              <a:rPr lang="pt-BR" dirty="0"/>
              <a:t>4-"The Startup </a:t>
            </a:r>
            <a:r>
              <a:rPr lang="pt-BR" dirty="0" err="1"/>
              <a:t>Owner's</a:t>
            </a:r>
            <a:r>
              <a:rPr lang="pt-BR" dirty="0"/>
              <a:t> Manual: The Step-</a:t>
            </a:r>
            <a:r>
              <a:rPr lang="pt-BR" dirty="0" err="1"/>
              <a:t>by</a:t>
            </a:r>
            <a:r>
              <a:rPr lang="pt-BR" dirty="0"/>
              <a:t>-Step </a:t>
            </a:r>
            <a:r>
              <a:rPr lang="pt-BR" dirty="0" err="1"/>
              <a:t>Guide</a:t>
            </a:r>
            <a:r>
              <a:rPr lang="pt-BR" dirty="0"/>
              <a:t> for Building a </a:t>
            </a:r>
            <a:r>
              <a:rPr lang="pt-BR" dirty="0" err="1"/>
              <a:t>Great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" por Steve </a:t>
            </a:r>
            <a:r>
              <a:rPr lang="pt-BR" dirty="0" err="1"/>
              <a:t>Blank</a:t>
            </a:r>
            <a:r>
              <a:rPr lang="pt-BR" dirty="0"/>
              <a:t> e Bob </a:t>
            </a:r>
            <a:r>
              <a:rPr lang="pt-BR" dirty="0" err="1"/>
              <a:t>Dorf</a:t>
            </a:r>
            <a:r>
              <a:rPr lang="pt-BR" dirty="0"/>
              <a:t>. Este livro oferece um guia detalhado para a criação de startups, cobrindo desde a concepção da ideia até a fase de crescimento. Ele inclui ferramentas práticas, estratégias de validação de mercado e abordagens de desenvolvimento do cliente.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56AFD6-E07B-4BC2-E9A4-2DE3FE7C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0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E51B-48AD-1F09-5339-9EB30BD0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BILL AULET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04698-1600-94F2-3BC6-71132B95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"</a:t>
            </a:r>
            <a:r>
              <a:rPr lang="pt-BR" b="1" dirty="0" err="1"/>
              <a:t>Disciplined</a:t>
            </a:r>
            <a:r>
              <a:rPr lang="pt-BR" b="1" dirty="0"/>
              <a:t> </a:t>
            </a:r>
            <a:r>
              <a:rPr lang="pt-BR" b="1" dirty="0" err="1"/>
              <a:t>Entrepreneurship</a:t>
            </a:r>
            <a:r>
              <a:rPr lang="pt-BR" b="1" dirty="0"/>
              <a:t>: 24 Steps </a:t>
            </a:r>
            <a:r>
              <a:rPr lang="pt-BR" b="1" dirty="0" err="1"/>
              <a:t>to</a:t>
            </a:r>
            <a:r>
              <a:rPr lang="pt-BR" b="1" dirty="0"/>
              <a:t> a </a:t>
            </a:r>
            <a:r>
              <a:rPr lang="pt-BR" b="1" dirty="0" err="1"/>
              <a:t>Successful</a:t>
            </a:r>
            <a:r>
              <a:rPr lang="pt-BR" b="1" dirty="0"/>
              <a:t> Startup"</a:t>
            </a:r>
            <a:r>
              <a:rPr lang="pt-BR" dirty="0"/>
              <a:t> por Bill </a:t>
            </a:r>
            <a:r>
              <a:rPr lang="pt-BR" dirty="0" err="1"/>
              <a:t>Aulet</a:t>
            </a:r>
            <a:endParaRPr lang="pt-BR" dirty="0"/>
          </a:p>
          <a:p>
            <a:pPr lvl="1"/>
            <a:r>
              <a:rPr lang="pt-BR" dirty="0"/>
              <a:t>Bill </a:t>
            </a:r>
            <a:r>
              <a:rPr lang="pt-BR" dirty="0" err="1"/>
              <a:t>Aulet</a:t>
            </a:r>
            <a:r>
              <a:rPr lang="pt-BR" dirty="0"/>
              <a:t> descreve um processo sistemático de 24 etapas para transformar uma ideia em um negócio viável. Ele aborda desde a identificação de oportunidades até a construção de um modelo de negócios sólido.</a:t>
            </a:r>
          </a:p>
          <a:p>
            <a:r>
              <a:rPr lang="pt-BR" b="1" dirty="0"/>
              <a:t>"Venture </a:t>
            </a:r>
            <a:r>
              <a:rPr lang="pt-BR" b="1" dirty="0" err="1"/>
              <a:t>Deals</a:t>
            </a:r>
            <a:r>
              <a:rPr lang="pt-BR" b="1" dirty="0"/>
              <a:t>: Be </a:t>
            </a:r>
            <a:r>
              <a:rPr lang="pt-BR" b="1" dirty="0" err="1"/>
              <a:t>Smarter</a:t>
            </a:r>
            <a:r>
              <a:rPr lang="pt-BR" b="1" dirty="0"/>
              <a:t> </a:t>
            </a:r>
            <a:r>
              <a:rPr lang="pt-BR" b="1" dirty="0" err="1"/>
              <a:t>Than</a:t>
            </a:r>
            <a:r>
              <a:rPr lang="pt-BR" b="1" dirty="0"/>
              <a:t> </a:t>
            </a:r>
            <a:r>
              <a:rPr lang="pt-BR" b="1" dirty="0" err="1"/>
              <a:t>Your</a:t>
            </a:r>
            <a:r>
              <a:rPr lang="pt-BR" b="1" dirty="0"/>
              <a:t> </a:t>
            </a:r>
            <a:r>
              <a:rPr lang="pt-BR" b="1" dirty="0" err="1"/>
              <a:t>Lawyer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Venture </a:t>
            </a:r>
            <a:r>
              <a:rPr lang="pt-BR" b="1" dirty="0" err="1"/>
              <a:t>Capitalist</a:t>
            </a:r>
            <a:r>
              <a:rPr lang="pt-BR" b="1" dirty="0"/>
              <a:t>"</a:t>
            </a:r>
            <a:r>
              <a:rPr lang="pt-BR" dirty="0"/>
              <a:t> por Brad </a:t>
            </a:r>
            <a:r>
              <a:rPr lang="pt-BR" dirty="0" err="1"/>
              <a:t>Feld</a:t>
            </a:r>
            <a:r>
              <a:rPr lang="pt-BR" dirty="0"/>
              <a:t> e Jason </a:t>
            </a:r>
            <a:r>
              <a:rPr lang="pt-BR" dirty="0" err="1"/>
              <a:t>Mendelson</a:t>
            </a:r>
            <a:endParaRPr lang="pt-BR" dirty="0"/>
          </a:p>
          <a:p>
            <a:pPr lvl="1"/>
            <a:r>
              <a:rPr lang="pt-BR" dirty="0"/>
              <a:t>Para empreendedores que buscam financiamento, este livro explora os detalhes das negociações de investimento de capital de risco. Ele fornece insights sobre os termos típicos de acordos e como se preparar para essas negociações.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1F4828-B92E-AAD9-5589-18F7C469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25017-B73B-8FA6-0D45-DDD5841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D6B-E8AB-9B2A-57F6-EA4EB4D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"Running Lean: </a:t>
            </a:r>
            <a:r>
              <a:rPr lang="pt-BR" dirty="0" err="1"/>
              <a:t>Iterate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A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Works" por </a:t>
            </a:r>
            <a:r>
              <a:rPr lang="pt-BR" dirty="0" err="1"/>
              <a:t>Ash</a:t>
            </a:r>
            <a:r>
              <a:rPr lang="pt-BR" dirty="0"/>
              <a:t> </a:t>
            </a:r>
            <a:r>
              <a:rPr lang="pt-BR" dirty="0" err="1"/>
              <a:t>Maurya</a:t>
            </a:r>
            <a:endParaRPr lang="pt-BR" dirty="0"/>
          </a:p>
          <a:p>
            <a:endParaRPr lang="pt-BR" dirty="0"/>
          </a:p>
          <a:p>
            <a:r>
              <a:rPr lang="pt-BR" dirty="0"/>
              <a:t>Baseado na abordagem </a:t>
            </a:r>
            <a:r>
              <a:rPr lang="pt-BR" dirty="0" err="1"/>
              <a:t>lean</a:t>
            </a:r>
            <a:r>
              <a:rPr lang="pt-BR" dirty="0"/>
              <a:t> startup, este livro explora maneiras de testar suas hipóteses de negócios de maneira eficaz e iterativa, a fim de construir um modelo de negócios sólido.</a:t>
            </a:r>
          </a:p>
          <a:p>
            <a:r>
              <a:rPr lang="pt-BR" dirty="0"/>
              <a:t>"The </a:t>
            </a:r>
            <a:r>
              <a:rPr lang="pt-BR" dirty="0" err="1"/>
              <a:t>Innovator's</a:t>
            </a:r>
            <a:r>
              <a:rPr lang="pt-BR" dirty="0"/>
              <a:t> </a:t>
            </a:r>
            <a:r>
              <a:rPr lang="pt-BR" dirty="0" err="1"/>
              <a:t>Dilemma</a:t>
            </a:r>
            <a:r>
              <a:rPr lang="pt-BR" dirty="0"/>
              <a:t>: When New Technologies Cause </a:t>
            </a:r>
            <a:r>
              <a:rPr lang="pt-BR" dirty="0" err="1"/>
              <a:t>Great</a:t>
            </a:r>
            <a:r>
              <a:rPr lang="pt-BR" dirty="0"/>
              <a:t> </a:t>
            </a:r>
            <a:r>
              <a:rPr lang="pt-BR" dirty="0" err="1"/>
              <a:t>Firms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</a:t>
            </a:r>
            <a:r>
              <a:rPr lang="pt-BR" dirty="0"/>
              <a:t>" por Clayton Christensen</a:t>
            </a:r>
          </a:p>
          <a:p>
            <a:endParaRPr lang="pt-BR" dirty="0"/>
          </a:p>
          <a:p>
            <a:r>
              <a:rPr lang="pt-BR" dirty="0"/>
              <a:t>Embora não seja especificamente sobre startups, este livro explora por que empresas bem estabelecidas muitas vezes falham ao enfrentar a inovação disruptiva. As lições aqui podem ser aplicadas à criação de startups que desafiam as normas existentes.</a:t>
            </a:r>
          </a:p>
          <a:p>
            <a:r>
              <a:rPr lang="pt-BR" dirty="0"/>
              <a:t>"Startup </a:t>
            </a:r>
            <a:r>
              <a:rPr lang="pt-BR" dirty="0" err="1"/>
              <a:t>Opportunities</a:t>
            </a:r>
            <a:r>
              <a:rPr lang="pt-BR" dirty="0"/>
              <a:t>: </a:t>
            </a:r>
            <a:r>
              <a:rPr lang="pt-BR" dirty="0" err="1"/>
              <a:t>Know</a:t>
            </a:r>
            <a:r>
              <a:rPr lang="pt-BR" dirty="0"/>
              <a:t> When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Day </a:t>
            </a:r>
            <a:r>
              <a:rPr lang="pt-BR" dirty="0" err="1"/>
              <a:t>Job</a:t>
            </a:r>
            <a:r>
              <a:rPr lang="pt-BR" dirty="0"/>
              <a:t>" por Sean Wise e Brad </a:t>
            </a:r>
            <a:r>
              <a:rPr lang="pt-BR" dirty="0" err="1"/>
              <a:t>Feld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Este livro ajuda os empreendedores a avaliar oportunidades de startup, identificar mercados viáveis e compreender os principais componentes de uma ideia de negócio sólida.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229F0E-57C0-308E-B636-59166BB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25017-B73B-8FA6-0D45-DDD5841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ERIC RIES</a:t>
            </a:r>
            <a:br>
              <a:rPr lang="pt-BR" dirty="0"/>
            </a:br>
            <a:r>
              <a:rPr lang="pt-BR" b="1" i="1" dirty="0">
                <a:solidFill>
                  <a:srgbClr val="FF0000"/>
                </a:solidFill>
                <a:highlight>
                  <a:srgbClr val="FFFF00"/>
                </a:highlight>
              </a:rPr>
              <a:t>STARTUP ENXUTA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D6B-E8AB-9B2A-57F6-EA4EB4D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"Running Lean: </a:t>
            </a:r>
            <a:r>
              <a:rPr lang="pt-BR" dirty="0" err="1"/>
              <a:t>Iterate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A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Works" por </a:t>
            </a:r>
            <a:r>
              <a:rPr lang="pt-BR" dirty="0" err="1"/>
              <a:t>Ash</a:t>
            </a:r>
            <a:r>
              <a:rPr lang="pt-BR" dirty="0"/>
              <a:t> </a:t>
            </a:r>
            <a:r>
              <a:rPr lang="pt-BR" dirty="0" err="1"/>
              <a:t>Maurya</a:t>
            </a:r>
            <a:endParaRPr lang="pt-BR" dirty="0"/>
          </a:p>
          <a:p>
            <a:endParaRPr lang="pt-BR" dirty="0"/>
          </a:p>
          <a:p>
            <a:r>
              <a:rPr lang="pt-BR" dirty="0"/>
              <a:t>Baseado na abordagem </a:t>
            </a:r>
            <a:r>
              <a:rPr lang="pt-BR" dirty="0" err="1"/>
              <a:t>lean</a:t>
            </a:r>
            <a:r>
              <a:rPr lang="pt-BR" dirty="0"/>
              <a:t> startup, este livro explora maneiras de testar suas hipóteses de negócios de maneira eficaz e iterativa, a fim de construir um modelo de negócios sólido.</a:t>
            </a:r>
          </a:p>
          <a:p>
            <a:r>
              <a:rPr lang="pt-BR" dirty="0"/>
              <a:t>"The </a:t>
            </a:r>
            <a:r>
              <a:rPr lang="pt-BR" dirty="0" err="1"/>
              <a:t>Innovator's</a:t>
            </a:r>
            <a:r>
              <a:rPr lang="pt-BR" dirty="0"/>
              <a:t> </a:t>
            </a:r>
            <a:r>
              <a:rPr lang="pt-BR" dirty="0" err="1"/>
              <a:t>Dilemma</a:t>
            </a:r>
            <a:r>
              <a:rPr lang="pt-BR" dirty="0"/>
              <a:t>: When New Technologies Cause </a:t>
            </a:r>
            <a:r>
              <a:rPr lang="pt-BR" dirty="0" err="1"/>
              <a:t>Great</a:t>
            </a:r>
            <a:r>
              <a:rPr lang="pt-BR" dirty="0"/>
              <a:t> </a:t>
            </a:r>
            <a:r>
              <a:rPr lang="pt-BR" dirty="0" err="1"/>
              <a:t>Firms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</a:t>
            </a:r>
            <a:r>
              <a:rPr lang="pt-BR" dirty="0"/>
              <a:t>" por Clayton Christensen</a:t>
            </a:r>
          </a:p>
          <a:p>
            <a:endParaRPr lang="pt-BR" dirty="0"/>
          </a:p>
          <a:p>
            <a:r>
              <a:rPr lang="pt-BR" dirty="0"/>
              <a:t>Embora não seja especificamente sobre startups, este livro explora por que empresas bem estabelecidas muitas vezes falham ao enfrentar a inovação disruptiva. As lições aqui podem ser aplicadas à criação de startups que desafiam as normas existentes.</a:t>
            </a:r>
          </a:p>
          <a:p>
            <a:r>
              <a:rPr lang="pt-BR" dirty="0"/>
              <a:t>"Startup </a:t>
            </a:r>
            <a:r>
              <a:rPr lang="pt-BR" dirty="0" err="1"/>
              <a:t>Opportunities</a:t>
            </a:r>
            <a:r>
              <a:rPr lang="pt-BR" dirty="0"/>
              <a:t>: </a:t>
            </a:r>
            <a:r>
              <a:rPr lang="pt-BR" dirty="0" err="1"/>
              <a:t>Know</a:t>
            </a:r>
            <a:r>
              <a:rPr lang="pt-BR" dirty="0"/>
              <a:t> When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Day </a:t>
            </a:r>
            <a:r>
              <a:rPr lang="pt-BR" dirty="0" err="1"/>
              <a:t>Job</a:t>
            </a:r>
            <a:r>
              <a:rPr lang="pt-BR" dirty="0"/>
              <a:t>" por Sean Wise e Brad </a:t>
            </a:r>
            <a:r>
              <a:rPr lang="pt-BR" dirty="0" err="1"/>
              <a:t>Feld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Este livro ajuda os empreendedores a avaliar oportunidades de startup, identificar mercados viáveis e compreender os principais componentes de uma ideia de negócio sólida.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229F0E-57C0-308E-B636-59166BB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E08-F4BD-48BC-93E5-0085FDCD4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078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215</TotalTime>
  <Words>1572</Words>
  <Application>Microsoft Office PowerPoint</Application>
  <PresentationFormat>Widescreen</PresentationFormat>
  <Paragraphs>114</Paragraphs>
  <Slides>26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Rockwell</vt:lpstr>
      <vt:lpstr>SalesforceSansBold</vt:lpstr>
      <vt:lpstr>SalesforceSansRegular</vt:lpstr>
      <vt:lpstr>Söhne</vt:lpstr>
      <vt:lpstr>Wingdings</vt:lpstr>
      <vt:lpstr>Atlas</vt:lpstr>
      <vt:lpstr>STARTUP MODEL BEGINNER</vt:lpstr>
      <vt:lpstr>O que é uma empresa?</vt:lpstr>
      <vt:lpstr>O que é uma iniciante?</vt:lpstr>
      <vt:lpstr>O que é uma STARTUP?</vt:lpstr>
      <vt:lpstr>O que é uma STARTUP ENXUTA? Referências.</vt:lpstr>
      <vt:lpstr>+ Referências</vt:lpstr>
      <vt:lpstr>BILL AULET</vt:lpstr>
      <vt:lpstr>Outras referências</vt:lpstr>
      <vt:lpstr>ERIC RIES STARTUP ENXUTA</vt:lpstr>
      <vt:lpstr>Apresentação do PowerPoint</vt:lpstr>
      <vt:lpstr>Apresentação do PowerPoint</vt:lpstr>
      <vt:lpstr>2-Produto Mínimo Viável (PMV ou MPV):  É a versão mais simples de um produto que permite que a equipe da startup colete a quantidade mínima de dados necessária para aprender e iterar.  O PMV é desenvolvido e lançado rapidamente para validar hipóteses e testar a aceitação do mercado. Versão Alfa. </vt:lpstr>
      <vt:lpstr>Apresentação do PowerPoint</vt:lpstr>
      <vt:lpstr>3-Validação de Aprendizado:  O processo de testar hipóteses fundamentais por meio de experimentos controlados.  Isso envolve a criação de experimentos que ajudam a equipe a aprender sobre o mercado, os clientes e o produto de maneira sistemática.</vt:lpstr>
      <vt:lpstr>4-Pivotar: Mudar estrategicamente de direção quando uma hipótese fundamental se mostra incorreta.  Existem diferentes tipos de pivôs, como: a) pivotar de um segmento de mercado para outro,  b)de um modelo de negócios para outro, ou mesmo  c)de um produto para outro.</vt:lpstr>
      <vt:lpstr>Apresentação do PowerPoint</vt:lpstr>
      <vt:lpstr>IDÉIAS?  https://www.copel.com/site/hackathon/</vt:lpstr>
      <vt:lpstr>5- Construir-Medir-Aprender: É o ciclo fundamental da metodologia enxuta.  Começa com a construção de um PMV, seguido pela medição de como o mercado reage a ele e, por fim, a aprendizagem com base nos dados coletados para melhorar ou pivotar o produto.</vt:lpstr>
      <vt:lpstr>Apresentação do PowerPoint</vt:lpstr>
      <vt:lpstr>6-Feedback do Cliente: Coleta ativa de feedback dos clientes em relação ao produto ou serviço para compreender melhor suas necessidades, preferências e problemas.  O feedback contínuo é usado para orientar as iterações e melhorias no produto.</vt:lpstr>
      <vt:lpstr>FEEDBACK Específico, Construtivo, Focado no Essencial, Oportuno, Processo de escutar o cliente (empatia), Objetividade, Confidencialidade? </vt:lpstr>
      <vt:lpstr>7-Desenvolvimento Sustentável: Buscar um equilíbrio entre crescimento e eficiência, visando a criação de um negócio escalável e rentável a longo prazo.  Isso envolve otimizar a alocação de recursos para maximizar o aprendizado e o valor entregue ao cliente.</vt:lpstr>
      <vt:lpstr>8- Engajamento Contínuo com Clientes: A abordagem de manter um relacionamento ativo com os clientes após o lançamento do produto, utilizando dados, análises e feedback para melhorar constantemente a experiência do usuário e agregar valor.  (User Experience –UX- e Customer Experience –CX)</vt:lpstr>
      <vt:lpstr>9-Iteração Rápida: A prática de fazer ajustes e melhorias frequentes no produto com base no aprendizado adquirido ao longo do tempo.  Isso ajuda a evitar investimentos significativos em uma direção incorreta e a adaptar-se rapidamente às mudanças do mercado. </vt:lpstr>
      <vt:lpstr>10-Medição de Aprendizado Validado: A coleta de métricas e dados relevantes para medir o progresso em relação aos objetivos da startup. As métricas devem ser escolhidas de forma a fornecer insights significativos sobre o desempenho do produto e a validação das hipóteses.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MODEL BEGINNER</dc:title>
  <dc:creator>Edison Luiz Leismann</dc:creator>
  <cp:lastModifiedBy>Edison Luiz Leismann</cp:lastModifiedBy>
  <cp:revision>19</cp:revision>
  <dcterms:created xsi:type="dcterms:W3CDTF">2023-08-17T17:12:49Z</dcterms:created>
  <dcterms:modified xsi:type="dcterms:W3CDTF">2023-08-17T20:47:54Z</dcterms:modified>
</cp:coreProperties>
</file>